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33"/>
  </p:notesMasterIdLst>
  <p:sldIdLst>
    <p:sldId id="256" r:id="rId2"/>
    <p:sldId id="259" r:id="rId3"/>
    <p:sldId id="274" r:id="rId4"/>
    <p:sldId id="276" r:id="rId5"/>
    <p:sldId id="277" r:id="rId6"/>
    <p:sldId id="278" r:id="rId7"/>
    <p:sldId id="279" r:id="rId8"/>
    <p:sldId id="280" r:id="rId9"/>
    <p:sldId id="281" r:id="rId10"/>
    <p:sldId id="282" r:id="rId11"/>
    <p:sldId id="284" r:id="rId12"/>
    <p:sldId id="275" r:id="rId13"/>
    <p:sldId id="260" r:id="rId14"/>
    <p:sldId id="261" r:id="rId15"/>
    <p:sldId id="262" r:id="rId16"/>
    <p:sldId id="264" r:id="rId17"/>
    <p:sldId id="265" r:id="rId18"/>
    <p:sldId id="266" r:id="rId19"/>
    <p:sldId id="267" r:id="rId20"/>
    <p:sldId id="268" r:id="rId21"/>
    <p:sldId id="263" r:id="rId22"/>
    <p:sldId id="269" r:id="rId23"/>
    <p:sldId id="270" r:id="rId24"/>
    <p:sldId id="271" r:id="rId25"/>
    <p:sldId id="272" r:id="rId26"/>
    <p:sldId id="273" r:id="rId27"/>
    <p:sldId id="285" r:id="rId28"/>
    <p:sldId id="286" r:id="rId29"/>
    <p:sldId id="287" r:id="rId30"/>
    <p:sldId id="289"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58367"/>
  </p:normalViewPr>
  <p:slideViewPr>
    <p:cSldViewPr snapToGrid="0" snapToObjects="1">
      <p:cViewPr varScale="1">
        <p:scale>
          <a:sx n="72" d="100"/>
          <a:sy n="72" d="100"/>
        </p:scale>
        <p:origin x="2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5D817-2532-534C-9C85-4E3868D549CE}" type="datetimeFigureOut">
              <a:rPr lang="en-US" smtClean="0"/>
              <a:t>12/28/21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C1EA3-F53F-1B47-B656-7229C750B466}" type="slidenum">
              <a:rPr lang="en-US" smtClean="0"/>
              <a:t>‹#›</a:t>
            </a:fld>
            <a:endParaRPr lang="en-US"/>
          </a:p>
        </p:txBody>
      </p:sp>
    </p:spTree>
    <p:extLst>
      <p:ext uri="{BB962C8B-B14F-4D97-AF65-F5344CB8AC3E}">
        <p14:creationId xmlns:p14="http://schemas.microsoft.com/office/powerpoint/2010/main" val="85339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Few points that can be noted here is :</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Shown in </a:t>
            </a:r>
            <a:r>
              <a:rPr lang="en-MY" sz="1200" b="0" i="1" kern="1200" dirty="0">
                <a:solidFill>
                  <a:schemeClr val="tx1"/>
                </a:solidFill>
                <a:effectLst/>
                <a:latin typeface="+mn-lt"/>
                <a:ea typeface="+mn-ea"/>
                <a:cs typeface="+mn-cs"/>
              </a:rPr>
              <a:t>Blue</a:t>
            </a:r>
            <a:r>
              <a:rPr lang="en-MY" sz="1200" b="0" i="0" kern="1200" dirty="0">
                <a:solidFill>
                  <a:schemeClr val="tx1"/>
                </a:solidFill>
                <a:effectLst/>
                <a:latin typeface="+mn-lt"/>
                <a:ea typeface="+mn-ea"/>
                <a:cs typeface="+mn-cs"/>
              </a:rPr>
              <a:t> along the diagonal, we see the variance of scores for each test. The art test has the biggest variance (720); and the English test, the smallest (360). So we can say that art test scores have more variability than English test scores.</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covariance is displayed in black in the off-diagonal elements of the matrix </a:t>
            </a:r>
            <a:r>
              <a:rPr lang="en-MY" sz="1200" b="1" i="0" kern="1200" dirty="0">
                <a:solidFill>
                  <a:schemeClr val="tx1"/>
                </a:solidFill>
                <a:effectLst/>
                <a:latin typeface="+mn-lt"/>
                <a:ea typeface="+mn-ea"/>
                <a:cs typeface="+mn-cs"/>
              </a:rPr>
              <a:t>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a) </a:t>
            </a:r>
            <a:r>
              <a:rPr lang="en-MY" sz="1200" b="0" i="0" kern="1200" dirty="0">
                <a:solidFill>
                  <a:schemeClr val="tx1"/>
                </a:solidFill>
                <a:effectLst/>
                <a:latin typeface="+mn-lt"/>
                <a:ea typeface="+mn-ea"/>
                <a:cs typeface="+mn-cs"/>
              </a:rPr>
              <a:t>The covariance between math and English is positive (360), and the covariance between math and art is positive (180). This means the scores tend to covary in a positive way. As scores on math go up, scores on art and English also tend to go up; and vice versa.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b)</a:t>
            </a:r>
            <a:r>
              <a:rPr lang="en-MY" sz="1200" b="0" i="0" kern="1200" dirty="0">
                <a:solidFill>
                  <a:schemeClr val="tx1"/>
                </a:solidFill>
                <a:effectLst/>
                <a:latin typeface="+mn-lt"/>
                <a:ea typeface="+mn-ea"/>
                <a:cs typeface="+mn-cs"/>
              </a:rPr>
              <a:t> The covariance between English and art, however, is zero. This means there tends to be no predictable relationship between the movement of English and art scores.</a:t>
            </a:r>
          </a:p>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4</a:t>
            </a:fld>
            <a:endParaRPr lang="en-US"/>
          </a:p>
        </p:txBody>
      </p:sp>
    </p:spTree>
    <p:extLst>
      <p:ext uri="{BB962C8B-B14F-4D97-AF65-F5344CB8AC3E}">
        <p14:creationId xmlns:p14="http://schemas.microsoft.com/office/powerpoint/2010/main" val="411890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5</a:t>
            </a:fld>
            <a:endParaRPr lang="en-US"/>
          </a:p>
        </p:txBody>
      </p:sp>
    </p:spTree>
    <p:extLst>
      <p:ext uri="{BB962C8B-B14F-4D97-AF65-F5344CB8AC3E}">
        <p14:creationId xmlns:p14="http://schemas.microsoft.com/office/powerpoint/2010/main" val="392447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6</a:t>
            </a:fld>
            <a:endParaRPr lang="en-US"/>
          </a:p>
        </p:txBody>
      </p:sp>
    </p:spTree>
    <p:extLst>
      <p:ext uri="{BB962C8B-B14F-4D97-AF65-F5344CB8AC3E}">
        <p14:creationId xmlns:p14="http://schemas.microsoft.com/office/powerpoint/2010/main" val="381576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7</a:t>
            </a:fld>
            <a:endParaRPr lang="en-US"/>
          </a:p>
        </p:txBody>
      </p:sp>
    </p:spTree>
    <p:extLst>
      <p:ext uri="{BB962C8B-B14F-4D97-AF65-F5344CB8AC3E}">
        <p14:creationId xmlns:p14="http://schemas.microsoft.com/office/powerpoint/2010/main" val="80949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8</a:t>
            </a:fld>
            <a:endParaRPr lang="en-US"/>
          </a:p>
        </p:txBody>
      </p:sp>
    </p:spTree>
    <p:extLst>
      <p:ext uri="{BB962C8B-B14F-4D97-AF65-F5344CB8AC3E}">
        <p14:creationId xmlns:p14="http://schemas.microsoft.com/office/powerpoint/2010/main" val="382302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9</a:t>
            </a:fld>
            <a:endParaRPr lang="en-US"/>
          </a:p>
        </p:txBody>
      </p:sp>
    </p:spTree>
    <p:extLst>
      <p:ext uri="{BB962C8B-B14F-4D97-AF65-F5344CB8AC3E}">
        <p14:creationId xmlns:p14="http://schemas.microsoft.com/office/powerpoint/2010/main" val="423350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10</a:t>
            </a:fld>
            <a:endParaRPr lang="en-US"/>
          </a:p>
        </p:txBody>
      </p:sp>
    </p:spTree>
    <p:extLst>
      <p:ext uri="{BB962C8B-B14F-4D97-AF65-F5344CB8AC3E}">
        <p14:creationId xmlns:p14="http://schemas.microsoft.com/office/powerpoint/2010/main" val="352800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11</a:t>
            </a:fld>
            <a:endParaRPr lang="en-US"/>
          </a:p>
        </p:txBody>
      </p:sp>
    </p:spTree>
    <p:extLst>
      <p:ext uri="{BB962C8B-B14F-4D97-AF65-F5344CB8AC3E}">
        <p14:creationId xmlns:p14="http://schemas.microsoft.com/office/powerpoint/2010/main" val="354310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31</a:t>
            </a:fld>
            <a:endParaRPr lang="en-US"/>
          </a:p>
        </p:txBody>
      </p:sp>
    </p:spTree>
    <p:extLst>
      <p:ext uri="{BB962C8B-B14F-4D97-AF65-F5344CB8AC3E}">
        <p14:creationId xmlns:p14="http://schemas.microsoft.com/office/powerpoint/2010/main" val="237213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December 28,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273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December 28,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5961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December 28,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0487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December 28,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08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December 28,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44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December 28,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17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December 28,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6591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December 28,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595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December 28,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360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December 28,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779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December 28,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83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December 28,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856096933"/>
      </p:ext>
    </p:extLst>
  </p:cSld>
  <p:clrMap bg1="dk1" tx1="lt1" bg2="dk2" tx2="lt2" accent1="accent1" accent2="accent2" accent3="accent3" accent4="accent4" accent5="accent5" accent6="accent6" hlink="hlink" folHlink="folHlink"/>
  <p:sldLayoutIdLst>
    <p:sldLayoutId id="2147483764" r:id="rId1"/>
    <p:sldLayoutId id="2147483763" r:id="rId2"/>
    <p:sldLayoutId id="2147483762" r:id="rId3"/>
    <p:sldLayoutId id="2147483761" r:id="rId4"/>
    <p:sldLayoutId id="2147483760" r:id="rId5"/>
    <p:sldLayoutId id="2147483759" r:id="rId6"/>
    <p:sldLayoutId id="2147483758" r:id="rId7"/>
    <p:sldLayoutId id="2147483757" r:id="rId8"/>
    <p:sldLayoutId id="2147483756" r:id="rId9"/>
    <p:sldLayoutId id="2147483755" r:id="rId10"/>
    <p:sldLayoutId id="214748375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3034F-1111-6544-B7C1-E696DB845AFB}"/>
              </a:ext>
            </a:extLst>
          </p:cNvPr>
          <p:cNvSpPr>
            <a:spLocks noGrp="1"/>
          </p:cNvSpPr>
          <p:nvPr>
            <p:ph type="ctrTitle"/>
          </p:nvPr>
        </p:nvSpPr>
        <p:spPr>
          <a:xfrm>
            <a:off x="6480000" y="728663"/>
            <a:ext cx="5015638" cy="2795737"/>
          </a:xfrm>
        </p:spPr>
        <p:txBody>
          <a:bodyPr>
            <a:normAutofit/>
          </a:bodyPr>
          <a:lstStyle/>
          <a:p>
            <a:pPr>
              <a:lnSpc>
                <a:spcPct val="90000"/>
              </a:lnSpc>
            </a:pPr>
            <a:r>
              <a:rPr lang="en-US" sz="4800" dirty="0"/>
              <a:t>Survey Analysis for All Treatment Groups</a:t>
            </a:r>
          </a:p>
        </p:txBody>
      </p:sp>
      <p:sp>
        <p:nvSpPr>
          <p:cNvPr id="3" name="Subtitle 2">
            <a:extLst>
              <a:ext uri="{FF2B5EF4-FFF2-40B4-BE49-F238E27FC236}">
                <a16:creationId xmlns:a16="http://schemas.microsoft.com/office/drawing/2014/main" id="{B0984566-6A75-4C4A-A417-4E3572B0EFE8}"/>
              </a:ext>
            </a:extLst>
          </p:cNvPr>
          <p:cNvSpPr>
            <a:spLocks noGrp="1"/>
          </p:cNvSpPr>
          <p:nvPr>
            <p:ph type="subTitle" idx="1"/>
          </p:nvPr>
        </p:nvSpPr>
        <p:spPr>
          <a:xfrm>
            <a:off x="6480000" y="3830399"/>
            <a:ext cx="5015638" cy="642747"/>
          </a:xfrm>
        </p:spPr>
        <p:txBody>
          <a:bodyPr>
            <a:normAutofit/>
          </a:bodyPr>
          <a:lstStyle/>
          <a:p>
            <a:r>
              <a:rPr lang="en-US" sz="3500" dirty="0"/>
              <a:t>Spring 2017</a:t>
            </a:r>
          </a:p>
        </p:txBody>
      </p:sp>
      <p:pic>
        <p:nvPicPr>
          <p:cNvPr id="4" name="Picture 3" descr="Desk with stethoscope and computer keyboard">
            <a:extLst>
              <a:ext uri="{FF2B5EF4-FFF2-40B4-BE49-F238E27FC236}">
                <a16:creationId xmlns:a16="http://schemas.microsoft.com/office/drawing/2014/main" id="{3AA04257-0947-4497-A05C-22C63C179A6F}"/>
              </a:ext>
            </a:extLst>
          </p:cNvPr>
          <p:cNvPicPr>
            <a:picLocks noChangeAspect="1"/>
          </p:cNvPicPr>
          <p:nvPr/>
        </p:nvPicPr>
        <p:blipFill rotWithShape="1">
          <a:blip r:embed="rId2"/>
          <a:srcRect l="44882" r="-1" b="-1"/>
          <a:stretch/>
        </p:blipFill>
        <p:spPr>
          <a:xfrm>
            <a:off x="0" y="289418"/>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14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539430"/>
          </a:xfrm>
          <a:prstGeom prst="rect">
            <a:avLst/>
          </a:prstGeom>
        </p:spPr>
        <p:txBody>
          <a:bodyPr wrap="square">
            <a:spAutoFit/>
          </a:bodyPr>
          <a:lstStyle/>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For our simple example, where we are reducing a 3-dimensional feature space to a 2-dimensional feature subspace, we are combining the two eigenvectors with the highest eigenvalues to construct our </a:t>
            </a:r>
            <a:r>
              <a:rPr lang="en-MY" sz="3200" i="1" dirty="0" err="1">
                <a:solidFill>
                  <a:schemeClr val="bg1">
                    <a:lumMod val="95000"/>
                    <a:lumOff val="5000"/>
                  </a:schemeClr>
                </a:solidFill>
                <a:latin typeface="Times New Roman" panose="02020603050405020304" pitchFamily="18" charset="0"/>
                <a:cs typeface="Times New Roman" panose="02020603050405020304" pitchFamily="18" charset="0"/>
              </a:rPr>
              <a:t>d×k</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dimensional eigenvector matrix </a:t>
            </a:r>
            <a:r>
              <a:rPr lang="en-MY" sz="3200" b="1"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So, </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eigenvectors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corresponding to two maximum eigenvalues are:</a:t>
            </a:r>
          </a:p>
        </p:txBody>
      </p:sp>
      <p:pic>
        <p:nvPicPr>
          <p:cNvPr id="5" name="Content Placeholder 4" descr="A picture containing table&#10;&#10;Description automatically generated">
            <a:extLst>
              <a:ext uri="{FF2B5EF4-FFF2-40B4-BE49-F238E27FC236}">
                <a16:creationId xmlns:a16="http://schemas.microsoft.com/office/drawing/2014/main" id="{A1A486B3-6F59-5A46-924E-B3CC39AF0083}"/>
              </a:ext>
            </a:extLst>
          </p:cNvPr>
          <p:cNvPicPr>
            <a:picLocks noGrp="1" noChangeAspect="1"/>
          </p:cNvPicPr>
          <p:nvPr>
            <p:ph idx="1"/>
          </p:nvPr>
        </p:nvPicPr>
        <p:blipFill>
          <a:blip r:embed="rId3"/>
          <a:stretch>
            <a:fillRect/>
          </a:stretch>
        </p:blipFill>
        <p:spPr>
          <a:xfrm>
            <a:off x="2435577" y="3904229"/>
            <a:ext cx="9036423" cy="2721080"/>
          </a:xfrm>
        </p:spPr>
      </p:pic>
    </p:spTree>
    <p:extLst>
      <p:ext uri="{BB962C8B-B14F-4D97-AF65-F5344CB8AC3E}">
        <p14:creationId xmlns:p14="http://schemas.microsoft.com/office/powerpoint/2010/main" val="125757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52000" cy="4939814"/>
          </a:xfrm>
          <a:prstGeom prst="rect">
            <a:avLst/>
          </a:prstGeom>
        </p:spPr>
        <p:txBody>
          <a:bodyPr wrap="square">
            <a:spAutoFit/>
          </a:bodyPr>
          <a:lstStyle/>
          <a:p>
            <a:r>
              <a:rPr lang="en-MY" sz="3500" b="1" dirty="0">
                <a:solidFill>
                  <a:schemeClr val="bg1"/>
                </a:solidFill>
                <a:latin typeface="Times New Roman" panose="02020603050405020304" pitchFamily="18" charset="0"/>
                <a:cs typeface="Times New Roman" panose="02020603050405020304" pitchFamily="18" charset="0"/>
              </a:rPr>
              <a:t>Transform the samples onto the new subspace</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In the last step, we use the 3x2 dimensional matrix </a:t>
            </a:r>
            <a:r>
              <a:rPr lang="en-MY" sz="3500" b="1" dirty="0">
                <a:solidFill>
                  <a:schemeClr val="bg1"/>
                </a:solidFill>
                <a:latin typeface="Times New Roman" panose="02020603050405020304" pitchFamily="18" charset="0"/>
                <a:cs typeface="Times New Roman" panose="02020603050405020304" pitchFamily="18" charset="0"/>
              </a:rPr>
              <a:t>W </a:t>
            </a:r>
            <a:r>
              <a:rPr lang="en-MY" sz="3500" dirty="0">
                <a:solidFill>
                  <a:schemeClr val="bg1"/>
                </a:solidFill>
                <a:latin typeface="Times New Roman" panose="02020603050405020304" pitchFamily="18" charset="0"/>
                <a:cs typeface="Times New Roman" panose="02020603050405020304" pitchFamily="18" charset="0"/>
              </a:rPr>
              <a:t>that we just computed to transform our samples onto the new subspace via the equation </a:t>
            </a:r>
            <a:r>
              <a:rPr lang="en-MY" sz="3500" b="1" dirty="0">
                <a:solidFill>
                  <a:schemeClr val="bg1"/>
                </a:solidFill>
                <a:latin typeface="Times New Roman" panose="02020603050405020304" pitchFamily="18" charset="0"/>
                <a:cs typeface="Times New Roman" panose="02020603050405020304" pitchFamily="18" charset="0"/>
              </a:rPr>
              <a:t>y = W′ × x </a:t>
            </a:r>
            <a:r>
              <a:rPr lang="en-MY" sz="3500" dirty="0">
                <a:solidFill>
                  <a:schemeClr val="bg1"/>
                </a:solidFill>
                <a:latin typeface="Times New Roman" panose="02020603050405020304" pitchFamily="18" charset="0"/>
                <a:cs typeface="Times New Roman" panose="02020603050405020304" pitchFamily="18" charset="0"/>
              </a:rPr>
              <a:t>where </a:t>
            </a:r>
            <a:r>
              <a:rPr lang="en-MY" sz="3500" b="1" dirty="0">
                <a:solidFill>
                  <a:schemeClr val="bg1"/>
                </a:solidFill>
                <a:latin typeface="Times New Roman" panose="02020603050405020304" pitchFamily="18" charset="0"/>
                <a:cs typeface="Times New Roman" panose="02020603050405020304" pitchFamily="18" charset="0"/>
              </a:rPr>
              <a:t>W′</a:t>
            </a:r>
            <a:r>
              <a:rPr lang="en-MY" sz="3500" dirty="0">
                <a:solidFill>
                  <a:schemeClr val="bg1"/>
                </a:solidFill>
                <a:latin typeface="Times New Roman" panose="02020603050405020304" pitchFamily="18" charset="0"/>
                <a:cs typeface="Times New Roman" panose="02020603050405020304" pitchFamily="18" charset="0"/>
              </a:rPr>
              <a:t> is the transpose of the matrix </a:t>
            </a:r>
            <a:r>
              <a:rPr lang="en-MY" sz="3500" b="1" dirty="0">
                <a:solidFill>
                  <a:schemeClr val="bg1"/>
                </a:solidFill>
                <a:latin typeface="Times New Roman" panose="02020603050405020304" pitchFamily="18" charset="0"/>
                <a:cs typeface="Times New Roman" panose="02020603050405020304" pitchFamily="18" charset="0"/>
              </a:rPr>
              <a:t>W.</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So lastly, we have computed our two principal components and projected the data points onto the new subspace.</a:t>
            </a:r>
          </a:p>
        </p:txBody>
      </p:sp>
    </p:spTree>
    <p:extLst>
      <p:ext uri="{BB962C8B-B14F-4D97-AF65-F5344CB8AC3E}">
        <p14:creationId xmlns:p14="http://schemas.microsoft.com/office/powerpoint/2010/main" val="257494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 Transparency</a:t>
            </a:r>
          </a:p>
        </p:txBody>
      </p:sp>
      <p:pic>
        <p:nvPicPr>
          <p:cNvPr id="5" name="Content Placeholder 4" descr="Chart, bar chart&#10;&#10;Description automatically generated">
            <a:extLst>
              <a:ext uri="{FF2B5EF4-FFF2-40B4-BE49-F238E27FC236}">
                <a16:creationId xmlns:a16="http://schemas.microsoft.com/office/drawing/2014/main" id="{69876EEF-936E-AB44-AE84-073D1BEB4F90}"/>
              </a:ext>
            </a:extLst>
          </p:cNvPr>
          <p:cNvPicPr>
            <a:picLocks noGrp="1" noChangeAspect="1"/>
          </p:cNvPicPr>
          <p:nvPr>
            <p:ph idx="1"/>
          </p:nvPr>
        </p:nvPicPr>
        <p:blipFill>
          <a:blip r:embed="rId2"/>
          <a:stretch>
            <a:fillRect/>
          </a:stretch>
        </p:blipFill>
        <p:spPr>
          <a:xfrm>
            <a:off x="963827" y="1957134"/>
            <a:ext cx="9971903" cy="4674330"/>
          </a:xfrm>
        </p:spPr>
      </p:pic>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09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83059" y="311775"/>
            <a:ext cx="4794422"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165FB29B-B77F-3045-BA37-2037C0AC3A8A}"/>
              </a:ext>
            </a:extLst>
          </p:cNvPr>
          <p:cNvPicPr>
            <a:picLocks noGrp="1" noChangeAspect="1"/>
          </p:cNvPicPr>
          <p:nvPr>
            <p:ph idx="1"/>
          </p:nvPr>
        </p:nvPicPr>
        <p:blipFill>
          <a:blip r:embed="rId2"/>
          <a:stretch>
            <a:fillRect/>
          </a:stretch>
        </p:blipFill>
        <p:spPr>
          <a:xfrm>
            <a:off x="1334531" y="1844139"/>
            <a:ext cx="10112756" cy="4920055"/>
          </a:xfrm>
        </p:spPr>
      </p:pic>
    </p:spTree>
    <p:extLst>
      <p:ext uri="{BB962C8B-B14F-4D97-AF65-F5344CB8AC3E}">
        <p14:creationId xmlns:p14="http://schemas.microsoft.com/office/powerpoint/2010/main" val="340560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Solution 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A35B879F-9008-7549-BC6D-F049E0BE6EDA}"/>
              </a:ext>
            </a:extLst>
          </p:cNvPr>
          <p:cNvPicPr>
            <a:picLocks noGrp="1" noChangeAspect="1"/>
          </p:cNvPicPr>
          <p:nvPr>
            <p:ph idx="1"/>
          </p:nvPr>
        </p:nvPicPr>
        <p:blipFill>
          <a:blip r:embed="rId2"/>
          <a:stretch>
            <a:fillRect/>
          </a:stretch>
        </p:blipFill>
        <p:spPr>
          <a:xfrm>
            <a:off x="744713" y="1458626"/>
            <a:ext cx="9956238" cy="5027653"/>
          </a:xfrm>
        </p:spPr>
      </p:pic>
    </p:spTree>
    <p:extLst>
      <p:ext uri="{BB962C8B-B14F-4D97-AF65-F5344CB8AC3E}">
        <p14:creationId xmlns:p14="http://schemas.microsoft.com/office/powerpoint/2010/main" val="191765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0B761DF2-6902-1741-B0AA-71B43CC3E9D2}"/>
              </a:ext>
            </a:extLst>
          </p:cNvPr>
          <p:cNvPicPr>
            <a:picLocks noGrp="1" noChangeAspect="1"/>
          </p:cNvPicPr>
          <p:nvPr>
            <p:ph idx="1"/>
          </p:nvPr>
        </p:nvPicPr>
        <p:blipFill>
          <a:blip r:embed="rId2"/>
          <a:stretch>
            <a:fillRect/>
          </a:stretch>
        </p:blipFill>
        <p:spPr>
          <a:xfrm>
            <a:off x="1260388" y="1754828"/>
            <a:ext cx="9629883" cy="4791397"/>
          </a:xfrm>
        </p:spPr>
      </p:pic>
    </p:spTree>
    <p:extLst>
      <p:ext uri="{BB962C8B-B14F-4D97-AF65-F5344CB8AC3E}">
        <p14:creationId xmlns:p14="http://schemas.microsoft.com/office/powerpoint/2010/main" val="166646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52485" y="867829"/>
            <a:ext cx="9548465" cy="1477328"/>
          </a:xfrm>
        </p:spPr>
        <p:txBody>
          <a:bodyPr>
            <a:normAutofit/>
          </a:bodyPr>
          <a:lstStyle/>
          <a:p>
            <a:pPr algn="ctr"/>
            <a:r>
              <a:rPr lang="en-US" sz="4500" b="1" dirty="0">
                <a:solidFill>
                  <a:schemeClr val="bg1"/>
                </a:solidFill>
                <a:latin typeface="Times New Roman" panose="02020603050405020304" pitchFamily="18" charset="0"/>
                <a:cs typeface="Times New Roman" panose="02020603050405020304" pitchFamily="18" charset="0"/>
              </a:rPr>
              <a:t>Interpretation:</a:t>
            </a:r>
            <a:br>
              <a:rPr lang="en-US" sz="4500" b="1" dirty="0">
                <a:solidFill>
                  <a:schemeClr val="bg1"/>
                </a:solidFill>
                <a:latin typeface="Times New Roman" panose="02020603050405020304" pitchFamily="18" charset="0"/>
                <a:cs typeface="Times New Roman" panose="02020603050405020304" pitchFamily="18" charset="0"/>
              </a:rPr>
            </a:br>
            <a:r>
              <a:rPr lang="en-US" sz="4500" b="1" dirty="0">
                <a:solidFill>
                  <a:schemeClr val="bg1"/>
                </a:solidFill>
                <a:latin typeface="Times New Roman" panose="02020603050405020304" pitchFamily="18" charset="0"/>
                <a:cs typeface="Times New Roman" panose="02020603050405020304" pitchFamily="18" charset="0"/>
              </a:rPr>
              <a:t>Q17 – What is your gender </a:t>
            </a:r>
          </a:p>
        </p:txBody>
      </p:sp>
      <p:sp>
        <p:nvSpPr>
          <p:cNvPr id="8" name="Rectangle 7">
            <a:extLst>
              <a:ext uri="{FF2B5EF4-FFF2-40B4-BE49-F238E27FC236}">
                <a16:creationId xmlns:a16="http://schemas.microsoft.com/office/drawing/2014/main" id="{5F572D22-81CC-C54C-8CD9-CCDFD1E2CE44}"/>
              </a:ext>
            </a:extLst>
          </p:cNvPr>
          <p:cNvSpPr/>
          <p:nvPr/>
        </p:nvSpPr>
        <p:spPr>
          <a:xfrm>
            <a:off x="1309815" y="2940908"/>
            <a:ext cx="10137471" cy="1384995"/>
          </a:xfrm>
          <a:prstGeom prst="rect">
            <a:avLst/>
          </a:prstGeom>
        </p:spPr>
        <p:txBody>
          <a:bodyPr wrap="square">
            <a:spAutoFit/>
          </a:bodyPr>
          <a:lstStyle/>
          <a:p>
            <a:pPr algn="ctr"/>
            <a:r>
              <a:rPr lang="en-US" sz="4200" dirty="0">
                <a:solidFill>
                  <a:schemeClr val="bg1"/>
                </a:solidFill>
                <a:latin typeface="Times New Roman" panose="02020603050405020304" pitchFamily="18" charset="0"/>
                <a:cs typeface="Times New Roman" panose="02020603050405020304" pitchFamily="18" charset="0"/>
              </a:rPr>
              <a:t>Majority of the participants are male in all 4 treatment groups  </a:t>
            </a:r>
            <a:endParaRPr lang="en-US" sz="4200" dirty="0"/>
          </a:p>
        </p:txBody>
      </p:sp>
    </p:spTree>
    <p:extLst>
      <p:ext uri="{BB962C8B-B14F-4D97-AF65-F5344CB8AC3E}">
        <p14:creationId xmlns:p14="http://schemas.microsoft.com/office/powerpoint/2010/main" val="3668927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a:extLst>
              <a:ext uri="{FF2B5EF4-FFF2-40B4-BE49-F238E27FC236}">
                <a16:creationId xmlns:a16="http://schemas.microsoft.com/office/drawing/2014/main" id="{F9FBDD2D-30BE-E741-8281-AF959F703988}"/>
              </a:ext>
            </a:extLst>
          </p:cNvPr>
          <p:cNvPicPr>
            <a:picLocks noGrp="1" noChangeAspect="1"/>
          </p:cNvPicPr>
          <p:nvPr>
            <p:ph idx="1"/>
          </p:nvPr>
        </p:nvPicPr>
        <p:blipFill>
          <a:blip r:embed="rId2"/>
          <a:stretch>
            <a:fillRect/>
          </a:stretch>
        </p:blipFill>
        <p:spPr>
          <a:xfrm>
            <a:off x="1668162" y="1789103"/>
            <a:ext cx="8414952" cy="4844972"/>
          </a:xfrm>
        </p:spPr>
      </p:pic>
    </p:spTree>
    <p:extLst>
      <p:ext uri="{BB962C8B-B14F-4D97-AF65-F5344CB8AC3E}">
        <p14:creationId xmlns:p14="http://schemas.microsoft.com/office/powerpoint/2010/main" val="2551342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1D2941A1-8D9E-DD4B-9A76-6879F3B36514}"/>
              </a:ext>
            </a:extLst>
          </p:cNvPr>
          <p:cNvPicPr>
            <a:picLocks noGrp="1" noChangeAspect="1"/>
          </p:cNvPicPr>
          <p:nvPr>
            <p:ph idx="1"/>
          </p:nvPr>
        </p:nvPicPr>
        <p:blipFill>
          <a:blip r:embed="rId2"/>
          <a:stretch>
            <a:fillRect/>
          </a:stretch>
        </p:blipFill>
        <p:spPr>
          <a:xfrm>
            <a:off x="2333367" y="1789103"/>
            <a:ext cx="7525265" cy="4791058"/>
          </a:xfrm>
        </p:spPr>
      </p:pic>
    </p:spTree>
    <p:extLst>
      <p:ext uri="{BB962C8B-B14F-4D97-AF65-F5344CB8AC3E}">
        <p14:creationId xmlns:p14="http://schemas.microsoft.com/office/powerpoint/2010/main" val="38629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0B57A38A-AA30-0D4C-A67C-29635A9D49A7}"/>
              </a:ext>
            </a:extLst>
          </p:cNvPr>
          <p:cNvPicPr>
            <a:picLocks noGrp="1" noChangeAspect="1"/>
          </p:cNvPicPr>
          <p:nvPr>
            <p:ph idx="1"/>
          </p:nvPr>
        </p:nvPicPr>
        <p:blipFill>
          <a:blip r:embed="rId2"/>
          <a:stretch>
            <a:fillRect/>
          </a:stretch>
        </p:blipFill>
        <p:spPr>
          <a:xfrm>
            <a:off x="2063578" y="1953824"/>
            <a:ext cx="8007179" cy="4904175"/>
          </a:xfrm>
        </p:spPr>
      </p:pic>
    </p:spTree>
    <p:extLst>
      <p:ext uri="{BB962C8B-B14F-4D97-AF65-F5344CB8AC3E}">
        <p14:creationId xmlns:p14="http://schemas.microsoft.com/office/powerpoint/2010/main" val="256640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369332"/>
          </a:xfrm>
          <a:prstGeom prst="rect">
            <a:avLst/>
          </a:prstGeom>
        </p:spPr>
        <p:txBody>
          <a:bodyPr>
            <a:spAutoFit/>
          </a:bodyPr>
          <a:lstStyle/>
          <a:p>
            <a:r>
              <a:rPr lang="en-MY" dirty="0">
                <a:solidFill>
                  <a:schemeClr val="bg1"/>
                </a:solidFill>
              </a:rPr>
              <a:t>Let our data matrix </a:t>
            </a:r>
            <a:r>
              <a:rPr lang="en-MY" b="1" dirty="0">
                <a:solidFill>
                  <a:schemeClr val="bg1"/>
                </a:solidFill>
              </a:rPr>
              <a:t>X</a:t>
            </a:r>
            <a:r>
              <a:rPr lang="en-MY" dirty="0">
                <a:solidFill>
                  <a:schemeClr val="bg1"/>
                </a:solidFill>
              </a:rPr>
              <a:t> be the score of three students</a:t>
            </a:r>
            <a:r>
              <a:rPr lang="en-MY" dirty="0"/>
              <a:t>:</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alendar&#10;&#10;Description automatically generated">
            <a:extLst>
              <a:ext uri="{FF2B5EF4-FFF2-40B4-BE49-F238E27FC236}">
                <a16:creationId xmlns:a16="http://schemas.microsoft.com/office/drawing/2014/main" id="{D64DD651-7A39-8A4C-90E9-4CB0CD2DD0F8}"/>
              </a:ext>
            </a:extLst>
          </p:cNvPr>
          <p:cNvPicPr>
            <a:picLocks noGrp="1" noChangeAspect="1"/>
          </p:cNvPicPr>
          <p:nvPr>
            <p:ph idx="1"/>
          </p:nvPr>
        </p:nvPicPr>
        <p:blipFill>
          <a:blip r:embed="rId2"/>
          <a:stretch>
            <a:fillRect/>
          </a:stretch>
        </p:blipFill>
        <p:spPr>
          <a:xfrm>
            <a:off x="3705274" y="2541588"/>
            <a:ext cx="4759226" cy="3227387"/>
          </a:xfrm>
        </p:spPr>
      </p:pic>
    </p:spTree>
    <p:extLst>
      <p:ext uri="{BB962C8B-B14F-4D97-AF65-F5344CB8AC3E}">
        <p14:creationId xmlns:p14="http://schemas.microsoft.com/office/powerpoint/2010/main" val="366896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 waterfall chart&#10;&#10;Description automatically generated">
            <a:extLst>
              <a:ext uri="{FF2B5EF4-FFF2-40B4-BE49-F238E27FC236}">
                <a16:creationId xmlns:a16="http://schemas.microsoft.com/office/drawing/2014/main" id="{1627395C-AA4A-C74D-8B06-E7CD8668A8A5}"/>
              </a:ext>
            </a:extLst>
          </p:cNvPr>
          <p:cNvPicPr>
            <a:picLocks noGrp="1" noChangeAspect="1"/>
          </p:cNvPicPr>
          <p:nvPr>
            <p:ph idx="1"/>
          </p:nvPr>
        </p:nvPicPr>
        <p:blipFill>
          <a:blip r:embed="rId2"/>
          <a:stretch>
            <a:fillRect/>
          </a:stretch>
        </p:blipFill>
        <p:spPr>
          <a:xfrm>
            <a:off x="2123302" y="2040395"/>
            <a:ext cx="7945395" cy="4505830"/>
          </a:xfrm>
        </p:spPr>
      </p:pic>
    </p:spTree>
    <p:extLst>
      <p:ext uri="{BB962C8B-B14F-4D97-AF65-F5344CB8AC3E}">
        <p14:creationId xmlns:p14="http://schemas.microsoft.com/office/powerpoint/2010/main" val="365180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b="1" dirty="0">
                <a:solidFill>
                  <a:schemeClr val="bg1"/>
                </a:solidFill>
                <a:latin typeface="Times New Roman" panose="02020603050405020304" pitchFamily="18" charset="0"/>
                <a:cs typeface="Times New Roman" panose="02020603050405020304" pitchFamily="18" charset="0"/>
              </a:rPr>
              <a:t>Q18 - What is your race/ethnicity?</a:t>
            </a: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lstStyle/>
          <a:p>
            <a:pPr marL="0" indent="0" algn="ctr">
              <a:buNone/>
            </a:pPr>
            <a:r>
              <a:rPr lang="en-US" sz="4200" dirty="0">
                <a:solidFill>
                  <a:schemeClr val="bg1"/>
                </a:solidFill>
                <a:latin typeface="Times New Roman" panose="02020603050405020304" pitchFamily="18" charset="0"/>
                <a:cs typeface="Times New Roman" panose="02020603050405020304" pitchFamily="18" charset="0"/>
              </a:rPr>
              <a:t>Majority of the participants are Hispanic/Latino in all 4 treatment groups  </a:t>
            </a:r>
            <a:endParaRPr lang="en-US" sz="4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3579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361935" y="311775"/>
            <a:ext cx="7278130"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p:txBody>
      </p:sp>
      <p:pic>
        <p:nvPicPr>
          <p:cNvPr id="5" name="Content Placeholder 4" descr="Chart, bar chart&#10;&#10;Description automatically generated">
            <a:extLst>
              <a:ext uri="{FF2B5EF4-FFF2-40B4-BE49-F238E27FC236}">
                <a16:creationId xmlns:a16="http://schemas.microsoft.com/office/drawing/2014/main" id="{BE5B4D9C-C59B-F040-B906-6BF9CCB2800D}"/>
              </a:ext>
            </a:extLst>
          </p:cNvPr>
          <p:cNvPicPr>
            <a:picLocks noGrp="1" noChangeAspect="1"/>
          </p:cNvPicPr>
          <p:nvPr>
            <p:ph idx="1"/>
          </p:nvPr>
        </p:nvPicPr>
        <p:blipFill>
          <a:blip r:embed="rId2"/>
          <a:stretch>
            <a:fillRect/>
          </a:stretch>
        </p:blipFill>
        <p:spPr>
          <a:xfrm>
            <a:off x="2701200" y="2541588"/>
            <a:ext cx="6767374" cy="3227387"/>
          </a:xfrm>
        </p:spPr>
      </p:pic>
    </p:spTree>
    <p:extLst>
      <p:ext uri="{BB962C8B-B14F-4D97-AF65-F5344CB8AC3E}">
        <p14:creationId xmlns:p14="http://schemas.microsoft.com/office/powerpoint/2010/main" val="197242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58346" y="509483"/>
            <a:ext cx="4287794"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263081" y="420130"/>
            <a:ext cx="7184206"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B10CB248-8627-3C4D-8BC2-E35DAD1542F6}"/>
              </a:ext>
            </a:extLst>
          </p:cNvPr>
          <p:cNvPicPr>
            <a:picLocks noGrp="1" noChangeAspect="1"/>
          </p:cNvPicPr>
          <p:nvPr>
            <p:ph idx="1"/>
          </p:nvPr>
        </p:nvPicPr>
        <p:blipFill>
          <a:blip r:embed="rId2"/>
          <a:stretch>
            <a:fillRect/>
          </a:stretch>
        </p:blipFill>
        <p:spPr>
          <a:xfrm>
            <a:off x="1359243" y="2131188"/>
            <a:ext cx="9032789" cy="4244857"/>
          </a:xfrm>
        </p:spPr>
      </p:pic>
    </p:spTree>
    <p:extLst>
      <p:ext uri="{BB962C8B-B14F-4D97-AF65-F5344CB8AC3E}">
        <p14:creationId xmlns:p14="http://schemas.microsoft.com/office/powerpoint/2010/main" val="771414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509934" y="420130"/>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114800" y="420130"/>
            <a:ext cx="7332487"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566B15DB-CA47-A042-8F73-CEA38A59B501}"/>
              </a:ext>
            </a:extLst>
          </p:cNvPr>
          <p:cNvPicPr>
            <a:picLocks noGrp="1" noChangeAspect="1"/>
          </p:cNvPicPr>
          <p:nvPr>
            <p:ph idx="1"/>
          </p:nvPr>
        </p:nvPicPr>
        <p:blipFill>
          <a:blip r:embed="rId2"/>
          <a:stretch>
            <a:fillRect/>
          </a:stretch>
        </p:blipFill>
        <p:spPr>
          <a:xfrm>
            <a:off x="1786759" y="2125899"/>
            <a:ext cx="9217573" cy="4499737"/>
          </a:xfrm>
        </p:spPr>
      </p:pic>
    </p:spTree>
    <p:extLst>
      <p:ext uri="{BB962C8B-B14F-4D97-AF65-F5344CB8AC3E}">
        <p14:creationId xmlns:p14="http://schemas.microsoft.com/office/powerpoint/2010/main" val="1664945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7B77BA19-76D7-1D4A-92E4-C51AAC9DB5A7}"/>
              </a:ext>
            </a:extLst>
          </p:cNvPr>
          <p:cNvPicPr>
            <a:picLocks noGrp="1" noChangeAspect="1"/>
          </p:cNvPicPr>
          <p:nvPr>
            <p:ph idx="1"/>
          </p:nvPr>
        </p:nvPicPr>
        <p:blipFill>
          <a:blip r:embed="rId2"/>
          <a:stretch>
            <a:fillRect/>
          </a:stretch>
        </p:blipFill>
        <p:spPr>
          <a:xfrm>
            <a:off x="1492468" y="1926310"/>
            <a:ext cx="9616965" cy="4619914"/>
          </a:xfrm>
        </p:spPr>
      </p:pic>
    </p:spTree>
    <p:extLst>
      <p:ext uri="{BB962C8B-B14F-4D97-AF65-F5344CB8AC3E}">
        <p14:creationId xmlns:p14="http://schemas.microsoft.com/office/powerpoint/2010/main" val="3583713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600" dirty="0" err="1">
                <a:solidFill>
                  <a:schemeClr val="bg1"/>
                </a:solidFill>
                <a:latin typeface="Times New Roman" panose="02020603050405020304" pitchFamily="18" charset="0"/>
                <a:cs typeface="Times New Roman" panose="02020603050405020304" pitchFamily="18" charset="0"/>
              </a:rPr>
              <a:t>Topcoder.com</a:t>
            </a:r>
            <a:r>
              <a:rPr lang="en-MY" sz="3600" dirty="0">
                <a:solidFill>
                  <a:schemeClr val="bg1"/>
                </a:solidFill>
                <a:latin typeface="Times New Roman" panose="02020603050405020304" pitchFamily="18" charset="0"/>
                <a:cs typeface="Times New Roman" panose="02020603050405020304" pitchFamily="18" charset="0"/>
              </a:rPr>
              <a:t>, local hacking events etc.)?</a:t>
            </a: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Majority of the participants have not participated in any programming competition before in all 4 groups. </a:t>
            </a:r>
            <a:endParaRPr lang="en-US" sz="3000" dirty="0"/>
          </a:p>
        </p:txBody>
      </p:sp>
    </p:spTree>
    <p:extLst>
      <p:ext uri="{BB962C8B-B14F-4D97-AF65-F5344CB8AC3E}">
        <p14:creationId xmlns:p14="http://schemas.microsoft.com/office/powerpoint/2010/main" val="82537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169551"/>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Q24 - </a:t>
            </a:r>
            <a:r>
              <a:rPr lang="en-MY" sz="35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p:txBody>
      </p:sp>
      <p:pic>
        <p:nvPicPr>
          <p:cNvPr id="8" name="Content Placeholder 7" descr="Chart, bar chart&#10;&#10;Description automatically generated">
            <a:extLst>
              <a:ext uri="{FF2B5EF4-FFF2-40B4-BE49-F238E27FC236}">
                <a16:creationId xmlns:a16="http://schemas.microsoft.com/office/drawing/2014/main" id="{C4F29456-6A48-0F43-9979-7F1B59C6E807}"/>
              </a:ext>
            </a:extLst>
          </p:cNvPr>
          <p:cNvPicPr>
            <a:picLocks noGrp="1" noChangeAspect="1"/>
          </p:cNvPicPr>
          <p:nvPr>
            <p:ph idx="1"/>
          </p:nvPr>
        </p:nvPicPr>
        <p:blipFill>
          <a:blip r:embed="rId2"/>
          <a:stretch>
            <a:fillRect/>
          </a:stretch>
        </p:blipFill>
        <p:spPr>
          <a:xfrm>
            <a:off x="1708571" y="1997970"/>
            <a:ext cx="9282157" cy="4556696"/>
          </a:xfrm>
        </p:spPr>
      </p:pic>
    </p:spTree>
    <p:extLst>
      <p:ext uri="{BB962C8B-B14F-4D97-AF65-F5344CB8AC3E}">
        <p14:creationId xmlns:p14="http://schemas.microsoft.com/office/powerpoint/2010/main" val="36979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8D379436-0CBF-924B-846F-BA2FCA3F3EB7}"/>
              </a:ext>
            </a:extLst>
          </p:cNvPr>
          <p:cNvPicPr>
            <a:picLocks noGrp="1" noChangeAspect="1"/>
          </p:cNvPicPr>
          <p:nvPr>
            <p:ph idx="1"/>
          </p:nvPr>
        </p:nvPicPr>
        <p:blipFill>
          <a:blip r:embed="rId2"/>
          <a:stretch>
            <a:fillRect/>
          </a:stretch>
        </p:blipFill>
        <p:spPr>
          <a:xfrm>
            <a:off x="2187388" y="2283782"/>
            <a:ext cx="8393941" cy="4023076"/>
          </a:xfrm>
        </p:spPr>
      </p:pic>
    </p:spTree>
    <p:extLst>
      <p:ext uri="{BB962C8B-B14F-4D97-AF65-F5344CB8AC3E}">
        <p14:creationId xmlns:p14="http://schemas.microsoft.com/office/powerpoint/2010/main" val="3918705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9804F967-C4B5-FC45-80FD-D4C81315AEFB}"/>
              </a:ext>
            </a:extLst>
          </p:cNvPr>
          <p:cNvPicPr>
            <a:picLocks noGrp="1" noChangeAspect="1"/>
          </p:cNvPicPr>
          <p:nvPr>
            <p:ph idx="1"/>
          </p:nvPr>
        </p:nvPicPr>
        <p:blipFill>
          <a:blip r:embed="rId2"/>
          <a:stretch>
            <a:fillRect/>
          </a:stretch>
        </p:blipFill>
        <p:spPr>
          <a:xfrm>
            <a:off x="1416423" y="1789103"/>
            <a:ext cx="9627847" cy="4546192"/>
          </a:xfrm>
        </p:spPr>
      </p:pic>
    </p:spTree>
    <p:extLst>
      <p:ext uri="{BB962C8B-B14F-4D97-AF65-F5344CB8AC3E}">
        <p14:creationId xmlns:p14="http://schemas.microsoft.com/office/powerpoint/2010/main" val="236931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5D236-8F50-8C4C-8D59-BEC353129962}"/>
              </a:ext>
            </a:extLst>
          </p:cNvPr>
          <p:cNvSpPr/>
          <p:nvPr/>
        </p:nvSpPr>
        <p:spPr>
          <a:xfrm>
            <a:off x="3627590" y="716011"/>
            <a:ext cx="6096000" cy="1015663"/>
          </a:xfrm>
          <a:prstGeom prst="rect">
            <a:avLst/>
          </a:prstGeom>
        </p:spPr>
        <p:txBody>
          <a:bodyPr>
            <a:spAutoFit/>
          </a:bodyPr>
          <a:lstStyle/>
          <a:p>
            <a:r>
              <a:rPr lang="en-MY" b="1" dirty="0">
                <a:solidFill>
                  <a:schemeClr val="bg1"/>
                </a:solidFill>
              </a:rPr>
              <a:t> </a:t>
            </a:r>
            <a:r>
              <a:rPr lang="en-MY" sz="3000" dirty="0">
                <a:solidFill>
                  <a:schemeClr val="bg1"/>
                </a:solidFill>
                <a:latin typeface="Times New Roman" panose="02020603050405020304" pitchFamily="18" charset="0"/>
                <a:cs typeface="Times New Roman" panose="02020603050405020304" pitchFamily="18" charset="0"/>
              </a:rPr>
              <a:t>Compute the mean of every dimension of the whole dataset</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Diagram&#10;&#10;Description automatically generated with low confidence">
            <a:extLst>
              <a:ext uri="{FF2B5EF4-FFF2-40B4-BE49-F238E27FC236}">
                <a16:creationId xmlns:a16="http://schemas.microsoft.com/office/drawing/2014/main" id="{BC5EE51E-042B-A543-9A99-DD3C2CFBFD55}"/>
              </a:ext>
            </a:extLst>
          </p:cNvPr>
          <p:cNvPicPr>
            <a:picLocks noGrp="1" noChangeAspect="1"/>
          </p:cNvPicPr>
          <p:nvPr>
            <p:ph idx="1"/>
          </p:nvPr>
        </p:nvPicPr>
        <p:blipFill>
          <a:blip r:embed="rId2"/>
          <a:stretch>
            <a:fillRect/>
          </a:stretch>
        </p:blipFill>
        <p:spPr>
          <a:xfrm>
            <a:off x="2069881" y="2210749"/>
            <a:ext cx="3984269" cy="3705371"/>
          </a:xfrm>
        </p:spPr>
      </p:pic>
      <p:pic>
        <p:nvPicPr>
          <p:cNvPr id="10" name="Picture 9" descr="A picture containing text&#10;&#10;Description automatically generated">
            <a:extLst>
              <a:ext uri="{FF2B5EF4-FFF2-40B4-BE49-F238E27FC236}">
                <a16:creationId xmlns:a16="http://schemas.microsoft.com/office/drawing/2014/main" id="{F14906AC-A673-3846-93EA-1563C6001073}"/>
              </a:ext>
            </a:extLst>
          </p:cNvPr>
          <p:cNvPicPr>
            <a:picLocks noChangeAspect="1"/>
          </p:cNvPicPr>
          <p:nvPr/>
        </p:nvPicPr>
        <p:blipFill>
          <a:blip r:embed="rId3"/>
          <a:stretch>
            <a:fillRect/>
          </a:stretch>
        </p:blipFill>
        <p:spPr>
          <a:xfrm>
            <a:off x="6096000" y="2754776"/>
            <a:ext cx="5068573" cy="2027429"/>
          </a:xfrm>
          <a:prstGeom prst="rect">
            <a:avLst/>
          </a:prstGeom>
        </p:spPr>
      </p:pic>
    </p:spTree>
    <p:extLst>
      <p:ext uri="{BB962C8B-B14F-4D97-AF65-F5344CB8AC3E}">
        <p14:creationId xmlns:p14="http://schemas.microsoft.com/office/powerpoint/2010/main" val="3122935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dirty="0">
                <a:solidFill>
                  <a:schemeClr val="bg1"/>
                </a:solidFill>
                <a:latin typeface="Times New Roman" panose="02020603050405020304" pitchFamily="18" charset="0"/>
                <a:cs typeface="Times New Roman" panose="02020603050405020304" pitchFamily="18" charset="0"/>
              </a:rPr>
              <a:t>Q24 - </a:t>
            </a:r>
            <a:r>
              <a:rPr lang="en-MY" sz="36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br>
              <a:rPr lang="en-MY" sz="3600" dirty="0">
                <a:solidFill>
                  <a:schemeClr val="tx2">
                    <a:lumMod val="10000"/>
                  </a:schemeClr>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In all of the 4 groups, participants come from all 4 software engineering classes. </a:t>
            </a:r>
            <a:endParaRPr lang="en-US" sz="3000" dirty="0"/>
          </a:p>
        </p:txBody>
      </p:sp>
    </p:spTree>
    <p:extLst>
      <p:ext uri="{BB962C8B-B14F-4D97-AF65-F5344CB8AC3E}">
        <p14:creationId xmlns:p14="http://schemas.microsoft.com/office/powerpoint/2010/main" val="351513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223E7D7C-FB38-8F4A-98D7-D85C383E1831}"/>
              </a:ext>
            </a:extLst>
          </p:cNvPr>
          <p:cNvPicPr>
            <a:picLocks noGrp="1" noChangeAspect="1"/>
          </p:cNvPicPr>
          <p:nvPr>
            <p:ph idx="1"/>
          </p:nvPr>
        </p:nvPicPr>
        <p:blipFill>
          <a:blip r:embed="rId3"/>
          <a:stretch>
            <a:fillRect/>
          </a:stretch>
        </p:blipFill>
        <p:spPr>
          <a:xfrm>
            <a:off x="1197109" y="1881436"/>
            <a:ext cx="9797781" cy="4690194"/>
          </a:xfrm>
        </p:spPr>
      </p:pic>
    </p:spTree>
    <p:extLst>
      <p:ext uri="{BB962C8B-B14F-4D97-AF65-F5344CB8AC3E}">
        <p14:creationId xmlns:p14="http://schemas.microsoft.com/office/powerpoint/2010/main" val="241618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covariance matrix of the sample can be expressed as </a:t>
            </a:r>
          </a:p>
        </p:txBody>
      </p:sp>
      <p:pic>
        <p:nvPicPr>
          <p:cNvPr id="8" name="Content Placeholder 7" descr="Diagram, text&#10;&#10;Description automatically generated">
            <a:extLst>
              <a:ext uri="{FF2B5EF4-FFF2-40B4-BE49-F238E27FC236}">
                <a16:creationId xmlns:a16="http://schemas.microsoft.com/office/drawing/2014/main" id="{9654B64E-14C8-E24D-9FDB-D056229B6CE5}"/>
              </a:ext>
            </a:extLst>
          </p:cNvPr>
          <p:cNvPicPr>
            <a:picLocks noGrp="1" noChangeAspect="1"/>
          </p:cNvPicPr>
          <p:nvPr>
            <p:ph idx="1"/>
          </p:nvPr>
        </p:nvPicPr>
        <p:blipFill>
          <a:blip r:embed="rId3"/>
          <a:stretch>
            <a:fillRect/>
          </a:stretch>
        </p:blipFill>
        <p:spPr>
          <a:xfrm>
            <a:off x="5313404" y="587577"/>
            <a:ext cx="5362833" cy="1526785"/>
          </a:xfrm>
        </p:spPr>
      </p:pic>
      <p:pic>
        <p:nvPicPr>
          <p:cNvPr id="12" name="Picture 11" descr="Table&#10;&#10;Description automatically generated">
            <a:extLst>
              <a:ext uri="{FF2B5EF4-FFF2-40B4-BE49-F238E27FC236}">
                <a16:creationId xmlns:a16="http://schemas.microsoft.com/office/drawing/2014/main" id="{1538121E-E60A-1645-8121-D6186DCFB249}"/>
              </a:ext>
            </a:extLst>
          </p:cNvPr>
          <p:cNvPicPr>
            <a:picLocks noChangeAspect="1"/>
          </p:cNvPicPr>
          <p:nvPr/>
        </p:nvPicPr>
        <p:blipFill>
          <a:blip r:embed="rId4"/>
          <a:stretch>
            <a:fillRect/>
          </a:stretch>
        </p:blipFill>
        <p:spPr>
          <a:xfrm>
            <a:off x="538204" y="3045597"/>
            <a:ext cx="4775200" cy="2768600"/>
          </a:xfrm>
          <a:prstGeom prst="rect">
            <a:avLst/>
          </a:prstGeom>
        </p:spPr>
      </p:pic>
      <p:sp>
        <p:nvSpPr>
          <p:cNvPr id="13" name="TextBox 12">
            <a:extLst>
              <a:ext uri="{FF2B5EF4-FFF2-40B4-BE49-F238E27FC236}">
                <a16:creationId xmlns:a16="http://schemas.microsoft.com/office/drawing/2014/main" id="{24D4992A-63D3-0441-B783-E8FC464288BE}"/>
              </a:ext>
            </a:extLst>
          </p:cNvPr>
          <p:cNvSpPr txBox="1"/>
          <p:nvPr/>
        </p:nvSpPr>
        <p:spPr>
          <a:xfrm>
            <a:off x="1937170" y="2611370"/>
            <a:ext cx="2687382" cy="553998"/>
          </a:xfrm>
          <a:prstGeom prst="rect">
            <a:avLst/>
          </a:prstGeom>
          <a:noFill/>
        </p:spPr>
        <p:txBody>
          <a:bodyPr wrap="square" rtlCol="0">
            <a:spAutoFit/>
          </a:bodyPr>
          <a:lstStyle/>
          <a:p>
            <a:r>
              <a:rPr lang="en-US" sz="3000" dirty="0">
                <a:solidFill>
                  <a:schemeClr val="bg1"/>
                </a:solidFill>
                <a:latin typeface="Times New Roman" panose="02020603050405020304" pitchFamily="18" charset="0"/>
                <a:cs typeface="Times New Roman" panose="02020603050405020304" pitchFamily="18" charset="0"/>
              </a:rPr>
              <a:t>Original Matrix</a:t>
            </a:r>
          </a:p>
        </p:txBody>
      </p:sp>
      <p:pic>
        <p:nvPicPr>
          <p:cNvPr id="15" name="Picture 14" descr="A picture containing chart&#10;&#10;Description automatically generated">
            <a:extLst>
              <a:ext uri="{FF2B5EF4-FFF2-40B4-BE49-F238E27FC236}">
                <a16:creationId xmlns:a16="http://schemas.microsoft.com/office/drawing/2014/main" id="{D93997D9-A2B4-9B48-AFA0-EA07B244CC9F}"/>
              </a:ext>
            </a:extLst>
          </p:cNvPr>
          <p:cNvPicPr>
            <a:picLocks noChangeAspect="1"/>
          </p:cNvPicPr>
          <p:nvPr/>
        </p:nvPicPr>
        <p:blipFill>
          <a:blip r:embed="rId5"/>
          <a:stretch>
            <a:fillRect/>
          </a:stretch>
        </p:blipFill>
        <p:spPr>
          <a:xfrm>
            <a:off x="5715685" y="3429000"/>
            <a:ext cx="5906531" cy="1820104"/>
          </a:xfrm>
          <a:prstGeom prst="rect">
            <a:avLst/>
          </a:prstGeom>
        </p:spPr>
      </p:pic>
      <p:sp>
        <p:nvSpPr>
          <p:cNvPr id="16" name="Rectangle 15">
            <a:extLst>
              <a:ext uri="{FF2B5EF4-FFF2-40B4-BE49-F238E27FC236}">
                <a16:creationId xmlns:a16="http://schemas.microsoft.com/office/drawing/2014/main" id="{F91F97D2-F3E0-CA4F-B866-84583E02CBC2}"/>
              </a:ext>
            </a:extLst>
          </p:cNvPr>
          <p:cNvSpPr/>
          <p:nvPr/>
        </p:nvSpPr>
        <p:spPr>
          <a:xfrm>
            <a:off x="6712370" y="2611370"/>
            <a:ext cx="3963867" cy="584775"/>
          </a:xfrm>
          <a:prstGeom prst="rect">
            <a:avLst/>
          </a:prstGeom>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Covariance Matrix</a:t>
            </a:r>
          </a:p>
        </p:txBody>
      </p:sp>
    </p:spTree>
    <p:extLst>
      <p:ext uri="{BB962C8B-B14F-4D97-AF65-F5344CB8AC3E}">
        <p14:creationId xmlns:p14="http://schemas.microsoft.com/office/powerpoint/2010/main" val="281201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a16="http://schemas.microsoft.com/office/drawing/2014/main" id="{0BF3A5C6-6F35-DF4B-9E5A-F3A46372C641}"/>
              </a:ext>
            </a:extLst>
          </p:cNvPr>
          <p:cNvPicPr>
            <a:picLocks noGrp="1" noChangeAspect="1"/>
          </p:cNvPicPr>
          <p:nvPr>
            <p:ph idx="1"/>
          </p:nvPr>
        </p:nvPicPr>
        <p:blipFill>
          <a:blip r:embed="rId3"/>
          <a:stretch>
            <a:fillRect/>
          </a:stretch>
        </p:blipFill>
        <p:spPr>
          <a:xfrm>
            <a:off x="720725" y="954171"/>
            <a:ext cx="10467228" cy="4786719"/>
          </a:xfrm>
        </p:spPr>
      </p:pic>
    </p:spTree>
    <p:extLst>
      <p:ext uri="{BB962C8B-B14F-4D97-AF65-F5344CB8AC3E}">
        <p14:creationId xmlns:p14="http://schemas.microsoft.com/office/powerpoint/2010/main" val="188832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10;&#10;Description automatically generated with medium confidence">
            <a:extLst>
              <a:ext uri="{FF2B5EF4-FFF2-40B4-BE49-F238E27FC236}">
                <a16:creationId xmlns:a16="http://schemas.microsoft.com/office/drawing/2014/main" id="{5DA4F574-04E6-7B4B-905F-2D24766B7DF6}"/>
              </a:ext>
            </a:extLst>
          </p:cNvPr>
          <p:cNvPicPr>
            <a:picLocks noGrp="1" noChangeAspect="1"/>
          </p:cNvPicPr>
          <p:nvPr>
            <p:ph idx="1"/>
          </p:nvPr>
        </p:nvPicPr>
        <p:blipFill>
          <a:blip r:embed="rId3"/>
          <a:stretch>
            <a:fillRect/>
          </a:stretch>
        </p:blipFill>
        <p:spPr>
          <a:xfrm>
            <a:off x="230855" y="784412"/>
            <a:ext cx="11730289" cy="5289176"/>
          </a:xfrm>
        </p:spPr>
      </p:pic>
    </p:spTree>
    <p:extLst>
      <p:ext uri="{BB962C8B-B14F-4D97-AF65-F5344CB8AC3E}">
        <p14:creationId xmlns:p14="http://schemas.microsoft.com/office/powerpoint/2010/main" val="313438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 email&#10;&#10;Description automatically generated">
            <a:extLst>
              <a:ext uri="{FF2B5EF4-FFF2-40B4-BE49-F238E27FC236}">
                <a16:creationId xmlns:a16="http://schemas.microsoft.com/office/drawing/2014/main" id="{66A7CA77-2063-5F4F-835F-CCE7DC8CE377}"/>
              </a:ext>
            </a:extLst>
          </p:cNvPr>
          <p:cNvPicPr>
            <a:picLocks noGrp="1" noChangeAspect="1"/>
          </p:cNvPicPr>
          <p:nvPr>
            <p:ph idx="1"/>
          </p:nvPr>
        </p:nvPicPr>
        <p:blipFill>
          <a:blip r:embed="rId3"/>
          <a:stretch>
            <a:fillRect/>
          </a:stretch>
        </p:blipFill>
        <p:spPr>
          <a:xfrm>
            <a:off x="2393576" y="26313"/>
            <a:ext cx="7404847" cy="6805374"/>
          </a:xfrm>
        </p:spPr>
      </p:pic>
    </p:spTree>
    <p:extLst>
      <p:ext uri="{BB962C8B-B14F-4D97-AF65-F5344CB8AC3E}">
        <p14:creationId xmlns:p14="http://schemas.microsoft.com/office/powerpoint/2010/main" val="400165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 timeline&#10;&#10;Description automatically generated">
            <a:extLst>
              <a:ext uri="{FF2B5EF4-FFF2-40B4-BE49-F238E27FC236}">
                <a16:creationId xmlns:a16="http://schemas.microsoft.com/office/drawing/2014/main" id="{79CC7F66-E2BB-F64F-B53A-11CF8750E1D9}"/>
              </a:ext>
            </a:extLst>
          </p:cNvPr>
          <p:cNvPicPr>
            <a:picLocks noGrp="1" noChangeAspect="1"/>
          </p:cNvPicPr>
          <p:nvPr>
            <p:ph idx="1"/>
          </p:nvPr>
        </p:nvPicPr>
        <p:blipFill>
          <a:blip r:embed="rId3"/>
          <a:stretch>
            <a:fillRect/>
          </a:stretch>
        </p:blipFill>
        <p:spPr>
          <a:xfrm>
            <a:off x="1255058" y="2713830"/>
            <a:ext cx="10299700" cy="3274593"/>
          </a:xfrm>
        </p:spPr>
      </p:pic>
      <p:sp>
        <p:nvSpPr>
          <p:cNvPr id="7" name="Rectangle 6">
            <a:extLst>
              <a:ext uri="{FF2B5EF4-FFF2-40B4-BE49-F238E27FC236}">
                <a16:creationId xmlns:a16="http://schemas.microsoft.com/office/drawing/2014/main" id="{801CB88A-C42B-F146-80A3-2B4E75E0FFE9}"/>
              </a:ext>
            </a:extLst>
          </p:cNvPr>
          <p:cNvSpPr/>
          <p:nvPr/>
        </p:nvSpPr>
        <p:spPr>
          <a:xfrm>
            <a:off x="1255058" y="1261269"/>
            <a:ext cx="8910918" cy="1015663"/>
          </a:xfrm>
          <a:prstGeom prst="rect">
            <a:avLst/>
          </a:prstGeom>
        </p:spPr>
        <p:txBody>
          <a:bodyPr wrap="square">
            <a:spAutoFit/>
          </a:bodyPr>
          <a:lstStyle/>
          <a:p>
            <a:pPr algn="ctr"/>
            <a:r>
              <a:rPr lang="en-MY" sz="3000" dirty="0">
                <a:solidFill>
                  <a:srgbClr val="292929"/>
                </a:solidFill>
                <a:latin typeface="charter" panose="02040503050506020203" pitchFamily="18" charset="0"/>
              </a:rPr>
              <a:t>Now, we can calculate the eigenvectors corresponding to the above eigenvalues.</a:t>
            </a:r>
            <a:endParaRPr lang="en-US" sz="3000" dirty="0"/>
          </a:p>
        </p:txBody>
      </p:sp>
    </p:spTree>
    <p:extLst>
      <p:ext uri="{BB962C8B-B14F-4D97-AF65-F5344CB8AC3E}">
        <p14:creationId xmlns:p14="http://schemas.microsoft.com/office/powerpoint/2010/main" val="342730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847207"/>
          </a:xfrm>
          <a:prstGeom prst="rect">
            <a:avLst/>
          </a:prstGeom>
        </p:spPr>
        <p:txBody>
          <a:bodyPr wrap="square">
            <a:spAutoFit/>
          </a:bodyPr>
          <a:lstStyle/>
          <a:p>
            <a:pPr algn="ctr"/>
            <a:r>
              <a:rPr lang="en-MY" sz="3000" dirty="0">
                <a:solidFill>
                  <a:schemeClr val="bg1"/>
                </a:solidFill>
              </a:rPr>
              <a:t>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t>
            </a:r>
          </a:p>
          <a:p>
            <a:pPr algn="ctr"/>
            <a:endParaRPr lang="en-MY" sz="3000" dirty="0">
              <a:solidFill>
                <a:schemeClr val="bg1"/>
              </a:solidFill>
            </a:endParaRPr>
          </a:p>
          <a:p>
            <a:pPr algn="ctr"/>
            <a:r>
              <a:rPr lang="en-MY" sz="3200" dirty="0">
                <a:solidFill>
                  <a:schemeClr val="bg1"/>
                </a:solidFill>
                <a:latin typeface="Times New Roman" panose="02020603050405020304" pitchFamily="18" charset="0"/>
                <a:cs typeface="Times New Roman" panose="02020603050405020304" pitchFamily="18" charset="0"/>
              </a:rPr>
              <a:t>So, after sorting the eigenvalues in decreasing order, we have </a:t>
            </a:r>
            <a:r>
              <a:rPr lang="en-MY" sz="3000" dirty="0"/>
              <a:t>drop.</a:t>
            </a:r>
            <a:endParaRPr lang="en-US" sz="3000" dirty="0"/>
          </a:p>
        </p:txBody>
      </p:sp>
      <p:pic>
        <p:nvPicPr>
          <p:cNvPr id="6" name="Content Placeholder 5" descr="Text&#10;&#10;Description automatically generated with low confidence">
            <a:extLst>
              <a:ext uri="{FF2B5EF4-FFF2-40B4-BE49-F238E27FC236}">
                <a16:creationId xmlns:a16="http://schemas.microsoft.com/office/drawing/2014/main" id="{7C107BD4-F0B7-694B-8069-500376722F6C}"/>
              </a:ext>
            </a:extLst>
          </p:cNvPr>
          <p:cNvPicPr>
            <a:picLocks noGrp="1" noChangeAspect="1"/>
          </p:cNvPicPr>
          <p:nvPr>
            <p:ph idx="1"/>
          </p:nvPr>
        </p:nvPicPr>
        <p:blipFill>
          <a:blip r:embed="rId3"/>
          <a:stretch>
            <a:fillRect/>
          </a:stretch>
        </p:blipFill>
        <p:spPr>
          <a:xfrm>
            <a:off x="4609930" y="3995678"/>
            <a:ext cx="3704181" cy="2862322"/>
          </a:xfrm>
        </p:spPr>
      </p:pic>
    </p:spTree>
    <p:extLst>
      <p:ext uri="{BB962C8B-B14F-4D97-AF65-F5344CB8AC3E}">
        <p14:creationId xmlns:p14="http://schemas.microsoft.com/office/powerpoint/2010/main" val="1592033450"/>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72441"/>
      </a:dk2>
      <a:lt2>
        <a:srgbClr val="E2E6E8"/>
      </a:lt2>
      <a:accent1>
        <a:srgbClr val="BF9988"/>
      </a:accent1>
      <a:accent2>
        <a:srgbClr val="AFA077"/>
      </a:accent2>
      <a:accent3>
        <a:srgbClr val="A1A77E"/>
      </a:accent3>
      <a:accent4>
        <a:srgbClr val="8CAA74"/>
      </a:accent4>
      <a:accent5>
        <a:srgbClr val="82AC81"/>
      </a:accent5>
      <a:accent6>
        <a:srgbClr val="77AE8D"/>
      </a:accent6>
      <a:hlink>
        <a:srgbClr val="5E899D"/>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{D1DD58EA-CF15-FE4F-A65E-1622E3E3FF96}tf10001121</Template>
  <TotalTime>378</TotalTime>
  <Words>1658</Words>
  <Application>Microsoft Macintosh PowerPoint</Application>
  <PresentationFormat>Widescreen</PresentationFormat>
  <Paragraphs>126</Paragraphs>
  <Slides>31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Avenir Next LT Pro</vt:lpstr>
      <vt:lpstr>Calibri</vt:lpstr>
      <vt:lpstr>charter</vt:lpstr>
      <vt:lpstr>Sagona Book</vt:lpstr>
      <vt:lpstr>The Hand Extrablack</vt:lpstr>
      <vt:lpstr>Times New Roman</vt:lpstr>
      <vt:lpstr>BlobVTI</vt:lpstr>
      <vt:lpstr>Survey Analysis for All Treatment Groups</vt:lpstr>
      <vt:lpstr>The Mathematics Behind PCA</vt:lpstr>
      <vt:lpstr>PowerPoint Presentation</vt:lpstr>
      <vt:lpstr>The covariance matrix of the sample can be expressed 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Bogota 0 No Transparency</vt:lpstr>
      <vt:lpstr>Bogota 1 Performance  Transparency </vt:lpstr>
      <vt:lpstr>Bogota 2  Solution Transparency  </vt:lpstr>
      <vt:lpstr>Bogota 3  Full  Transparency  </vt:lpstr>
      <vt:lpstr>Interpretation: Q17 – What is your gender </vt:lpstr>
      <vt:lpstr>Bogota 0 No Transparency  </vt:lpstr>
      <vt:lpstr>Bogota 1 Performance Transparency  </vt:lpstr>
      <vt:lpstr>Bogota 2  Solution Transparency  </vt:lpstr>
      <vt:lpstr>Bogota 3  Full  Transparency  </vt:lpstr>
      <vt:lpstr>Interpretation: Q18 - What is your race/ethnicity? </vt:lpstr>
      <vt:lpstr>Bogota 0  No  Transparency  </vt:lpstr>
      <vt:lpstr>Bogota 1  Performance Transparency  </vt:lpstr>
      <vt:lpstr>Bogota 2  Solution Transparency  </vt:lpstr>
      <vt:lpstr>Bogota 3  Full  Transparency  </vt:lpstr>
      <vt:lpstr>Interpretation: Q9 - Have you participated in any programming competition before (e.g. Topcoder.com, local hacking events etc.)?  </vt:lpstr>
      <vt:lpstr>Bogota 0  No Transparency  </vt:lpstr>
      <vt:lpstr>Bogota 1  Performance Transparency  </vt:lpstr>
      <vt:lpstr>Bogota 2  Solution Transparency  </vt:lpstr>
      <vt:lpstr>Interpretation: Q24 - In which of the following classes are you enrolled?   </vt:lpstr>
      <vt:lpstr>Bogota 3  Full Transparency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Analysis for All Treatment Groups</dc:title>
  <dc:creator>Jia Lin Cheoh</dc:creator>
  <cp:lastModifiedBy>Jia Lin Cheoh</cp:lastModifiedBy>
  <cp:revision>47</cp:revision>
  <dcterms:created xsi:type="dcterms:W3CDTF">2021-12-27T14:01:57Z</dcterms:created>
  <dcterms:modified xsi:type="dcterms:W3CDTF">2021-12-28T12:28:08Z</dcterms:modified>
</cp:coreProperties>
</file>