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Economica"/>
      <p:regular r:id="rId43"/>
      <p:bold r:id="rId44"/>
      <p:italic r:id="rId45"/>
      <p:boldItalic r:id="rId46"/>
    </p:embeddedFont>
    <p:embeddedFont>
      <p:font typeface="Quattrocento Sans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1549F8-F9D8-4997-A1CD-49B2137FCD3D}">
  <a:tblStyle styleId="{601549F8-F9D8-4997-A1CD-49B2137FCD3D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EF2"/>
          </a:solidFill>
        </a:fill>
      </a:tcStyle>
    </a:wholeTbl>
    <a:band1H>
      <a:tcTxStyle/>
      <a:tcStyle>
        <a:fill>
          <a:solidFill>
            <a:srgbClr val="D1DBE5"/>
          </a:solidFill>
        </a:fill>
      </a:tcStyle>
    </a:band1H>
    <a:band2H>
      <a:tcTxStyle/>
    </a:band2H>
    <a:band1V>
      <a:tcTxStyle/>
      <a:tcStyle>
        <a:fill>
          <a:solidFill>
            <a:srgbClr val="D1DBE5"/>
          </a:solidFill>
        </a:fill>
      </a:tcStyle>
    </a:band1V>
    <a:band2V>
      <a:tcTxStyle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Economica-bold.fntdata"/><Relationship Id="rId43" Type="http://schemas.openxmlformats.org/officeDocument/2006/relationships/font" Target="fonts/Economica-regular.fntdata"/><Relationship Id="rId46" Type="http://schemas.openxmlformats.org/officeDocument/2006/relationships/font" Target="fonts/Economica-boldItalic.fntdata"/><Relationship Id="rId45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QuattrocentoSans-bold.fntdata"/><Relationship Id="rId47" Type="http://schemas.openxmlformats.org/officeDocument/2006/relationships/font" Target="fonts/QuattrocentoSans-regular.fntdata"/><Relationship Id="rId49" Type="http://schemas.openxmlformats.org/officeDocument/2006/relationships/font" Target="fonts/Quattrocento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regular.fntdata"/><Relationship Id="rId50" Type="http://schemas.openxmlformats.org/officeDocument/2006/relationships/font" Target="fonts/QuattrocentoSans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502e6f52_1_81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e502e6f52_1_81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502e6f52_5_0:notes"/>
          <p:cNvSpPr txBox="1"/>
          <p:nvPr>
            <p:ph idx="1" type="body"/>
          </p:nvPr>
        </p:nvSpPr>
        <p:spPr>
          <a:xfrm>
            <a:off x="913991" y="4342266"/>
            <a:ext cx="5030018" cy="4115367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e502e6f52_5_0:notes"/>
          <p:cNvSpPr/>
          <p:nvPr>
            <p:ph idx="2" type="sldImg"/>
          </p:nvPr>
        </p:nvSpPr>
        <p:spPr>
          <a:xfrm>
            <a:off x="134696" y="686367"/>
            <a:ext cx="6590140" cy="34275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502e6f52_5_7:notes"/>
          <p:cNvSpPr txBox="1"/>
          <p:nvPr>
            <p:ph idx="1" type="body"/>
          </p:nvPr>
        </p:nvSpPr>
        <p:spPr>
          <a:xfrm>
            <a:off x="913991" y="4342266"/>
            <a:ext cx="5030018" cy="4115367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e502e6f52_5_7:notes"/>
          <p:cNvSpPr/>
          <p:nvPr>
            <p:ph idx="2" type="sldImg"/>
          </p:nvPr>
        </p:nvSpPr>
        <p:spPr>
          <a:xfrm>
            <a:off x="134696" y="686367"/>
            <a:ext cx="6590140" cy="34275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502e6f52_5_12:notes"/>
          <p:cNvSpPr txBox="1"/>
          <p:nvPr>
            <p:ph idx="1" type="body"/>
          </p:nvPr>
        </p:nvSpPr>
        <p:spPr>
          <a:xfrm>
            <a:off x="913991" y="4342266"/>
            <a:ext cx="5030018" cy="4115367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e502e6f52_5_12:notes"/>
          <p:cNvSpPr/>
          <p:nvPr>
            <p:ph idx="2" type="sldImg"/>
          </p:nvPr>
        </p:nvSpPr>
        <p:spPr>
          <a:xfrm>
            <a:off x="134696" y="686367"/>
            <a:ext cx="6590140" cy="34275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502e6f52_5_17:notes"/>
          <p:cNvSpPr txBox="1"/>
          <p:nvPr>
            <p:ph idx="1" type="body"/>
          </p:nvPr>
        </p:nvSpPr>
        <p:spPr>
          <a:xfrm>
            <a:off x="913991" y="4342266"/>
            <a:ext cx="5030018" cy="4115367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e502e6f52_5_17:notes"/>
          <p:cNvSpPr/>
          <p:nvPr>
            <p:ph idx="2" type="sldImg"/>
          </p:nvPr>
        </p:nvSpPr>
        <p:spPr>
          <a:xfrm>
            <a:off x="134696" y="686367"/>
            <a:ext cx="6590140" cy="34275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502e6f52_5_22:notes"/>
          <p:cNvSpPr txBox="1"/>
          <p:nvPr>
            <p:ph idx="12" type="sldNum"/>
          </p:nvPr>
        </p:nvSpPr>
        <p:spPr>
          <a:xfrm>
            <a:off x="3887529" y="8687367"/>
            <a:ext cx="2970470" cy="456633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50" spcFirstLastPara="1" rIns="93250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  <p:sp>
        <p:nvSpPr>
          <p:cNvPr id="176" name="Google Shape;176;g5e502e6f52_5_22:notes"/>
          <p:cNvSpPr/>
          <p:nvPr>
            <p:ph idx="2" type="sldImg"/>
          </p:nvPr>
        </p:nvSpPr>
        <p:spPr>
          <a:xfrm>
            <a:off x="134696" y="686367"/>
            <a:ext cx="6590140" cy="34275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7" name="Google Shape;177;g5e502e6f52_5_22:notes"/>
          <p:cNvSpPr txBox="1"/>
          <p:nvPr>
            <p:ph idx="1" type="body"/>
          </p:nvPr>
        </p:nvSpPr>
        <p:spPr>
          <a:xfrm>
            <a:off x="913991" y="4342266"/>
            <a:ext cx="5030018" cy="4115367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502e6f52_5_28:notes"/>
          <p:cNvSpPr txBox="1"/>
          <p:nvPr>
            <p:ph idx="1" type="body"/>
          </p:nvPr>
        </p:nvSpPr>
        <p:spPr>
          <a:xfrm>
            <a:off x="913991" y="4342266"/>
            <a:ext cx="5030018" cy="4115367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5e502e6f52_5_28:notes"/>
          <p:cNvSpPr/>
          <p:nvPr>
            <p:ph idx="2" type="sldImg"/>
          </p:nvPr>
        </p:nvSpPr>
        <p:spPr>
          <a:xfrm>
            <a:off x="134696" y="686367"/>
            <a:ext cx="6590140" cy="34275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502e6f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502e6f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502e6f52_1_65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e502e6f52_1_65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502e6f52_1_71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e502e6f52_1_71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e502e6f52_1_18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5e502e6f52_1_18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502e6f5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e502e6f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502e6f52_1_76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5e502e6f52_1_76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502e6f52_1_86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e502e6f52_1_86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e502e6f52_1_91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5e502e6f52_1_91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502e6f52_1_103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5e502e6f52_1_103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502e6f52_1_108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5e502e6f52_1_108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502e6f52_1_124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5e502e6f52_1_124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e502e6f52_1_136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e502e6f52_1_136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e502e6f52_1_146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5e502e6f52_1_146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e502e6f52_1_156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5e502e6f52_1_156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502e6f5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502e6f5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502e6f52_1_166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5e502e6f52_1_166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e502e6f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e502e6f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e502e6f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e502e6f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e502e6f5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e502e6f5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e502e6f5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e502e6f5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e502e6f52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e502e6f5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e502e6f5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e502e6f5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502e6f5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502e6f5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502e6f52_0_25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5e502e6f52_0_256:notes"/>
          <p:cNvSpPr/>
          <p:nvPr>
            <p:ph idx="2" type="sldImg"/>
          </p:nvPr>
        </p:nvSpPr>
        <p:spPr>
          <a:xfrm>
            <a:off x="396212" y="686426"/>
            <a:ext cx="606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502e6f52_0_17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5e502e6f52_0_17:notes"/>
          <p:cNvSpPr/>
          <p:nvPr>
            <p:ph idx="2" type="sldImg"/>
          </p:nvPr>
        </p:nvSpPr>
        <p:spPr>
          <a:xfrm>
            <a:off x="396212" y="686426"/>
            <a:ext cx="606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502e6f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502e6f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502e6f52_1_29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e502e6f52_1_29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502e6f52_1_34:notes"/>
          <p:cNvSpPr txBox="1"/>
          <p:nvPr>
            <p:ph idx="1" type="body"/>
          </p:nvPr>
        </p:nvSpPr>
        <p:spPr>
          <a:xfrm>
            <a:off x="686112" y="4343713"/>
            <a:ext cx="5485778" cy="4113862"/>
          </a:xfrm>
          <a:prstGeom prst="rect">
            <a:avLst/>
          </a:prstGeom>
        </p:spPr>
        <p:txBody>
          <a:bodyPr anchorCtr="0" anchor="t" bIns="89750" lIns="89750" spcFirstLastPara="1" rIns="89750" wrap="square" tIns="89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5e502e6f52_1_34:notes"/>
          <p:cNvSpPr/>
          <p:nvPr>
            <p:ph idx="2" type="sldImg"/>
          </p:nvPr>
        </p:nvSpPr>
        <p:spPr>
          <a:xfrm>
            <a:off x="396212" y="686426"/>
            <a:ext cx="60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0034" y="321453"/>
            <a:ext cx="8184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00034" y="964395"/>
            <a:ext cx="81840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rtl="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2240"/>
              <a:buChar char="●"/>
              <a:defRPr/>
            </a:lvl1pPr>
            <a:lvl2pPr indent="-381000" lvl="1" marL="914400" rtl="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2400"/>
              <a:buChar char="○"/>
              <a:defRPr/>
            </a:lvl2pPr>
            <a:lvl3pPr indent="-368300" lvl="2" marL="1371600" rtl="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2200"/>
              <a:buChar char="■"/>
              <a:defRPr/>
            </a:lvl3pPr>
            <a:lvl4pPr indent="-363728" lvl="3" marL="1828800" rtl="0" algn="l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SzPts val="2128"/>
              <a:buChar char="●"/>
              <a:defRPr/>
            </a:lvl4pPr>
            <a:lvl5pPr indent="-355600" lvl="4" marL="2286000" rtl="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rtl="0" algn="l">
              <a:spcBef>
                <a:spcPts val="2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4114800" y="4875610"/>
            <a:ext cx="22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6400800" y="4875610"/>
            <a:ext cx="22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686800" y="4875610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A2A2A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A2A2A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A2A2A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A2A2A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A2A2A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A2A2A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A2A2A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A2A2A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A2A2A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rive.google.com/file/d/1V4o5-TWnRJulpPPUkgBXgLX4wA40vp8W/view" TargetMode="External"/><Relationship Id="rId4" Type="http://schemas.openxmlformats.org/officeDocument/2006/relationships/image" Target="../media/image1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hipótese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realizar Testes de Hipótese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00034" y="964395"/>
            <a:ext cx="8183880" cy="36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i="1" lang="en"/>
              <a:t>Passo 1</a:t>
            </a:r>
            <a:endParaRPr/>
          </a:p>
          <a:p>
            <a:pPr indent="0" lvl="1" marL="282575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2040"/>
              <a:buNone/>
            </a:pPr>
            <a:r>
              <a:rPr lang="en" sz="1800"/>
              <a:t>Interprete a situação de modo a obter a média μ;</a:t>
            </a:r>
            <a:endParaRPr sz="1800"/>
          </a:p>
          <a:p>
            <a:pPr indent="0" lvl="0" marL="0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904"/>
              <a:buNone/>
            </a:pPr>
            <a:r>
              <a:rPr i="1" lang="en"/>
              <a:t>Passo 2</a:t>
            </a:r>
            <a:endParaRPr/>
          </a:p>
          <a:p>
            <a:pPr indent="0" lvl="1" marL="282575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2040"/>
              <a:buNone/>
            </a:pPr>
            <a:r>
              <a:rPr lang="en" sz="1800"/>
              <a:t>Construa as hipóteses, dizendo se é bilateral ou unilateral, considerando a média em questão;</a:t>
            </a:r>
            <a:endParaRPr sz="1800"/>
          </a:p>
          <a:p>
            <a:pPr indent="0" lvl="0" marL="0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904"/>
              <a:buNone/>
            </a:pPr>
            <a:r>
              <a:rPr i="1" lang="en"/>
              <a:t>Passo 3</a:t>
            </a:r>
            <a:endParaRPr/>
          </a:p>
          <a:p>
            <a:pPr indent="0" lvl="1" marL="282575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2040"/>
              <a:buNone/>
            </a:pPr>
            <a:r>
              <a:rPr lang="en" sz="1800"/>
              <a:t>Obtenha o grau de significância;</a:t>
            </a:r>
            <a:endParaRPr sz="1800"/>
          </a:p>
          <a:p>
            <a:pPr indent="0" lvl="0" marL="0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904"/>
              <a:buNone/>
            </a:pPr>
            <a:r>
              <a:rPr i="1" lang="en"/>
              <a:t>Passo 4</a:t>
            </a:r>
            <a:endParaRPr/>
          </a:p>
          <a:p>
            <a:pPr indent="0" lvl="1" marL="282575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2040"/>
              <a:buNone/>
            </a:pPr>
            <a:r>
              <a:rPr lang="en" sz="1800"/>
              <a:t>Verifique qual o tipo de distribuição mais apropriado (normal ou t-Student);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304800" y="114300"/>
            <a:ext cx="80772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ts val="2040"/>
              <a:buAutoNum type="arabicParenBoth"/>
            </a:pPr>
            <a:r>
              <a:rPr lang="en" sz="2040"/>
              <a:t>Formular a  hipótese nula (H0)</a:t>
            </a:r>
            <a:endParaRPr sz="2040"/>
          </a:p>
        </p:txBody>
      </p:sp>
      <p:sp>
        <p:nvSpPr>
          <p:cNvPr id="155" name="Google Shape;155;p24"/>
          <p:cNvSpPr txBox="1"/>
          <p:nvPr/>
        </p:nvSpPr>
        <p:spPr>
          <a:xfrm>
            <a:off x="304800" y="1200150"/>
            <a:ext cx="8610600" cy="3443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57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baseline="-25000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µ = µ</a:t>
            </a:r>
            <a:r>
              <a:rPr baseline="-25000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orsiva"/>
              <a:buNone/>
            </a:pPr>
            <a:r>
              <a:rPr lang="en" sz="2040"/>
              <a:t>Expressar em valores aquilo que deve ser testado; 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orsiva"/>
              <a:buNone/>
            </a:pPr>
            <a:r>
              <a:rPr lang="en" sz="2040"/>
              <a:t>Esta hipótese é sempre de igualdade;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orsiva"/>
              <a:buNone/>
            </a:pPr>
            <a:r>
              <a:rPr lang="en" sz="2040"/>
              <a:t>Deve ser formulada com o objetivo de ser rejeitada.</a:t>
            </a:r>
            <a:endParaRPr sz="2040"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381000" y="114300"/>
            <a:ext cx="8382000" cy="894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800"/>
              <a:buFont typeface="Corsiva"/>
              <a:buNone/>
            </a:pPr>
            <a:r>
              <a:rPr lang="en" sz="2040"/>
              <a:t>(2) Formular a hipótese alternativa (H1)</a:t>
            </a:r>
            <a:endParaRPr sz="2040"/>
          </a:p>
        </p:txBody>
      </p:sp>
      <p:sp>
        <p:nvSpPr>
          <p:cNvPr id="161" name="Google Shape;161;p25"/>
          <p:cNvSpPr txBox="1"/>
          <p:nvPr/>
        </p:nvSpPr>
        <p:spPr>
          <a:xfrm>
            <a:off x="381000" y="1143000"/>
            <a:ext cx="8382000" cy="3621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orsiva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orsiva"/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baseline="-25000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µ &gt; µ</a:t>
            </a:r>
            <a:r>
              <a:rPr baseline="-25000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800"/>
              <a:t> (teste unilateral/unicaudal à direita)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orsiva"/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µ &lt; µ</a:t>
            </a:r>
            <a:r>
              <a:rPr baseline="-25000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800"/>
              <a:t> (teste unilateral/unicaudal à esquerda)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orsiva"/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µ ≠ µ</a:t>
            </a:r>
            <a:r>
              <a:rPr baseline="-25000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800"/>
              <a:t>      (teste bilateral/bicaudal) . </a:t>
            </a:r>
            <a:endParaRPr sz="1800"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762000" y="114300"/>
            <a:ext cx="7620000" cy="1002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800"/>
              <a:buFont typeface="Corsiva"/>
              <a:buNone/>
            </a:pPr>
            <a:r>
              <a:rPr lang="en" sz="2040"/>
              <a:t>(3) Definir um valor crítico  (α)</a:t>
            </a:r>
            <a:endParaRPr sz="2040"/>
          </a:p>
        </p:txBody>
      </p:sp>
      <p:sp>
        <p:nvSpPr>
          <p:cNvPr id="167" name="Google Shape;167;p26"/>
          <p:cNvSpPr txBox="1"/>
          <p:nvPr/>
        </p:nvSpPr>
        <p:spPr>
          <a:xfrm>
            <a:off x="457200" y="1428750"/>
            <a:ext cx="8382000" cy="3139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2040"/>
              <a:t>  Isto envolve definir um ponto de corte a partir do qual a hipótese nula será rejeitada (aceita a hipótese alternativa). </a:t>
            </a:r>
            <a:endParaRPr sz="204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2040"/>
              <a:t>  Esta hipótese é de fato a expressão daquilo que ser quer provar.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838200" y="114300"/>
            <a:ext cx="76200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40"/>
              <a:t>(4) Calcular a estatística teste</a:t>
            </a:r>
            <a:endParaRPr sz="2040"/>
          </a:p>
        </p:txBody>
      </p:sp>
      <p:sp>
        <p:nvSpPr>
          <p:cNvPr id="173" name="Google Shape;173;p27"/>
          <p:cNvSpPr txBox="1"/>
          <p:nvPr/>
        </p:nvSpPr>
        <p:spPr>
          <a:xfrm>
            <a:off x="304800" y="1176338"/>
            <a:ext cx="8534400" cy="363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2040"/>
              <a:t>  A estatística teste é obtida através dos dados amostrais, isto é, ela é a evidência amostral;</a:t>
            </a:r>
            <a:endParaRPr sz="204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2040"/>
              <a:t>  A forma de cálculo depende do tipo de teste envolvido, isto é, do modelo teórico ou modelo de probabilidade.</a:t>
            </a:r>
            <a:endParaRPr sz="2040"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838200" y="17145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40"/>
              <a:t>(5) Tomar uma decisão</a:t>
            </a:r>
            <a:endParaRPr sz="2040"/>
          </a:p>
        </p:txBody>
      </p:sp>
      <p:sp>
        <p:nvSpPr>
          <p:cNvPr id="180" name="Google Shape;180;p28"/>
          <p:cNvSpPr txBox="1"/>
          <p:nvPr/>
        </p:nvSpPr>
        <p:spPr>
          <a:xfrm>
            <a:off x="76200" y="1108472"/>
            <a:ext cx="8991600" cy="369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2040"/>
              <a:t>  A estatística teste e o valor crítico são comparados e a decisão de aceitar ou rejeitar a hipótese nula é formulada;</a:t>
            </a:r>
            <a:endParaRPr sz="204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2040"/>
              <a:t> Se for utilizado um software estatístico pode-se trabalhar com a significância do resultado (p-value) ao invés do valor crítico.</a:t>
            </a:r>
            <a:endParaRPr sz="2040"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838200" y="114300"/>
            <a:ext cx="7620000" cy="1058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40"/>
              <a:t>(6) Formular uma conclusão</a:t>
            </a:r>
            <a:endParaRPr sz="2040"/>
          </a:p>
        </p:txBody>
      </p:sp>
      <p:sp>
        <p:nvSpPr>
          <p:cNvPr id="186" name="Google Shape;186;p29"/>
          <p:cNvSpPr txBox="1"/>
          <p:nvPr/>
        </p:nvSpPr>
        <p:spPr>
          <a:xfrm>
            <a:off x="304800" y="1200150"/>
            <a:ext cx="8686800" cy="369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2040"/>
              <a:t>  Expressar em termos do problema (pesquisa) qual foi a conclusão obtida;</a:t>
            </a:r>
            <a:endParaRPr sz="204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2040"/>
              <a:t>  Não esquecer que todo resultado baseado em amostras está sujeito a erros e que geralmente apenas um tipo de erro é controlado.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457"/>
            <a:ext cx="9144001" cy="499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Erros de decisão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500034" y="964395"/>
            <a:ext cx="8183880" cy="36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3" lvl="0" marL="26511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36"/>
              <a:buChar char="●"/>
            </a:pPr>
            <a:r>
              <a:rPr lang="en" sz="2170"/>
              <a:t>Erro tipo I: rejeitar H</a:t>
            </a:r>
            <a:r>
              <a:rPr baseline="-25000" lang="en" sz="2170"/>
              <a:t>0</a:t>
            </a:r>
            <a:r>
              <a:rPr lang="en" sz="2170"/>
              <a:t> quando está verdadeira;</a:t>
            </a:r>
            <a:endParaRPr/>
          </a:p>
          <a:p>
            <a:pPr indent="-265113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736"/>
              <a:buChar char="●"/>
            </a:pPr>
            <a:r>
              <a:rPr lang="en" sz="2170"/>
              <a:t>Erro tipo II: não rejeitar H</a:t>
            </a:r>
            <a:r>
              <a:rPr baseline="-25000" lang="en" sz="2170"/>
              <a:t>0</a:t>
            </a:r>
            <a:r>
              <a:rPr lang="en" sz="2170"/>
              <a:t> quando está falsa;</a:t>
            </a:r>
            <a:endParaRPr/>
          </a:p>
          <a:p>
            <a:pPr indent="-154877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736"/>
              <a:buNone/>
            </a:pPr>
            <a:r>
              <a:t/>
            </a:r>
            <a:endParaRPr sz="2170"/>
          </a:p>
          <a:p>
            <a:pPr indent="-154877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736"/>
              <a:buNone/>
            </a:pPr>
            <a:r>
              <a:t/>
            </a:r>
            <a:endParaRPr sz="2170"/>
          </a:p>
          <a:p>
            <a:pPr indent="0" lvl="0" marL="0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736"/>
              <a:buNone/>
            </a:pPr>
            <a:r>
              <a:t/>
            </a:r>
            <a:endParaRPr sz="2170"/>
          </a:p>
          <a:p>
            <a:pPr indent="-265113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736"/>
              <a:buChar char="●"/>
            </a:pPr>
            <a:r>
              <a:rPr lang="en" sz="2170"/>
              <a:t>A probabilidade de cometer erro tipo I é denominada “nível de significância” e é denotada por α.</a:t>
            </a:r>
            <a:endParaRPr/>
          </a:p>
          <a:p>
            <a:pPr indent="-265113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736"/>
              <a:buChar char="●"/>
            </a:pPr>
            <a:r>
              <a:rPr lang="en" sz="2170"/>
              <a:t>A probabilidade de cometer erro tipo II é denotada por β.</a:t>
            </a:r>
            <a:endParaRPr sz="2170"/>
          </a:p>
        </p:txBody>
      </p:sp>
      <p:graphicFrame>
        <p:nvGraphicFramePr>
          <p:cNvPr id="200" name="Google Shape;200;p31"/>
          <p:cNvGraphicFramePr/>
          <p:nvPr/>
        </p:nvGraphicFramePr>
        <p:xfrm>
          <a:off x="1547664" y="20073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{601549F8-F9D8-4997-A1CD-49B2137FCD3D}</a:tableStyleId>
              </a:tblPr>
              <a:tblGrid>
                <a:gridCol w="2032000"/>
                <a:gridCol w="2032000"/>
                <a:gridCol w="20320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Decisão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H</a:t>
                      </a:r>
                      <a:r>
                        <a:rPr baseline="-25000" lang="en" sz="1400" u="none" cap="none" strike="noStrike"/>
                        <a:t>0</a:t>
                      </a:r>
                      <a:r>
                        <a:rPr lang="en" sz="1400" u="none" cap="none" strike="noStrike"/>
                        <a:t> é verdadeira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H</a:t>
                      </a:r>
                      <a:r>
                        <a:rPr baseline="-25000" lang="en" sz="1400" u="none" cap="none" strike="noStrike"/>
                        <a:t>0</a:t>
                      </a:r>
                      <a:r>
                        <a:rPr lang="en" sz="1400" u="none" cap="none" strike="noStrike"/>
                        <a:t> é falsa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Não rejeitar H</a:t>
                      </a:r>
                      <a:r>
                        <a:rPr baseline="-25000" lang="en" sz="1400" u="none" cap="none" strike="noStrike"/>
                        <a:t>0</a:t>
                      </a:r>
                      <a:endParaRPr baseline="-25000"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Decisão Correta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Erro tipo II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solidFill>
                      <a:srgbClr val="FF0000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Rejeitar H</a:t>
                      </a:r>
                      <a:r>
                        <a:rPr baseline="-25000"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Erro tipo I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Decisão Correta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Erros de decisão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500034" y="964395"/>
            <a:ext cx="8183880" cy="36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3" lvl="0" marL="26511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68"/>
              <a:buChar char="●"/>
            </a:pPr>
            <a:r>
              <a:rPr lang="en" sz="1960"/>
              <a:t>Na prática é especificado a probabilidade máxima permissível de se cometer o erro tipo I, chamado nível de significância. </a:t>
            </a:r>
            <a:endParaRPr/>
          </a:p>
          <a:p>
            <a:pPr indent="-265113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568"/>
              <a:buChar char="●"/>
            </a:pPr>
            <a:r>
              <a:rPr lang="en" sz="1960"/>
              <a:t>Escolhas comuns para o nível de significância são:</a:t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568"/>
              <a:buNone/>
            </a:pPr>
            <a:r>
              <a:rPr b="1" lang="en" sz="1960"/>
              <a:t>0,05 (5%) e 0,01 (1%)</a:t>
            </a:r>
            <a:endParaRPr b="1" sz="1960"/>
          </a:p>
          <a:p>
            <a:pPr indent="0" lvl="0" marL="0" rtl="0" algn="ctr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568"/>
              <a:buNone/>
            </a:pPr>
            <a:r>
              <a:rPr b="1" lang="en" sz="1960"/>
              <a:t>Ou seja, em cada 100 amostras eu estou “aceitando” o risco de cometer o erro tipo 1 cinco ou uma vez.</a:t>
            </a:r>
            <a:endParaRPr b="1" sz="1960"/>
          </a:p>
          <a:p>
            <a:pPr indent="0" lvl="0" marL="0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 construimos modelos estatísticos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500034" y="964395"/>
            <a:ext cx="8183880" cy="36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342900" lvl="0" marL="457200" marR="25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750"/>
              <a:t>Para termos representação do mundo real: um bom modelo estatístico tem uma boa aderência a um conjunto de dados e generaliza (amostra) e generaliza bem para uma população.</a:t>
            </a:r>
            <a:endParaRPr sz="1750"/>
          </a:p>
          <a:p>
            <a:pPr indent="0" lvl="0" marL="4572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39725" lvl="0" marL="457200" marR="25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População - público de interesse</a:t>
            </a:r>
            <a:endParaRPr sz="1750"/>
          </a:p>
          <a:p>
            <a:pPr indent="-339725" lvl="0" marL="457200" marR="25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Amostra - subconjuntos dessa população</a:t>
            </a:r>
            <a:endParaRPr sz="1750"/>
          </a:p>
          <a:p>
            <a:pPr indent="-104775" lvl="1" marL="547688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500034" y="964395"/>
            <a:ext cx="8184000" cy="3643200"/>
          </a:xfrm>
          <a:prstGeom prst="rect">
            <a:avLst/>
          </a:prstGeom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568"/>
              <a:buChar char="●"/>
            </a:pPr>
            <a:r>
              <a:rPr lang="en" sz="1960"/>
              <a:t>Assim, se a probabilidade de se cometer um erro Tipo I é controlada por selecionar um pequeno valor para o nível de significância, temos um alto grau de confiança que a conclusão para rejeitar H</a:t>
            </a:r>
            <a:r>
              <a:rPr baseline="-25000" lang="en" sz="1960"/>
              <a:t>0</a:t>
            </a:r>
            <a:r>
              <a:rPr lang="en" sz="1960"/>
              <a:t> está correta.</a:t>
            </a:r>
            <a:endParaRPr/>
          </a:p>
          <a:p>
            <a:pPr indent="-265112" lvl="0" marL="265112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568"/>
              <a:buChar char="●"/>
            </a:pPr>
            <a:r>
              <a:rPr lang="en" sz="1960"/>
              <a:t>Em tais casos temos o suporte estatístico para concluir que H</a:t>
            </a:r>
            <a:r>
              <a:rPr baseline="-25000" lang="en" sz="1960"/>
              <a:t>0</a:t>
            </a:r>
            <a:r>
              <a:rPr lang="en" sz="1960"/>
              <a:t> é falso e H</a:t>
            </a:r>
            <a:r>
              <a:rPr baseline="-25000" lang="en" sz="1960"/>
              <a:t>a</a:t>
            </a:r>
            <a:r>
              <a:rPr lang="en" sz="1960"/>
              <a:t> é verdadeiro. Qualquer hipótese sugerida para H</a:t>
            </a:r>
            <a:r>
              <a:rPr baseline="-25000" lang="en" sz="1960"/>
              <a:t>a</a:t>
            </a:r>
            <a:r>
              <a:rPr lang="en" sz="1960"/>
              <a:t> é aceita.</a:t>
            </a:r>
            <a:endParaRPr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500034" y="321453"/>
            <a:ext cx="8184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Erros de decisão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Erros de decisão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500034" y="964395"/>
            <a:ext cx="8183880" cy="36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72"/>
              <a:buChar char="●"/>
            </a:pPr>
            <a:r>
              <a:rPr lang="en" sz="2590"/>
              <a:t>Como na prática não se atenta para a probabilidade de se cometer o erro tipo II, se decidimos aceitar H</a:t>
            </a:r>
            <a:r>
              <a:rPr baseline="-25000" lang="en" sz="2590"/>
              <a:t>0</a:t>
            </a:r>
            <a:r>
              <a:rPr lang="en" sz="2590"/>
              <a:t> não podemos determinar quão confiantes podemos estar com aquela decisão.</a:t>
            </a:r>
            <a:endParaRPr sz="2590"/>
          </a:p>
          <a:p>
            <a:pPr indent="-265113" lvl="0" marL="265113" rtl="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2072"/>
              <a:buChar char="●"/>
            </a:pPr>
            <a:r>
              <a:rPr lang="en" sz="2590"/>
              <a:t>Assim recomenda-se que seja usado a declaração “</a:t>
            </a:r>
            <a:r>
              <a:rPr i="1" lang="en" sz="2590"/>
              <a:t>não rejeitar H</a:t>
            </a:r>
            <a:r>
              <a:rPr baseline="-25000" i="1" lang="en" sz="2590"/>
              <a:t>0</a:t>
            </a:r>
            <a:r>
              <a:rPr lang="en" sz="2590"/>
              <a:t>” em vez de aceitar H</a:t>
            </a:r>
            <a:r>
              <a:rPr baseline="-25000" lang="en" sz="2590"/>
              <a:t>0</a:t>
            </a:r>
            <a:r>
              <a:rPr lang="en" sz="2590"/>
              <a:t>. </a:t>
            </a:r>
            <a:endParaRPr/>
          </a:p>
          <a:p>
            <a:pPr indent="-133541" lvl="0" marL="265113" rtl="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2072"/>
              <a:buNone/>
            </a:pPr>
            <a:r>
              <a:t/>
            </a:r>
            <a:endParaRPr sz="2590"/>
          </a:p>
          <a:p>
            <a:pPr indent="-133541" lvl="0" marL="265113" rtl="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2072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realizar Testes de Hipótese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480000" y="1006550"/>
            <a:ext cx="8184000" cy="4047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69" r="0" t="0"/>
            </a:stretch>
          </a:blipFill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realizar Testes de Hipótese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500034" y="964395"/>
            <a:ext cx="8183880" cy="36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1" marL="282575" rtl="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</a:pPr>
            <a:r>
              <a:rPr lang="en" sz="2000"/>
              <a:t>Interprete a estatística de teste para verificar se a hipótese nula será ou não rejeitada. Se z ou t corresponder a valores da região crítica, rejeite H</a:t>
            </a:r>
            <a:r>
              <a:rPr baseline="-25000" lang="en" sz="2000"/>
              <a:t>0</a:t>
            </a:r>
            <a:r>
              <a:rPr lang="en" sz="2000"/>
              <a:t>, caso contrário, não rejeite H</a:t>
            </a:r>
            <a:r>
              <a:rPr baseline="-25000" lang="en" sz="2000"/>
              <a:t>0</a:t>
            </a:r>
            <a:r>
              <a:rPr lang="en" sz="2000"/>
              <a:t>.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8" y="2625328"/>
            <a:ext cx="3781425" cy="12203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36"/>
          <p:cNvCxnSpPr/>
          <p:nvPr/>
        </p:nvCxnSpPr>
        <p:spPr>
          <a:xfrm flipH="1" rot="10800000">
            <a:off x="5076825" y="2895600"/>
            <a:ext cx="142875" cy="8643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6"/>
          <p:cNvCxnSpPr/>
          <p:nvPr/>
        </p:nvCxnSpPr>
        <p:spPr>
          <a:xfrm flipH="1" rot="10800000">
            <a:off x="2339975" y="2842022"/>
            <a:ext cx="2519363" cy="9179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6"/>
          <p:cNvSpPr txBox="1"/>
          <p:nvPr/>
        </p:nvSpPr>
        <p:spPr>
          <a:xfrm>
            <a:off x="4865858" y="2539234"/>
            <a:ext cx="259238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Região crítica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613" y="3868341"/>
            <a:ext cx="540544" cy="22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3438" y="3868341"/>
            <a:ext cx="540544" cy="23931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468313" y="4151710"/>
            <a:ext cx="828040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Diferentes níveis de significância podem gerar diferentes conclusões. Com um nível de 5%, H</a:t>
            </a:r>
            <a:r>
              <a:rPr b="0" baseline="-2500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poderá ser rejeitado, mas com 1% poderá ser aceito.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realizar Testes de Hipótese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500034" y="964395"/>
            <a:ext cx="8183880" cy="36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47840" lvl="0" marL="265112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amostras pequenas (n ≤ 30) ou quando σ for desconhecido, usamos </a:t>
            </a:r>
            <a:r>
              <a:rPr i="1" lang="en"/>
              <a:t>s</a:t>
            </a:r>
            <a:r>
              <a:rPr lang="en"/>
              <a:t> ao invés de </a:t>
            </a:r>
            <a:r>
              <a:rPr i="1" lang="en"/>
              <a:t>σ</a:t>
            </a:r>
            <a:r>
              <a:rPr lang="en"/>
              <a:t> e consideramos o grau de liberdade como n-1;</a:t>
            </a:r>
            <a:endParaRPr/>
          </a:p>
          <a:p>
            <a:pPr indent="-247841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</a:t>
            </a:r>
            <a:r>
              <a:rPr i="1" lang="en"/>
              <a:t>σ</a:t>
            </a:r>
            <a:r>
              <a:rPr lang="en"/>
              <a:t> desconhecido, a distribuição é uma </a:t>
            </a:r>
            <a:r>
              <a:rPr i="1" lang="en"/>
              <a:t>t</a:t>
            </a:r>
            <a:r>
              <a:rPr lang="en"/>
              <a:t>, não uma normal, mas para amostras de tamanho muito grandes, as diferenças entre as distribuições normal e </a:t>
            </a:r>
            <a:r>
              <a:rPr i="1" lang="en"/>
              <a:t>t</a:t>
            </a:r>
            <a:r>
              <a:rPr lang="en"/>
              <a:t> são desprezíveis, mas o uso da distribuição </a:t>
            </a:r>
            <a:r>
              <a:rPr i="1" lang="en"/>
              <a:t>t</a:t>
            </a:r>
            <a:r>
              <a:rPr lang="en"/>
              <a:t> dá melhores resultados.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Testes de Hipótese Bilateral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500034" y="964395"/>
            <a:ext cx="8184000" cy="364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1813" y="2051447"/>
            <a:ext cx="5292328" cy="170854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 txBox="1"/>
          <p:nvPr/>
        </p:nvSpPr>
        <p:spPr>
          <a:xfrm>
            <a:off x="1835150" y="2787253"/>
            <a:ext cx="66075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α/2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6588125" y="2787253"/>
            <a:ext cx="66075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α/2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53" name="Google Shape;253;p38"/>
          <p:cNvCxnSpPr/>
          <p:nvPr/>
        </p:nvCxnSpPr>
        <p:spPr>
          <a:xfrm rot="10800000">
            <a:off x="2195513" y="3112294"/>
            <a:ext cx="287337" cy="53935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8"/>
          <p:cNvCxnSpPr/>
          <p:nvPr/>
        </p:nvCxnSpPr>
        <p:spPr>
          <a:xfrm flipH="1" rot="10800000">
            <a:off x="6516688" y="3112294"/>
            <a:ext cx="288925" cy="53935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8"/>
          <p:cNvSpPr/>
          <p:nvPr/>
        </p:nvSpPr>
        <p:spPr>
          <a:xfrm rot="10800000">
            <a:off x="1262063" y="4083844"/>
            <a:ext cx="1435100" cy="214313"/>
          </a:xfrm>
          <a:prstGeom prst="rightArrow">
            <a:avLst>
              <a:gd fmla="val 50000" name="adj1"/>
              <a:gd fmla="val 125556" name="adj2"/>
            </a:avLst>
          </a:prstGeom>
          <a:gradFill>
            <a:gsLst>
              <a:gs pos="0">
                <a:srgbClr val="A43E02"/>
              </a:gs>
              <a:gs pos="60000">
                <a:srgbClr val="E45805"/>
              </a:gs>
              <a:gs pos="100000">
                <a:srgbClr val="FF6521"/>
              </a:gs>
            </a:gsLst>
            <a:lin ang="16200000" scaled="0"/>
          </a:gradFill>
          <a:ln cap="flat" cmpd="sng" w="9525">
            <a:solidFill>
              <a:srgbClr val="E95B07"/>
            </a:solidFill>
            <a:prstDash val="solid"/>
            <a:round/>
            <a:headEnd len="sm" w="sm" type="none"/>
            <a:tailEnd len="sm" w="sm" type="none"/>
          </a:ln>
          <a:effectLst>
            <a:outerShdw blurRad="655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8"/>
          <p:cNvSpPr/>
          <p:nvPr/>
        </p:nvSpPr>
        <p:spPr>
          <a:xfrm>
            <a:off x="6372225" y="4083844"/>
            <a:ext cx="1435100" cy="214313"/>
          </a:xfrm>
          <a:prstGeom prst="rightArrow">
            <a:avLst>
              <a:gd fmla="val 50000" name="adj1"/>
              <a:gd fmla="val 125556" name="adj2"/>
            </a:avLst>
          </a:prstGeom>
          <a:gradFill>
            <a:gsLst>
              <a:gs pos="0">
                <a:srgbClr val="A43E02"/>
              </a:gs>
              <a:gs pos="60000">
                <a:srgbClr val="E45805"/>
              </a:gs>
              <a:gs pos="100000">
                <a:srgbClr val="FF6521"/>
              </a:gs>
            </a:gsLst>
            <a:lin ang="16200000" scaled="0"/>
          </a:gradFill>
          <a:ln cap="flat" cmpd="sng" w="9525">
            <a:solidFill>
              <a:srgbClr val="E95B07"/>
            </a:solidFill>
            <a:prstDash val="solid"/>
            <a:round/>
            <a:headEnd len="sm" w="sm" type="none"/>
            <a:tailEnd len="sm" w="sm" type="none"/>
          </a:ln>
          <a:effectLst>
            <a:outerShdw blurRad="655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8"/>
          <p:cNvSpPr/>
          <p:nvPr/>
        </p:nvSpPr>
        <p:spPr>
          <a:xfrm>
            <a:off x="2700338" y="4137422"/>
            <a:ext cx="3671887" cy="108347"/>
          </a:xfrm>
          <a:prstGeom prst="rect">
            <a:avLst/>
          </a:prstGeom>
          <a:gradFill>
            <a:gsLst>
              <a:gs pos="0">
                <a:srgbClr val="216369"/>
              </a:gs>
              <a:gs pos="60000">
                <a:srgbClr val="308A92"/>
              </a:gs>
              <a:gs pos="100000">
                <a:srgbClr val="55B0BA"/>
              </a:gs>
            </a:gsLst>
            <a:lin ang="16200000" scaled="0"/>
          </a:gradFill>
          <a:ln cap="flat" cmpd="sng" w="9525">
            <a:solidFill>
              <a:srgbClr val="328D96"/>
            </a:solidFill>
            <a:prstDash val="solid"/>
            <a:round/>
            <a:headEnd len="sm" w="sm" type="none"/>
            <a:tailEnd len="sm" w="sm" type="none"/>
          </a:ln>
          <a:effectLst>
            <a:outerShdw blurRad="655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900113" y="4327327"/>
            <a:ext cx="194468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Rejeitar H</a:t>
            </a:r>
            <a:r>
              <a:rPr baseline="-25000"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/>
          </a:p>
        </p:txBody>
      </p:sp>
      <p:sp>
        <p:nvSpPr>
          <p:cNvPr id="259" name="Google Shape;259;p38"/>
          <p:cNvSpPr txBox="1"/>
          <p:nvPr/>
        </p:nvSpPr>
        <p:spPr>
          <a:xfrm>
            <a:off x="6516688" y="4327327"/>
            <a:ext cx="194468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Rejeitar H</a:t>
            </a:r>
            <a:r>
              <a:rPr baseline="-25000"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3490913" y="4327327"/>
            <a:ext cx="26654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Não rejeitar H</a:t>
            </a:r>
            <a:r>
              <a:rPr baseline="-25000"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Testes de Hipótese Bilateral</a:t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500025" y="964401"/>
            <a:ext cx="8184000" cy="417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94" t="0"/>
            </a:stretch>
          </a:blipFill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pic>
        <p:nvPicPr>
          <p:cNvPr id="267" name="Google Shape;26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500" y="2680097"/>
            <a:ext cx="3168650" cy="750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39"/>
          <p:cNvCxnSpPr/>
          <p:nvPr/>
        </p:nvCxnSpPr>
        <p:spPr>
          <a:xfrm flipH="1" rot="10800000">
            <a:off x="6300788" y="3436144"/>
            <a:ext cx="71437" cy="2155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39"/>
          <p:cNvCxnSpPr/>
          <p:nvPr/>
        </p:nvCxnSpPr>
        <p:spPr>
          <a:xfrm flipH="1" rot="10800000">
            <a:off x="7812088" y="3436144"/>
            <a:ext cx="215900" cy="2155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0" name="Google Shape;270;p39"/>
          <p:cNvSpPr txBox="1"/>
          <p:nvPr/>
        </p:nvSpPr>
        <p:spPr>
          <a:xfrm>
            <a:off x="5364163" y="4030266"/>
            <a:ext cx="3455987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Conclusão</a:t>
            </a: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rejeitamos H</a:t>
            </a:r>
            <a:r>
              <a:rPr baseline="-25000"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isto é, a resistência não é mais de 400 libras.</a:t>
            </a:r>
            <a:endParaRPr baseline="-25000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5940425" y="3598069"/>
            <a:ext cx="835485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</a:t>
            </a:r>
            <a:r>
              <a:rPr baseline="-25000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= -1,96</a:t>
            </a:r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7451725" y="3598069"/>
            <a:ext cx="77457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</a:t>
            </a:r>
            <a:r>
              <a:rPr baseline="-25000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= 1,96</a:t>
            </a:r>
            <a:endParaRPr/>
          </a:p>
        </p:txBody>
      </p:sp>
      <p:cxnSp>
        <p:nvCxnSpPr>
          <p:cNvPr id="273" name="Google Shape;273;p39"/>
          <p:cNvCxnSpPr/>
          <p:nvPr/>
        </p:nvCxnSpPr>
        <p:spPr>
          <a:xfrm flipH="1" rot="10800000">
            <a:off x="3851920" y="3430248"/>
            <a:ext cx="1944300" cy="221400"/>
          </a:xfrm>
          <a:prstGeom prst="curvedConnector3">
            <a:avLst>
              <a:gd fmla="val 9976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40"/>
              <a:t>2.1 Testes de Hipótese Unilateral a direita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500034" y="964395"/>
            <a:ext cx="8183880" cy="3643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7625" y="2069306"/>
            <a:ext cx="4779169" cy="16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/>
          <p:nvPr/>
        </p:nvSpPr>
        <p:spPr>
          <a:xfrm>
            <a:off x="6156325" y="3869531"/>
            <a:ext cx="1435100" cy="214313"/>
          </a:xfrm>
          <a:prstGeom prst="rightArrow">
            <a:avLst>
              <a:gd fmla="val 50000" name="adj1"/>
              <a:gd fmla="val 125556" name="adj2"/>
            </a:avLst>
          </a:prstGeom>
          <a:gradFill>
            <a:gsLst>
              <a:gs pos="0">
                <a:srgbClr val="A43E02"/>
              </a:gs>
              <a:gs pos="60000">
                <a:srgbClr val="E45805"/>
              </a:gs>
              <a:gs pos="100000">
                <a:srgbClr val="FF6521"/>
              </a:gs>
            </a:gsLst>
            <a:lin ang="16200000" scaled="0"/>
          </a:gradFill>
          <a:ln cap="flat" cmpd="sng" w="9525">
            <a:solidFill>
              <a:srgbClr val="E95B07"/>
            </a:solidFill>
            <a:prstDash val="solid"/>
            <a:round/>
            <a:headEnd len="sm" w="sm" type="none"/>
            <a:tailEnd len="sm" w="sm" type="none"/>
          </a:ln>
          <a:effectLst>
            <a:outerShdw blurRad="655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1907704" y="4173141"/>
            <a:ext cx="266541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Não rejeitar H</a:t>
            </a:r>
            <a:r>
              <a:rPr baseline="-25000"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/>
          </a:p>
        </p:txBody>
      </p:sp>
      <p:sp>
        <p:nvSpPr>
          <p:cNvPr id="283" name="Google Shape;283;p40"/>
          <p:cNvSpPr/>
          <p:nvPr/>
        </p:nvSpPr>
        <p:spPr>
          <a:xfrm rot="10800000">
            <a:off x="1619250" y="3867150"/>
            <a:ext cx="4537075" cy="216694"/>
          </a:xfrm>
          <a:prstGeom prst="rightArrow">
            <a:avLst>
              <a:gd fmla="val 50000" name="adj1"/>
              <a:gd fmla="val 392582" name="adj2"/>
            </a:avLst>
          </a:prstGeom>
          <a:gradFill>
            <a:gsLst>
              <a:gs pos="0">
                <a:srgbClr val="216369"/>
              </a:gs>
              <a:gs pos="60000">
                <a:srgbClr val="308A92"/>
              </a:gs>
              <a:gs pos="100000">
                <a:srgbClr val="55B0BA"/>
              </a:gs>
            </a:gsLst>
            <a:lin ang="16200000" scaled="0"/>
          </a:gradFill>
          <a:ln cap="flat" cmpd="sng" w="9525">
            <a:solidFill>
              <a:srgbClr val="328D96"/>
            </a:solidFill>
            <a:prstDash val="solid"/>
            <a:round/>
            <a:headEnd len="sm" w="sm" type="none"/>
            <a:tailEnd len="sm" w="sm" type="none"/>
          </a:ln>
          <a:effectLst>
            <a:outerShdw blurRad="655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6084417" y="4173141"/>
            <a:ext cx="194468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Rejeitar H</a:t>
            </a:r>
            <a:r>
              <a:rPr baseline="-25000"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40"/>
              <a:t>2.1 Testes de Hipótese Unilateral a direita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500025" y="964401"/>
            <a:ext cx="8184000" cy="405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918" l="0" r="-219" t="0"/>
            </a:stretch>
          </a:blipFill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5063" y="2678906"/>
            <a:ext cx="1721644" cy="589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/>
        </p:nvSpPr>
        <p:spPr>
          <a:xfrm>
            <a:off x="5643563" y="3482578"/>
            <a:ext cx="3000375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0" lvl="0" marL="36576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 = 1,5        t</a:t>
            </a:r>
            <a:r>
              <a:rPr b="1" baseline="-25000"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b="1"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= 1,83 </a:t>
            </a:r>
            <a:endParaRPr/>
          </a:p>
        </p:txBody>
      </p:sp>
      <p:cxnSp>
        <p:nvCxnSpPr>
          <p:cNvPr id="293" name="Google Shape;293;p41"/>
          <p:cNvCxnSpPr/>
          <p:nvPr/>
        </p:nvCxnSpPr>
        <p:spPr>
          <a:xfrm rot="-5400000">
            <a:off x="7823201" y="3428206"/>
            <a:ext cx="214313" cy="1587"/>
          </a:xfrm>
          <a:prstGeom prst="straightConnector1">
            <a:avLst/>
          </a:prstGeom>
          <a:noFill/>
          <a:ln cap="flat" cmpd="sng" w="9525">
            <a:solidFill>
              <a:srgbClr val="454697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4" name="Google Shape;294;p41"/>
          <p:cNvSpPr txBox="1"/>
          <p:nvPr/>
        </p:nvSpPr>
        <p:spPr>
          <a:xfrm>
            <a:off x="5436096" y="4143914"/>
            <a:ext cx="34290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0" lvl="0" marL="3657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Conclusão</a:t>
            </a:r>
            <a:r>
              <a:rPr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Não rejeitamos H0, o que implica que o número de infrações não teve um aumento significativo. </a:t>
            </a:r>
            <a:endParaRPr/>
          </a:p>
        </p:txBody>
      </p:sp>
      <p:cxnSp>
        <p:nvCxnSpPr>
          <p:cNvPr id="295" name="Google Shape;295;p41"/>
          <p:cNvCxnSpPr/>
          <p:nvPr/>
        </p:nvCxnSpPr>
        <p:spPr>
          <a:xfrm flipH="1" rot="10800000">
            <a:off x="7143750" y="3268266"/>
            <a:ext cx="500063" cy="267890"/>
          </a:xfrm>
          <a:prstGeom prst="straightConnector1">
            <a:avLst/>
          </a:prstGeom>
          <a:noFill/>
          <a:ln cap="flat" cmpd="sng" w="9525">
            <a:solidFill>
              <a:srgbClr val="454697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2.2 Testes de Hipótese Unilateral a esquerda</a:t>
            </a:r>
            <a:endParaRPr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500034" y="964395"/>
            <a:ext cx="8183880" cy="3643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2651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pic>
        <p:nvPicPr>
          <p:cNvPr id="302" name="Google Shape;302;p42"/>
          <p:cNvPicPr preferRelativeResize="0"/>
          <p:nvPr/>
        </p:nvPicPr>
        <p:blipFill rotWithShape="1">
          <a:blip r:embed="rId4">
            <a:alphaModFix/>
          </a:blip>
          <a:srcRect b="0" l="-6360" r="6360" t="0"/>
          <a:stretch/>
        </p:blipFill>
        <p:spPr>
          <a:xfrm>
            <a:off x="1643075" y="2057756"/>
            <a:ext cx="4806554" cy="163591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/>
          <p:nvPr/>
        </p:nvSpPr>
        <p:spPr>
          <a:xfrm rot="10800000">
            <a:off x="1643063" y="3781425"/>
            <a:ext cx="1435100" cy="214313"/>
          </a:xfrm>
          <a:prstGeom prst="rightArrow">
            <a:avLst>
              <a:gd fmla="val 50000" name="adj1"/>
              <a:gd fmla="val 125556" name="adj2"/>
            </a:avLst>
          </a:prstGeom>
          <a:gradFill>
            <a:gsLst>
              <a:gs pos="0">
                <a:srgbClr val="A43E02"/>
              </a:gs>
              <a:gs pos="60000">
                <a:srgbClr val="E45805"/>
              </a:gs>
              <a:gs pos="100000">
                <a:srgbClr val="FF6521"/>
              </a:gs>
            </a:gsLst>
            <a:lin ang="16200000" scaled="0"/>
          </a:gradFill>
          <a:ln cap="flat" cmpd="sng" w="9525">
            <a:solidFill>
              <a:srgbClr val="E95B07"/>
            </a:solidFill>
            <a:prstDash val="solid"/>
            <a:round/>
            <a:headEnd len="sm" w="sm" type="none"/>
            <a:tailEnd len="sm" w="sm" type="none"/>
          </a:ln>
          <a:effectLst>
            <a:outerShdw blurRad="655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1412875" y="4031456"/>
            <a:ext cx="194468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Rejeitar H</a:t>
            </a:r>
            <a:r>
              <a:rPr baseline="-25000"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/>
          </a:p>
        </p:txBody>
      </p:sp>
      <p:sp>
        <p:nvSpPr>
          <p:cNvPr id="305" name="Google Shape;305;p42"/>
          <p:cNvSpPr/>
          <p:nvPr/>
        </p:nvSpPr>
        <p:spPr>
          <a:xfrm>
            <a:off x="3082925" y="3779044"/>
            <a:ext cx="4537075" cy="216694"/>
          </a:xfrm>
          <a:prstGeom prst="rightArrow">
            <a:avLst>
              <a:gd fmla="val 50000" name="adj1"/>
              <a:gd fmla="val 392582" name="adj2"/>
            </a:avLst>
          </a:prstGeom>
          <a:gradFill>
            <a:gsLst>
              <a:gs pos="0">
                <a:srgbClr val="216369"/>
              </a:gs>
              <a:gs pos="60000">
                <a:srgbClr val="308A92"/>
              </a:gs>
              <a:gs pos="100000">
                <a:srgbClr val="55B0BA"/>
              </a:gs>
            </a:gsLst>
            <a:lin ang="16200000" scaled="0"/>
          </a:gradFill>
          <a:ln cap="flat" cmpd="sng" w="9525">
            <a:solidFill>
              <a:srgbClr val="328D96"/>
            </a:solidFill>
            <a:prstDash val="solid"/>
            <a:round/>
            <a:headEnd len="sm" w="sm" type="none"/>
            <a:tailEnd len="sm" w="sm" type="none"/>
          </a:ln>
          <a:effectLst>
            <a:outerShdw blurRad="655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3946525" y="4031456"/>
            <a:ext cx="266541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Não rejeitar H</a:t>
            </a:r>
            <a:r>
              <a:rPr baseline="-25000"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00034" y="321453"/>
            <a:ext cx="8184000" cy="5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 modelo é uma boa representação do mundo real?</a:t>
            </a:r>
            <a:endParaRPr sz="36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500034" y="964395"/>
            <a:ext cx="8184000" cy="3643200"/>
          </a:xfrm>
          <a:prstGeom prst="rect">
            <a:avLst/>
          </a:prstGeom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/>
              <a:t>Quando selecionamos os dados eles podem variar de duas formas:</a:t>
            </a:r>
            <a:endParaRPr/>
          </a:p>
          <a:p>
            <a:pPr indent="-370840" lvl="0" marL="457200" rtl="0" algn="l">
              <a:spcBef>
                <a:spcPts val="250"/>
              </a:spcBef>
              <a:spcAft>
                <a:spcPts val="0"/>
              </a:spcAft>
              <a:buSzPts val="2240"/>
              <a:buChar char="●"/>
            </a:pPr>
            <a:r>
              <a:rPr lang="en"/>
              <a:t>Variação sistemática: variação explicada pelo modelo</a:t>
            </a:r>
            <a:endParaRPr/>
          </a:p>
          <a:p>
            <a:pPr indent="-370840" lvl="0" marL="457200" rtl="0" algn="l"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en"/>
              <a:t>Variação não sistemática: variação que não pode ser explicada pelo modelo ajustado aquele conjunto de dados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2.2 Testes de Hipótese Unilateral a esquerda</a:t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500025" y="1040601"/>
            <a:ext cx="8184000" cy="4011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2651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sp>
        <p:nvSpPr>
          <p:cNvPr id="313" name="Google Shape;313;p43"/>
          <p:cNvSpPr txBox="1"/>
          <p:nvPr/>
        </p:nvSpPr>
        <p:spPr>
          <a:xfrm>
            <a:off x="5364163" y="3975497"/>
            <a:ext cx="3455987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Conclusão</a:t>
            </a: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Não rejeitamos H</a:t>
            </a:r>
            <a:r>
              <a:rPr baseline="-25000"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  </a:t>
            </a: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salário não é menor que R$ 45.678 considerando o nível de significância de 5%.</a:t>
            </a:r>
            <a:endParaRPr baseline="-25000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4" name="Google Shape;314;p43"/>
          <p:cNvSpPr txBox="1"/>
          <p:nvPr/>
        </p:nvSpPr>
        <p:spPr>
          <a:xfrm>
            <a:off x="5508104" y="2463738"/>
            <a:ext cx="877162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</a:t>
            </a:r>
            <a:r>
              <a:rPr baseline="-25000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= 1,65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15" name="Google Shape;31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8184" y="2447845"/>
            <a:ext cx="1685925" cy="572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43"/>
          <p:cNvCxnSpPr/>
          <p:nvPr/>
        </p:nvCxnSpPr>
        <p:spPr>
          <a:xfrm>
            <a:off x="6228184" y="2622097"/>
            <a:ext cx="504056" cy="27368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7" name="Google Shape;317;p43"/>
          <p:cNvCxnSpPr/>
          <p:nvPr/>
        </p:nvCxnSpPr>
        <p:spPr>
          <a:xfrm flipH="1" rot="10800000">
            <a:off x="4860032" y="3020520"/>
            <a:ext cx="2304300" cy="631350"/>
          </a:xfrm>
          <a:prstGeom prst="curvedConnector3">
            <a:avLst>
              <a:gd fmla="val 10008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500034" y="321453"/>
            <a:ext cx="8184000" cy="5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- valor</a:t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500034" y="964395"/>
            <a:ext cx="8184000" cy="3643200"/>
          </a:xfrm>
          <a:prstGeom prst="rect">
            <a:avLst/>
          </a:prstGeom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 sz="2590"/>
              <a:t>O p valor é a probabilidade de obter uma estatística igual ou mais extrema do que aquela observada na amostra, no mundo onde a hipótese nula é verdadeira.</a:t>
            </a:r>
            <a:endParaRPr sz="2590"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</p:txBody>
      </p:sp>
      <p:pic>
        <p:nvPicPr>
          <p:cNvPr id="324" name="Google Shape;324;p44"/>
          <p:cNvPicPr preferRelativeResize="0"/>
          <p:nvPr/>
        </p:nvPicPr>
        <p:blipFill rotWithShape="1">
          <a:blip r:embed="rId3">
            <a:alphaModFix/>
          </a:blip>
          <a:srcRect b="16576" l="0" r="0" t="0"/>
          <a:stretch/>
        </p:blipFill>
        <p:spPr>
          <a:xfrm>
            <a:off x="6190850" y="3148850"/>
            <a:ext cx="2493175" cy="16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500034" y="321453"/>
            <a:ext cx="8184000" cy="5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- valor</a:t>
            </a:r>
            <a:endParaRPr/>
          </a:p>
        </p:txBody>
      </p:sp>
      <p:pic>
        <p:nvPicPr>
          <p:cNvPr id="330" name="Google Shape;330;p45" title="IMG_6279.TRI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50" y="1164203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500034" y="321453"/>
            <a:ext cx="8184000" cy="5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- valor</a:t>
            </a:r>
            <a:endParaRPr/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500034" y="964395"/>
            <a:ext cx="8184000" cy="3643200"/>
          </a:xfrm>
          <a:prstGeom prst="rect">
            <a:avLst/>
          </a:prstGeom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 sz="2590"/>
              <a:t>Vamos colocar o Chico a prova: Em que mundo o Chico seria </a:t>
            </a:r>
            <a:r>
              <a:rPr lang="en" sz="2590"/>
              <a:t>inocente</a:t>
            </a:r>
            <a:r>
              <a:rPr lang="en" sz="2590"/>
              <a:t>? </a:t>
            </a:r>
            <a:endParaRPr sz="2590"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 sz="2590"/>
              <a:t>Mundo onde as plantas </a:t>
            </a:r>
            <a:r>
              <a:rPr lang="en" sz="2590"/>
              <a:t>têm</a:t>
            </a:r>
            <a:r>
              <a:rPr lang="en" sz="2590"/>
              <a:t> vontade própria e se matam?</a:t>
            </a:r>
            <a:endParaRPr sz="2590"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 sz="2590"/>
              <a:t>Alguém invadiu minha casa e assassinou a planta?</a:t>
            </a:r>
            <a:endParaRPr sz="2590"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500034" y="321453"/>
            <a:ext cx="8184000" cy="5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- valor</a:t>
            </a:r>
            <a:endParaRPr/>
          </a:p>
        </p:txBody>
      </p:sp>
      <p:sp>
        <p:nvSpPr>
          <p:cNvPr id="342" name="Google Shape;342;p47"/>
          <p:cNvSpPr txBox="1"/>
          <p:nvPr>
            <p:ph idx="1" type="body"/>
          </p:nvPr>
        </p:nvSpPr>
        <p:spPr>
          <a:xfrm>
            <a:off x="500034" y="964395"/>
            <a:ext cx="8184000" cy="3643200"/>
          </a:xfrm>
          <a:prstGeom prst="rect">
            <a:avLst/>
          </a:prstGeom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 sz="2590"/>
              <a:t>H0: Chico é inocente</a:t>
            </a:r>
            <a:endParaRPr sz="2590"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 sz="2590"/>
              <a:t>H1: Chico é culpado</a:t>
            </a:r>
            <a:endParaRPr sz="2590"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 sz="2590"/>
              <a:t>Quando fazemos testes de hipótese nós sempre fazemos a pergunta: A evidência que coletamos faz com que a </a:t>
            </a:r>
            <a:r>
              <a:rPr lang="en" sz="2590"/>
              <a:t>hipótese</a:t>
            </a:r>
            <a:r>
              <a:rPr lang="en" sz="2590"/>
              <a:t> nula pareça ridícula?</a:t>
            </a:r>
            <a:endParaRPr sz="2590"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500034" y="321453"/>
            <a:ext cx="8184000" cy="5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- valor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500034" y="964395"/>
            <a:ext cx="8184000" cy="3643200"/>
          </a:xfrm>
          <a:prstGeom prst="rect">
            <a:avLst/>
          </a:prstGeom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 sz="2590"/>
              <a:t>O que o p valor faz é responder essa pergunta. Quanto menor o valor, mais ele tá te dizendo que sua hipótese nula é ridícula.</a:t>
            </a:r>
            <a:endParaRPr sz="2590"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500034" y="321453"/>
            <a:ext cx="8184000" cy="5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- valor</a:t>
            </a:r>
            <a:endParaRPr/>
          </a:p>
        </p:txBody>
      </p:sp>
      <p:sp>
        <p:nvSpPr>
          <p:cNvPr id="354" name="Google Shape;354;p49"/>
          <p:cNvSpPr txBox="1"/>
          <p:nvPr>
            <p:ph idx="1" type="body"/>
          </p:nvPr>
        </p:nvSpPr>
        <p:spPr>
          <a:xfrm>
            <a:off x="500034" y="964395"/>
            <a:ext cx="8184000" cy="3643200"/>
          </a:xfrm>
          <a:prstGeom prst="rect">
            <a:avLst/>
          </a:prstGeom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 sz="2590"/>
              <a:t>Isso é o que ele faz, não o que ele é.</a:t>
            </a:r>
            <a:endParaRPr sz="2590"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 sz="2590"/>
              <a:t>Ele é a probabilidade de encontrar uma </a:t>
            </a:r>
            <a:r>
              <a:rPr lang="en" sz="2590"/>
              <a:t>situação</a:t>
            </a:r>
            <a:r>
              <a:rPr lang="en" sz="2590"/>
              <a:t> onde plantas andam e </a:t>
            </a:r>
            <a:r>
              <a:rPr lang="en" sz="2590"/>
              <a:t>alguém</a:t>
            </a:r>
            <a:r>
              <a:rPr lang="en" sz="2590"/>
              <a:t> invadiu minha casa. Ou seja, um mundo onde Chico seria inocente.</a:t>
            </a:r>
            <a:endParaRPr sz="2590"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00034" y="321453"/>
            <a:ext cx="8184000" cy="58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 teste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500034" y="964395"/>
            <a:ext cx="8184000" cy="3643200"/>
          </a:xfrm>
          <a:prstGeom prst="rect">
            <a:avLst/>
          </a:prstGeom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/>
              <a:t>Se estamos tentando estabelecer se o modelo é uma representação </a:t>
            </a:r>
            <a:r>
              <a:rPr lang="en"/>
              <a:t>razoável</a:t>
            </a:r>
            <a:r>
              <a:rPr lang="en"/>
              <a:t> do que está acontecendo com a população, geralmente calculamos a estatística teste.</a:t>
            </a:r>
            <a:endParaRPr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/>
              <a:t>A maioria das estatísticas testes representam essencialmente a mesma coisa:</a:t>
            </a:r>
            <a:endParaRPr/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lang="en"/>
              <a:t>Estatística</a:t>
            </a:r>
            <a:r>
              <a:rPr lang="en"/>
              <a:t> teste  = variância explicada pelo modelo / variância não explicada pelo modelo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500034" y="321453"/>
            <a:ext cx="8184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00034" y="964395"/>
            <a:ext cx="81840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50"/>
              <a:t>Definição</a:t>
            </a:r>
            <a:endParaRPr sz="175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750"/>
              <a:t>É usado para testar a validade de uma suposição (hipótese nula) que é feita sobre uma população usando dados de amostra. A hipótese alternativa é aquela em que você acreditaria se a hipótese nula fosse concluída como sendo não aceita (falsa)</a:t>
            </a:r>
            <a:endParaRPr sz="1750"/>
          </a:p>
          <a:p>
            <a:pPr indent="-342900" lvl="0" marL="457200" marR="25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750"/>
              <a:t>Em outras palavras, faremos uma suposição (hipótese nula) e usaremos amostra para verificar se a suposição é válida. E se não for válida, escolhemos nossa hipótese alternativa</a:t>
            </a:r>
            <a:endParaRPr sz="1750"/>
          </a:p>
          <a:p>
            <a:pPr indent="-104775" lvl="1" marL="547687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500034" y="321453"/>
            <a:ext cx="8184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500034" y="964395"/>
            <a:ext cx="81840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</a:pPr>
            <a:r>
              <a:rPr lang="en" sz="1750"/>
              <a:t>Normalmente são formuladas duas hipóteses:</a:t>
            </a:r>
            <a:endParaRPr/>
          </a:p>
          <a:p>
            <a:pPr indent="0" lvl="1" marL="282575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H</a:t>
            </a:r>
            <a:r>
              <a:rPr baseline="-25000" lang="en" sz="1500"/>
              <a:t>0</a:t>
            </a:r>
            <a:r>
              <a:rPr lang="en" sz="1500"/>
              <a:t>: (hipótese nula) que é a hipótese que não se quer testar;</a:t>
            </a:r>
            <a:endParaRPr/>
          </a:p>
          <a:p>
            <a:pPr indent="0" lvl="1" marL="282575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H</a:t>
            </a:r>
            <a:r>
              <a:rPr baseline="-25000" lang="en" sz="1500"/>
              <a:t>a</a:t>
            </a:r>
            <a:r>
              <a:rPr lang="en" sz="1500"/>
              <a:t>: (hipótese alternativa) que será aceita se não for possível provar que H</a:t>
            </a:r>
            <a:r>
              <a:rPr baseline="-25000" lang="en" sz="1500"/>
              <a:t>0</a:t>
            </a:r>
            <a:r>
              <a:rPr lang="en" sz="1500"/>
              <a:t> é verdadeira.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</a:pPr>
            <a:r>
              <a:rPr i="1" lang="en" sz="1750"/>
              <a:t>Exemplo</a:t>
            </a:r>
            <a:endParaRPr/>
          </a:p>
          <a:p>
            <a:pPr indent="0" lvl="1" marL="282575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H</a:t>
            </a:r>
            <a:r>
              <a:rPr baseline="-25000" lang="en" sz="1500"/>
              <a:t>0</a:t>
            </a:r>
            <a:r>
              <a:rPr lang="en" sz="1500"/>
              <a:t>: mulheres vivem o mesmo ou mais que os homens;</a:t>
            </a:r>
            <a:endParaRPr/>
          </a:p>
          <a:p>
            <a:pPr indent="0" lvl="1" marL="282575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H</a:t>
            </a:r>
            <a:r>
              <a:rPr baseline="-25000" lang="en" sz="1500"/>
              <a:t>a</a:t>
            </a:r>
            <a:r>
              <a:rPr lang="en" sz="1500"/>
              <a:t>: mulheres vivem menos que os homens.</a:t>
            </a:r>
            <a:endParaRPr/>
          </a:p>
          <a:p>
            <a:pPr indent="-104775" lvl="1" marL="547687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Hipótese</a:t>
            </a:r>
            <a:endParaRPr/>
          </a:p>
        </p:txBody>
      </p:sp>
      <p:sp>
        <p:nvSpPr>
          <p:cNvPr id="105" name="Google Shape;105;p20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Todas </a:t>
            </a:r>
            <a:r>
              <a:rPr lang="en"/>
              <a:t>conclusões</a:t>
            </a:r>
            <a:r>
              <a:rPr lang="en"/>
              <a:t> </a:t>
            </a:r>
            <a:r>
              <a:rPr lang="en"/>
              <a:t>estatísticas</a:t>
            </a:r>
            <a:r>
              <a:rPr lang="en"/>
              <a:t> </a:t>
            </a:r>
            <a:r>
              <a:rPr lang="en"/>
              <a:t>são</a:t>
            </a:r>
            <a:r>
              <a:rPr lang="en"/>
              <a:t> feitas em </a:t>
            </a:r>
            <a:r>
              <a:rPr lang="en"/>
              <a:t>referência</a:t>
            </a:r>
            <a:r>
              <a:rPr lang="en"/>
              <a:t> a </a:t>
            </a:r>
            <a:r>
              <a:rPr lang="en"/>
              <a:t>hipótese</a:t>
            </a:r>
            <a:r>
              <a:rPr lang="en"/>
              <a:t> nula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Nós</a:t>
            </a:r>
            <a:r>
              <a:rPr lang="en"/>
              <a:t> sempre rejeitamos ou falhamos em rejeitar a </a:t>
            </a:r>
            <a:r>
              <a:rPr lang="en"/>
              <a:t>hipótese</a:t>
            </a:r>
            <a:r>
              <a:rPr lang="en"/>
              <a:t> nula, </a:t>
            </a:r>
            <a:r>
              <a:rPr lang="en"/>
              <a:t>nós</a:t>
            </a:r>
            <a:r>
              <a:rPr lang="en"/>
              <a:t> nunca aceitamos a </a:t>
            </a:r>
            <a:r>
              <a:rPr lang="en"/>
              <a:t>hipótese</a:t>
            </a:r>
            <a:r>
              <a:rPr lang="en"/>
              <a:t> nula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 nós falhamos em rejeitar a </a:t>
            </a:r>
            <a:r>
              <a:rPr lang="en"/>
              <a:t>hipótese</a:t>
            </a:r>
            <a:r>
              <a:rPr lang="en"/>
              <a:t> nula, </a:t>
            </a:r>
            <a:r>
              <a:rPr lang="en"/>
              <a:t>nós</a:t>
            </a:r>
            <a:r>
              <a:rPr lang="en"/>
              <a:t> </a:t>
            </a:r>
            <a:r>
              <a:rPr lang="en"/>
              <a:t>concluímos</a:t>
            </a:r>
            <a:r>
              <a:rPr lang="en"/>
              <a:t> que nossos dados suportam a </a:t>
            </a:r>
            <a:r>
              <a:rPr lang="en"/>
              <a:t>hipótese</a:t>
            </a:r>
            <a:r>
              <a:rPr lang="en"/>
              <a:t> alternativa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500034" y="964395"/>
            <a:ext cx="8183880" cy="36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3" lvl="0" marL="265113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4"/>
              <a:buFont typeface="Noto Sans Symbols"/>
              <a:buNone/>
            </a:pPr>
            <a:r>
              <a:rPr i="1" lang="en" sz="2380"/>
              <a:t>Exemplo</a:t>
            </a:r>
            <a:endParaRPr/>
          </a:p>
          <a:p>
            <a:pPr indent="0" lvl="1" marL="282575" rtl="0" algn="l">
              <a:lnSpc>
                <a:spcPct val="140000"/>
              </a:lnSpc>
              <a:spcBef>
                <a:spcPts val="250"/>
              </a:spcBef>
              <a:spcAft>
                <a:spcPts val="0"/>
              </a:spcAft>
              <a:buSzPts val="1700"/>
              <a:buNone/>
            </a:pPr>
            <a:r>
              <a:rPr lang="en" sz="1700"/>
              <a:t>Em um estudo para avaliar um novo motor instalado em automóveis, um grupo de pesquisa está buscando evidências para concluir que o novo motor aumenta a média de quilômetros por litro. </a:t>
            </a:r>
            <a:endParaRPr sz="2040"/>
          </a:p>
          <a:p>
            <a:pPr indent="-200024" lvl="1" marL="547688" rtl="0" algn="l">
              <a:lnSpc>
                <a:spcPct val="140000"/>
              </a:lnSpc>
              <a:spcBef>
                <a:spcPts val="25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" sz="2040"/>
              <a:t>H</a:t>
            </a:r>
            <a:r>
              <a:rPr baseline="-25000" lang="en" sz="850"/>
              <a:t>0</a:t>
            </a:r>
            <a:r>
              <a:rPr lang="en" sz="2040"/>
              <a:t>: µ ≤ 15 (hipótese nula)</a:t>
            </a:r>
            <a:endParaRPr/>
          </a:p>
          <a:p>
            <a:pPr indent="-200025" lvl="1" marL="547687" rtl="0" algn="l">
              <a:lnSpc>
                <a:spcPct val="140000"/>
              </a:lnSpc>
              <a:spcBef>
                <a:spcPts val="25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" sz="2040"/>
              <a:t>H</a:t>
            </a:r>
            <a:r>
              <a:rPr baseline="-25000" lang="en" sz="1020"/>
              <a:t>a</a:t>
            </a:r>
            <a:r>
              <a:rPr lang="en" sz="2040"/>
              <a:t>: µ &gt; 15 (hipótese alternativa)</a:t>
            </a:r>
            <a:endParaRPr sz="2040"/>
          </a:p>
          <a:p>
            <a:pPr indent="0" lvl="0" marL="0" rtl="0" algn="l">
              <a:lnSpc>
                <a:spcPct val="140000"/>
              </a:lnSpc>
              <a:spcBef>
                <a:spcPts val="250"/>
              </a:spcBef>
              <a:spcAft>
                <a:spcPts val="0"/>
              </a:spcAft>
              <a:buSzPts val="1360"/>
              <a:buNone/>
            </a:pPr>
            <a:r>
              <a:rPr lang="en" sz="1700"/>
              <a:t>Neste exemplo a hipótese alternativa é a hipótese de pesquisa. Em tal caso as hipóteses nula e alternativa devem ser formuladas de modo que a rejeição de H</a:t>
            </a:r>
            <a:r>
              <a:rPr baseline="-25000" lang="en" sz="1190"/>
              <a:t>0</a:t>
            </a:r>
            <a:r>
              <a:rPr lang="en" sz="1700"/>
              <a:t> suporte a conclusão e ação que estão sendo procuradas.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500034" y="321453"/>
            <a:ext cx="818388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00034" y="964395"/>
            <a:ext cx="8183880" cy="36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36"/>
              <a:buNone/>
            </a:pPr>
            <a:r>
              <a:rPr lang="en" sz="2170"/>
              <a:t>As hipóteses podem ter várias formas:</a:t>
            </a:r>
            <a:endParaRPr/>
          </a:p>
          <a:p>
            <a:pPr indent="-154877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736"/>
              <a:buNone/>
            </a:pPr>
            <a:r>
              <a:t/>
            </a:r>
            <a:endParaRPr sz="2170"/>
          </a:p>
          <a:p>
            <a:pPr indent="-265113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736"/>
              <a:buFont typeface="Noto Sans Symbols"/>
              <a:buNone/>
            </a:pPr>
            <a:r>
              <a:t/>
            </a:r>
            <a:endParaRPr sz="2170"/>
          </a:p>
          <a:p>
            <a:pPr indent="-265113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736"/>
              <a:buFont typeface="Noto Sans Symbols"/>
              <a:buNone/>
            </a:pPr>
            <a:r>
              <a:t/>
            </a:r>
            <a:endParaRPr sz="2170"/>
          </a:p>
          <a:p>
            <a:pPr indent="-265113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736"/>
              <a:buFont typeface="Noto Sans Symbols"/>
              <a:buNone/>
            </a:pPr>
            <a:r>
              <a:t/>
            </a:r>
            <a:endParaRPr sz="2170"/>
          </a:p>
          <a:p>
            <a:pPr indent="-265113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736"/>
              <a:buFont typeface="Noto Sans Symbols"/>
              <a:buNone/>
            </a:pPr>
            <a:r>
              <a:t/>
            </a:r>
            <a:endParaRPr sz="2170"/>
          </a:p>
          <a:p>
            <a:pPr indent="-265113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240"/>
              <a:buFont typeface="Noto Sans Symbols"/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240"/>
              <a:buFont typeface="Noto Sans Symbols"/>
              <a:buNone/>
            </a:pPr>
            <a:r>
              <a:rPr lang="en" sz="1550"/>
              <a:t>Onde µ</a:t>
            </a:r>
            <a:r>
              <a:rPr baseline="-25000" lang="en" sz="930"/>
              <a:t>0</a:t>
            </a:r>
            <a:r>
              <a:rPr lang="en" sz="1550"/>
              <a:t> é o valor numérico específico que está sendo considerado</a:t>
            </a:r>
            <a:endParaRPr/>
          </a:p>
          <a:p>
            <a:pPr indent="-265113" lvl="0" marL="265113" rtl="0" algn="l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SzPts val="1240"/>
              <a:buFont typeface="Noto Sans Symbols"/>
              <a:buNone/>
            </a:pPr>
            <a:r>
              <a:rPr lang="en" sz="1550"/>
              <a:t>nas hipóteses nula e alternativa.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2500313" y="1928813"/>
            <a:ext cx="91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0" lvl="0" marL="36576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76767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5223651" y="2357855"/>
            <a:ext cx="1285875" cy="589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0" lvl="0" marL="36576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b="0" baseline="-2500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µ ≤ µ</a:t>
            </a:r>
            <a:r>
              <a:rPr b="0" baseline="-2500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36576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b="0" baseline="-2500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µ &gt; µ</a:t>
            </a:r>
            <a:r>
              <a:rPr b="0" baseline="-2500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  <a:p>
            <a:pPr indent="0" lvl="0" marL="36576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5214938" y="3386138"/>
            <a:ext cx="1285875" cy="58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0" lvl="0" marL="36576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b="0" baseline="-2500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µ ≥ µ</a:t>
            </a:r>
            <a:r>
              <a:rPr b="0" baseline="-2500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36576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b="0" baseline="-2500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µ &lt; µ</a:t>
            </a:r>
            <a:r>
              <a:rPr b="0" baseline="-2500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  <a:p>
            <a:pPr indent="0" lvl="0" marL="36576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4006204" y="1491854"/>
            <a:ext cx="1285875" cy="58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0" lvl="0" marL="36576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b="0" baseline="-2500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µ = µ</a:t>
            </a:r>
            <a:r>
              <a:rPr b="0" baseline="-2500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</a:t>
            </a:r>
            <a:r>
              <a:rPr b="0" baseline="-2500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µ ≠ µ</a:t>
            </a:r>
            <a:r>
              <a:rPr b="0" baseline="-2500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  <a:p>
            <a:pPr indent="0" lvl="0" marL="36576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4977" y="1545636"/>
            <a:ext cx="1685925" cy="57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0" y="3321844"/>
            <a:ext cx="1685925" cy="572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0813" y="2357438"/>
            <a:ext cx="1721644" cy="589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22"/>
          <p:cNvGrpSpPr/>
          <p:nvPr/>
        </p:nvGrpSpPr>
        <p:grpSpPr>
          <a:xfrm>
            <a:off x="469138" y="1581273"/>
            <a:ext cx="4887385" cy="2250392"/>
            <a:chOff x="1594" y="197807"/>
            <a:chExt cx="4887385" cy="3000523"/>
          </a:xfrm>
        </p:grpSpPr>
        <p:sp>
          <p:nvSpPr>
            <p:cNvPr id="126" name="Google Shape;126;p22"/>
            <p:cNvSpPr/>
            <p:nvPr/>
          </p:nvSpPr>
          <p:spPr>
            <a:xfrm>
              <a:off x="1594" y="1230414"/>
              <a:ext cx="1039174" cy="3960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688E"/>
                </a:gs>
                <a:gs pos="60000">
                  <a:srgbClr val="4293C5"/>
                </a:gs>
                <a:gs pos="100000">
                  <a:srgbClr val="4FABF1"/>
                </a:gs>
              </a:gsLst>
              <a:lin ang="16200000" scaled="0"/>
            </a:gradFill>
            <a:ln>
              <a:noFill/>
            </a:ln>
            <a:effectLst>
              <a:outerShdw blurRad="65500" rotWithShape="0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2"/>
            <p:cNvSpPr txBox="1"/>
            <p:nvPr/>
          </p:nvSpPr>
          <p:spPr>
            <a:xfrm>
              <a:off x="13192" y="1242012"/>
              <a:ext cx="1015978" cy="37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Teste</a:t>
              </a:r>
              <a:endPara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 rot="-3888136">
              <a:off x="713098" y="888908"/>
              <a:ext cx="1141198" cy="46406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42500">
              <a:solidFill>
                <a:srgbClr val="477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2"/>
            <p:cNvSpPr txBox="1"/>
            <p:nvPr/>
          </p:nvSpPr>
          <p:spPr>
            <a:xfrm rot="-3888136">
              <a:off x="1255168" y="883581"/>
              <a:ext cx="57059" cy="57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1526627" y="197807"/>
              <a:ext cx="1442733" cy="3960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688E"/>
                </a:gs>
                <a:gs pos="60000">
                  <a:srgbClr val="4293C5"/>
                </a:gs>
                <a:gs pos="100000">
                  <a:srgbClr val="4FABF1"/>
                </a:gs>
              </a:gsLst>
              <a:lin ang="16200000" scaled="0"/>
            </a:gradFill>
            <a:ln>
              <a:noFill/>
            </a:ln>
            <a:effectLst>
              <a:outerShdw blurRad="65500" rotWithShape="0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2"/>
            <p:cNvSpPr txBox="1"/>
            <p:nvPr/>
          </p:nvSpPr>
          <p:spPr>
            <a:xfrm>
              <a:off x="1538225" y="209405"/>
              <a:ext cx="1419537" cy="37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Bilateral</a:t>
              </a:r>
              <a:endPara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 rot="4017456">
              <a:off x="719678" y="1890716"/>
              <a:ext cx="1055197" cy="46406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42500">
              <a:solidFill>
                <a:srgbClr val="477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2"/>
            <p:cNvSpPr txBox="1"/>
            <p:nvPr/>
          </p:nvSpPr>
          <p:spPr>
            <a:xfrm rot="4017456">
              <a:off x="1220897" y="1887539"/>
              <a:ext cx="52759" cy="52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1453786" y="2201423"/>
              <a:ext cx="1442733" cy="3960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688E"/>
                </a:gs>
                <a:gs pos="60000">
                  <a:srgbClr val="4293C5"/>
                </a:gs>
                <a:gs pos="100000">
                  <a:srgbClr val="4FABF1"/>
                </a:gs>
              </a:gsLst>
              <a:lin ang="16200000" scaled="0"/>
            </a:gradFill>
            <a:ln>
              <a:noFill/>
            </a:ln>
            <a:effectLst>
              <a:outerShdw blurRad="65500" rotWithShape="0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 txBox="1"/>
            <p:nvPr/>
          </p:nvSpPr>
          <p:spPr>
            <a:xfrm>
              <a:off x="1465384" y="2213021"/>
              <a:ext cx="1419537" cy="37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Unilateral</a:t>
              </a:r>
              <a:endPara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 rot="-3447115">
              <a:off x="2690233" y="1999836"/>
              <a:ext cx="893028" cy="46406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42500">
              <a:solidFill>
                <a:srgbClr val="538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 txBox="1"/>
            <p:nvPr/>
          </p:nvSpPr>
          <p:spPr>
            <a:xfrm rot="-3447115">
              <a:off x="3114421" y="2000713"/>
              <a:ext cx="44651" cy="44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3376975" y="1448653"/>
              <a:ext cx="1512004" cy="3960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688E"/>
                </a:gs>
                <a:gs pos="60000">
                  <a:srgbClr val="4293C5"/>
                </a:gs>
                <a:gs pos="100000">
                  <a:srgbClr val="4FABF1"/>
                </a:gs>
              </a:gsLst>
              <a:lin ang="16200000" scaled="0"/>
            </a:gradFill>
            <a:ln>
              <a:noFill/>
            </a:ln>
            <a:effectLst>
              <a:outerShdw blurRad="65500" rotWithShape="0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 txBox="1"/>
            <p:nvPr/>
          </p:nvSpPr>
          <p:spPr>
            <a:xfrm>
              <a:off x="3388573" y="1460251"/>
              <a:ext cx="1488808" cy="37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2.1. À direita</a:t>
              </a:r>
              <a:endPara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 rot="3206172">
              <a:off x="2745288" y="2676674"/>
              <a:ext cx="748145" cy="46406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42500">
              <a:solidFill>
                <a:srgbClr val="538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 txBox="1"/>
            <p:nvPr/>
          </p:nvSpPr>
          <p:spPr>
            <a:xfrm rot="3206172">
              <a:off x="3100657" y="2681173"/>
              <a:ext cx="37407" cy="37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3342203" y="2802329"/>
              <a:ext cx="1514871" cy="3960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688E"/>
                </a:gs>
                <a:gs pos="60000">
                  <a:srgbClr val="4293C5"/>
                </a:gs>
                <a:gs pos="100000">
                  <a:srgbClr val="4FABF1"/>
                </a:gs>
              </a:gsLst>
              <a:lin ang="16200000" scaled="0"/>
            </a:gradFill>
            <a:ln>
              <a:noFill/>
            </a:ln>
            <a:effectLst>
              <a:outerShdw blurRad="65500" rotWithShape="0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 txBox="1"/>
            <p:nvPr/>
          </p:nvSpPr>
          <p:spPr>
            <a:xfrm>
              <a:off x="3353801" y="2813927"/>
              <a:ext cx="1491675" cy="37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2.2. À esquerda</a:t>
              </a:r>
              <a:endPara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