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Arimo"/>
      <p:regular r:id="rId59"/>
      <p:bold r:id="rId60"/>
      <p:italic r:id="rId61"/>
      <p:boldItalic r:id="rId62"/>
    </p:embeddedFont>
    <p:embeddedFont>
      <p:font typeface="Tahoma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mo-boldItalic.fntdata"/><Relationship Id="rId61" Type="http://schemas.openxmlformats.org/officeDocument/2006/relationships/font" Target="fonts/Arimo-italic.fntdata"/><Relationship Id="rId20" Type="http://schemas.openxmlformats.org/officeDocument/2006/relationships/slide" Target="slides/slide15.xml"/><Relationship Id="rId64" Type="http://schemas.openxmlformats.org/officeDocument/2006/relationships/font" Target="fonts/Tahoma-bold.fntdata"/><Relationship Id="rId63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im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rim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c40ec42a_0_0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" name="Google Shape;59;g5dc40ec42a_0_0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40ec42a_0_5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" name="Google Shape;117;g5dc40ec42a_0_5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c40ec42a_0_66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" name="Google Shape;126;g5dc40ec42a_0_66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c40ec42a_0_7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2" name="Google Shape;132;g5dc40ec42a_0_7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c40ec42a_0_8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g5dc40ec42a_0_8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c40ec42a_0_10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g5dc40ec42a_0_10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40ec42a_0_11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g5dc40ec42a_0_11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c40ec42a_0_11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g5dc40ec42a_0_11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c40ec42a_0_124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1" name="Google Shape;171;g5dc40ec42a_0_124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40ec42a_0_129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7" name="Google Shape;177;g5dc40ec42a_0_129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40ec42a_0_13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7" name="Google Shape;187;g5dc40ec42a_0_13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c40ec42a_0_10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5" name="Google Shape;65;g5dc40ec42a_0_10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c40ec42a_0_14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3" name="Google Shape;193;g5dc40ec42a_0_14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c40ec42a_0_14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9" name="Google Shape;199;g5dc40ec42a_0_14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c40ec42a_0_154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" name="Google Shape;206;g5dc40ec42a_0_154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c40ec42a_0_16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" name="Google Shape;218;g5dc40ec42a_0_16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dc40ec42a_0_17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5" name="Google Shape;225;g5dc40ec42a_0_17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dc40ec42a_0_18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g5dc40ec42a_0_18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dc40ec42a_0_18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" name="Google Shape;238;g5dc40ec42a_0_18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c40ec42a_0_19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4" name="Google Shape;244;g5dc40ec42a_0_19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c40ec42a_0_19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g5dc40ec42a_0_19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dc40ec42a_0_20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7" name="Google Shape;257;g5dc40ec42a_0_20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c40ec42a_0_1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" name="Google Shape;71;g5dc40ec42a_0_1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dc40ec42a_0_21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g5dc40ec42a_0_21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c40ec42a_0_21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g5dc40ec42a_0_21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c40ec42a_0_22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g5dc40ec42a_0_22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c40ec42a_0_22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6" name="Google Shape;286;g5dc40ec42a_0_22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0ec42a_0_23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4" name="Google Shape;294;g5dc40ec42a_0_23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dc40ec42a_0_24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g5dc40ec42a_0_24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dc40ec42a_0_249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g5dc40ec42a_0_249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dc40ec42a_0_25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g5dc40ec42a_0_25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c40ec42a_0_260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g5dc40ec42a_0_260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dc40ec42a_0_26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g5dc40ec42a_0_26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c40ec42a_0_2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9" name="Google Shape;79;g5dc40ec42a_0_2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dc40ec42a_0_274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9" name="Google Shape;339;g5dc40ec42a_0_274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dc40ec42a_0_280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6" name="Google Shape;346;g5dc40ec42a_0_280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c40ec42a_0_28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2" name="Google Shape;352;g5dc40ec42a_0_28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dc40ec42a_0_29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1" name="Google Shape;361;g5dc40ec42a_0_29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c40ec42a_0_30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0" name="Google Shape;370;g5dc40ec42a_0_30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c40ec42a_0_328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g5dc40ec42a_0_328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dc40ec42a_0_33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3" name="Google Shape;383;g5dc40ec42a_0_33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c40ec42a_0_340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1" name="Google Shape;391;g5dc40ec42a_0_340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dc40ec42a_0_345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7" name="Google Shape;397;g5dc40ec42a_0_345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dc40ec42a_0_35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g5dc40ec42a_0_35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c40ec42a_0_2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g5dc40ec42a_0_2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dc40ec42a_0_35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1" name="Google Shape;411;g5dc40ec42a_0_35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dc40ec42a_0_36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6" name="Google Shape;416;g5dc40ec42a_0_36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dc40ec42a_0_36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3" name="Google Shape;423;g5dc40ec42a_0_36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c40ec42a_0_411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8" name="Google Shape;468;g5dc40ec42a_0_411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c40ec42a_0_3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g5dc40ec42a_0_3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c40ec42a_0_42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g5dc40ec42a_0_42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c40ec42a_0_47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g5dc40ec42a_0_47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40ec42a_0_53:notes"/>
          <p:cNvSpPr/>
          <p:nvPr>
            <p:ph idx="2" type="sldImg"/>
          </p:nvPr>
        </p:nvSpPr>
        <p:spPr>
          <a:xfrm>
            <a:off x="2044301" y="682389"/>
            <a:ext cx="2769397" cy="342997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" name="Google Shape;111;g5dc40ec42a_0_53:notes"/>
          <p:cNvSpPr txBox="1"/>
          <p:nvPr>
            <p:ph idx="1" type="body"/>
          </p:nvPr>
        </p:nvSpPr>
        <p:spPr>
          <a:xfrm>
            <a:off x="911047" y="4346693"/>
            <a:ext cx="5035905" cy="41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1750" lIns="83500" spcFirstLastPara="1" rIns="83500" wrap="square" tIns="41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23925" y="113109"/>
            <a:ext cx="7731125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17575" y="857250"/>
            <a:ext cx="7740650" cy="359806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>
            <a:lvl1pPr indent="-228600" lvl="0" marL="457200" algn="l">
              <a:spcBef>
                <a:spcPts val="288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75000"/>
              </a:lnSpc>
              <a:spcBef>
                <a:spcPts val="863"/>
              </a:spcBef>
              <a:spcAft>
                <a:spcPts val="863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923925" y="113110"/>
            <a:ext cx="7731125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917575" y="857250"/>
            <a:ext cx="3794125" cy="359806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>
            <a:lvl1pPr indent="-228600" lvl="0" marL="457200" algn="l">
              <a:spcBef>
                <a:spcPts val="288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75000"/>
              </a:lnSpc>
              <a:spcBef>
                <a:spcPts val="863"/>
              </a:spcBef>
              <a:spcAft>
                <a:spcPts val="863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864100" y="857250"/>
            <a:ext cx="3794125" cy="359806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>
            <a:lvl1pPr indent="-228600" lvl="0" marL="457200" algn="l">
              <a:spcBef>
                <a:spcPts val="288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75000"/>
              </a:lnSpc>
              <a:spcBef>
                <a:spcPts val="863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75000"/>
              </a:lnSpc>
              <a:spcBef>
                <a:spcPts val="863"/>
              </a:spcBef>
              <a:spcAft>
                <a:spcPts val="863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901700" y="1465659"/>
            <a:ext cx="73104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b="1" i="0" lang="en" sz="4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DE</a:t>
            </a:r>
            <a:br>
              <a:rPr b="1" i="0" lang="en" sz="4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4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PROBABILIDADE</a:t>
            </a:r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749300" y="2694384"/>
            <a:ext cx="76455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88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965200" y="908447"/>
            <a:ext cx="7742237" cy="3080146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um processo composto de uma seqüência de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observações independentes com probabilidade de sucesso constante igual a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distribuição do número de sucessos seguirá o modelo Binomial: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			x = 0,1,....,n</a:t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       representa o número de combinações de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objetos tomados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cada vez, calculado como: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75" y="2752925"/>
            <a:ext cx="2274092" cy="46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537" y="3301603"/>
            <a:ext cx="328599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8602" y="4137799"/>
            <a:ext cx="1805802" cy="7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type="title"/>
          </p:nvPr>
        </p:nvSpPr>
        <p:spPr>
          <a:xfrm>
            <a:off x="965200" y="301228"/>
            <a:ext cx="7310437" cy="78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b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917575" y="1040606"/>
            <a:ext cx="7869237" cy="3992165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parâmetros da distribuição Binomial são 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 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média e a variância são calculadas como: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=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baseline="30000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= np(1 - p)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Binomial é usada com freqüência no controle de qualidade quando a amostragem é feita sobre uma população infinita ou muito grande.</a:t>
            </a:r>
            <a:endParaRPr/>
          </a:p>
          <a:p>
            <a:pPr indent="0" lvl="0" marL="0" rtl="0" algn="l">
              <a:lnSpc>
                <a:spcPct val="1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aplicações de controle da qualidade,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geral representa o número de defeituosos observados em uma amostra de 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itens.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>
            <p:ph type="title"/>
          </p:nvPr>
        </p:nvSpPr>
        <p:spPr>
          <a:xfrm>
            <a:off x="965200" y="301228"/>
            <a:ext cx="7310437" cy="78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b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87" y="2959894"/>
            <a:ext cx="4057650" cy="18561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6"/>
          <p:cNvGrpSpPr/>
          <p:nvPr/>
        </p:nvGrpSpPr>
        <p:grpSpPr>
          <a:xfrm>
            <a:off x="1419225" y="2472928"/>
            <a:ext cx="60325" cy="29766"/>
            <a:chOff x="894" y="2077"/>
            <a:chExt cx="38" cy="25"/>
          </a:xfrm>
        </p:grpSpPr>
        <p:cxnSp>
          <p:nvCxnSpPr>
            <p:cNvPr id="136" name="Google Shape;136;p26"/>
            <p:cNvCxnSpPr/>
            <p:nvPr/>
          </p:nvCxnSpPr>
          <p:spPr>
            <a:xfrm flipH="1" rot="10800000">
              <a:off x="894" y="2077"/>
              <a:ext cx="19" cy="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6"/>
            <p:cNvCxnSpPr/>
            <p:nvPr/>
          </p:nvCxnSpPr>
          <p:spPr>
            <a:xfrm>
              <a:off x="913" y="2078"/>
              <a:ext cx="19" cy="2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38" name="Google Shape;138;p26"/>
          <p:cNvCxnSpPr/>
          <p:nvPr/>
        </p:nvCxnSpPr>
        <p:spPr>
          <a:xfrm>
            <a:off x="2643187" y="3238500"/>
            <a:ext cx="82550" cy="119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39" name="Google Shape;1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462" y="1791890"/>
            <a:ext cx="1619250" cy="50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0000" y="2440781"/>
            <a:ext cx="4879181" cy="34885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838200" y="858440"/>
            <a:ext cx="8096250" cy="3881438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se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 = 0,10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 = 15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a probabilidade de obter 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itens não conformes é calculada usando a equação da Binomial.  Por exemplo, para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965200" y="301228"/>
            <a:ext cx="7310437" cy="78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b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822325" y="802481"/>
            <a:ext cx="7940675" cy="426839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Distribuições binomiais com p=0,5 são simétricas</a:t>
            </a:r>
            <a:r>
              <a:rPr b="1" lang="en" sz="2300">
                <a:solidFill>
                  <a:srgbClr val="000000"/>
                </a:solidFill>
              </a:rPr>
              <a:t>. 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assimetria aumenta à medida que p aproximasse de zero (assimetria positiva) ou de um (assimetria negativa)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887" lvl="1" marL="43338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965200" y="301228"/>
            <a:ext cx="7310437" cy="78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b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cxnSp>
        <p:nvCxnSpPr>
          <p:cNvPr id="149" name="Google Shape;149;p27"/>
          <p:cNvCxnSpPr/>
          <p:nvPr/>
        </p:nvCxnSpPr>
        <p:spPr>
          <a:xfrm flipH="1">
            <a:off x="4646612" y="2185988"/>
            <a:ext cx="79375" cy="1714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904875" y="958453"/>
            <a:ext cx="7742237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de Poisson é adequada para descrever situações onde existe uma probabilidade de ocorrência em um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campo ou intervalo contínuo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geralmente tempo ou área.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o n</a:t>
            </a:r>
            <a:r>
              <a:rPr b="1" baseline="30000" i="0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acidentes por mês, n</a:t>
            </a:r>
            <a:r>
              <a:rPr b="1" baseline="30000" i="0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defeitos por metro quadrado, n</a:t>
            </a:r>
            <a:r>
              <a:rPr b="1" baseline="30000" i="0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clientes atendidos por hora.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Nota-se que a variável aleatória é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discreta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(número de ocorrência), no entanto a unidade de medida é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contínua 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(tempo, área).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disso, as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falhas não são contáveis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pois não é possível contar o número de acidentes que não ocorreram, nem tampouco o número de defeitos que não ocorreram.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917575" y="857250"/>
            <a:ext cx="7742237" cy="366474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Condições de aplicação:</a:t>
            </a:r>
            <a:endParaRPr/>
          </a:p>
          <a:p>
            <a:pPr indent="-242887" lvl="1" marL="433387" rtl="0" algn="just">
              <a:lnSpc>
                <a:spcPct val="4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2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1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número de ocorrências durante qualquer intervalo depende somente da extensão do intervalo;</a:t>
            </a:r>
            <a:endParaRPr sz="1800"/>
          </a:p>
          <a:p>
            <a:pPr indent="-16192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1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ocorrências ocorrem independentemente, ou seja, um excesso ou falta de ocorrências em algum intervalo não exerce efeito sobre o número de ocorrências em outro intervalo;</a:t>
            </a:r>
            <a:endParaRPr sz="1800"/>
          </a:p>
          <a:p>
            <a:pPr indent="-16192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1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possibilidade de duas ou mais ocorrências acontecerem em um pequeno intervalo é muito pequena quando comparada à de uma única ocorrência.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911225" y="969169"/>
            <a:ext cx="7869237" cy="3870722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de Poissson fica completamente caracterizada por um único parâmetro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que representa a taxa média de ocorrência por unidade de medida.</a:t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equação para calcular a probabilidade de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ocorrências é dada por: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baseline="30000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x = 0, 1, ...,n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média e a variância da distribuição de Poisson são: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1" lang="en" u="none">
                <a:solidFill>
                  <a:srgbClr val="FF6600"/>
                </a:solidFill>
                <a:latin typeface="Arimo"/>
                <a:ea typeface="Arimo"/>
                <a:cs typeface="Arimo"/>
                <a:sym typeface="Arimo"/>
              </a:rPr>
              <a:t>²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en" u="non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FF6600"/>
                </a:solidFill>
                <a:latin typeface="Arimo"/>
                <a:ea typeface="Arimo"/>
                <a:cs typeface="Arimo"/>
                <a:sym typeface="Arimo"/>
              </a:rPr>
              <a:t>²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2469753"/>
            <a:ext cx="1493045" cy="7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917575" y="1085850"/>
            <a:ext cx="7742237" cy="309324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aplicação típica da distribuição de Poisson no controle da qualidade é como um modelo para o número de defeitos (não-conformidades) que ocorre por unidade de produto (por m</a:t>
            </a:r>
            <a:r>
              <a:rPr b="1" baseline="3000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 volume ou por tempo, etc.).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917575" y="857250"/>
            <a:ext cx="7742237" cy="1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número de defeitos de pintura segue uma distribuição de Poisson com  </a:t>
            </a:r>
            <a:r>
              <a:rPr b="1" i="0" lang="en" sz="23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Então, a probabilidade que uma peça apresente mais de 4 defeitos de pintura virá dada por: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2339578"/>
            <a:ext cx="4473179" cy="6738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32"/>
          <p:cNvGrpSpPr/>
          <p:nvPr/>
        </p:nvGrpSpPr>
        <p:grpSpPr>
          <a:xfrm>
            <a:off x="1219200" y="2857500"/>
            <a:ext cx="6504980" cy="2000250"/>
            <a:chOff x="768" y="2400"/>
            <a:chExt cx="4098" cy="1680"/>
          </a:xfrm>
        </p:grpSpPr>
        <p:sp>
          <p:nvSpPr>
            <p:cNvPr id="183" name="Google Shape;183;p32"/>
            <p:cNvSpPr/>
            <p:nvPr/>
          </p:nvSpPr>
          <p:spPr>
            <a:xfrm>
              <a:off x="768" y="2400"/>
              <a:ext cx="4097" cy="1680"/>
            </a:xfrm>
            <a:prstGeom prst="roundRect">
              <a:avLst>
                <a:gd fmla="val 12" name="adj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4" name="Google Shape;18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8" y="2400"/>
              <a:ext cx="4098" cy="16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950912" y="316706"/>
            <a:ext cx="73104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contínuas mais Importantes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917575" y="1743075"/>
            <a:ext cx="7437437" cy="31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i="0" lang="en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</a:pPr>
            <a:r>
              <a:rPr b="0" i="0" lang="e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917575" y="781050"/>
            <a:ext cx="7742237" cy="3908822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1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probabilidade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 modelo matemático que relaciona um certo valor da variável em estudo com a sua probabilidade de ocorrência.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dois tipos de distribuição de probabilidade: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Distribuições </a:t>
            </a:r>
            <a:r>
              <a:rPr b="1" i="0"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Contínuas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a variável que está sendo medida é expressa em uma escala contínua, como no caso de uma característica dimensional.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Distribuições </a:t>
            </a:r>
            <a:r>
              <a:rPr b="1" i="0" lang="en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Discretas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Quando a variável que está sendo medida só pode assumir certos valores, como por exemplo os valores inteiros: 0, 1, 2, etc.</a:t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923925" y="113109"/>
            <a:ext cx="7432675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917575" y="959644"/>
            <a:ext cx="7742237" cy="376951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distribuição de Poisson, a variável aleatória é definida como o número de ocorrências em determinado período, sendo a média das ocorrências no período definida como 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distribuição Exponencial a variável aleatória é definida como o tempo entre duas ocorrências, sendo a  média de tempo entre ocorrências de 1/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se a média de atendimentos no caixa bancário é de 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6/min, então o tempo médio entre atendimentos é 1/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1/6 de minuto ou 10 segundos.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917575" y="857250"/>
            <a:ext cx="77421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Condição de aplicação: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o número de ocorrências deve seguir uma distribuição de Poisson.</a:t>
            </a:r>
            <a:endParaRPr/>
          </a:p>
          <a:p>
            <a:pPr indent="0" lvl="0" marL="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nós considerarmos a distribuição de Poisson como o modelo para o número de ocorrências de um evento no intervalo de 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[0,t]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teremos: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nesse caso pode ser demonstrado que a distribuição dos intervalos entre ocorrências irá seguir o modelo Exponencial com parâmetro  </a:t>
            </a:r>
            <a:r>
              <a:rPr b="1" i="0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162" y="2773759"/>
            <a:ext cx="1841897" cy="72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917575" y="857250"/>
            <a:ext cx="7940675" cy="190619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da distribuição Exponencial é o seguinte: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 </a:t>
            </a:r>
            <a:r>
              <a:rPr b="1" i="0" lang="en" sz="23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0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é uma constante.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média e o desvio padrão da distribuição exponencial são calculados usando: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62" y="1275159"/>
            <a:ext cx="2950369" cy="45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662" y="1409109"/>
            <a:ext cx="2430065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5000" y="3159125"/>
            <a:ext cx="3338513" cy="189309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/>
          <p:nvPr/>
        </p:nvSpPr>
        <p:spPr>
          <a:xfrm>
            <a:off x="950912" y="2387203"/>
            <a:ext cx="7788275" cy="970359"/>
          </a:xfrm>
          <a:prstGeom prst="roundRect">
            <a:avLst>
              <a:gd fmla="val 26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8799" y="3357540"/>
            <a:ext cx="773907" cy="72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5813" y="4129078"/>
            <a:ext cx="779859" cy="750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903287" y="1015603"/>
            <a:ext cx="7726362" cy="389453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Exponencial acumulada vem dada por: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Exponencial é largamente utilizada no campo da confiabilidade, como um modelo para a distribuição dos tempos até a falha de componentes eletrônicos.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Nessas aplicações o parâmetro  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representa a taxa de falha para o componente, e 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tempo médio até a falha.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1520428"/>
            <a:ext cx="4396978" cy="55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Exponencial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931862" y="1050131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suponha que uma máquina falhe em média uma vez a cada dois anos </a:t>
            </a:r>
            <a:r>
              <a:rPr b="1" i="1" lang="en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=1/2=0,5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Calcule a probabilidade da máquina falhar durante o próximo ano.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probabilidade de falhar no próximo ano é de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0,393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de não falhar no próximo ano é de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1-0,393=0,607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se forem vendidos 100 máquinas 39,3% irão falhar no período de um ano.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Conhecendo-se os tempos até a falha de um produto é possível definir os períodos de garantia.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562" y="1894284"/>
            <a:ext cx="4557715" cy="40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877887" y="910828"/>
            <a:ext cx="7869237" cy="3099196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é a mais importante das distribuições estatísticas, tanto na teoria como na prática: </a:t>
            </a:r>
            <a:endParaRPr/>
          </a:p>
          <a:p>
            <a:pPr indent="-242887" lvl="1" marL="4333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a distribuição de freqüência de muitos fenômenos naturais;</a:t>
            </a:r>
            <a:endParaRPr/>
          </a:p>
          <a:p>
            <a:pPr indent="-242887" lvl="1" marL="4333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como aproximação da distribuição Binomial, quando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grande;</a:t>
            </a:r>
            <a:endParaRPr/>
          </a:p>
          <a:p>
            <a:pPr indent="-242887" lvl="1" marL="433387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médias e as proporções de grandes amostras seguem a distribuição Normal (Teorema do Limite Central).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949325" y="794147"/>
            <a:ext cx="7742237" cy="381714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é em forma de sino, unimodal, simétrica em relação à sua média e tende cada vez mais ao eixo horizontal à medida que se afasta da média.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teoricamente os valores da variável aleatória podem variar de -</a:t>
            </a:r>
            <a:r>
              <a:rPr b="1" i="0" lang="en" sz="23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+</a:t>
            </a:r>
            <a:r>
              <a:rPr b="1" i="0" lang="en" sz="23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∝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área abaixo da curva Normal representa 100% de probabilidade associada a uma variável.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probabilidade de uma variável aleatória tomar um valor entre dois pontos quaisquer é igual à área compreendida entre esses dois pontos.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917575" y="857250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área total abaixo da curva é considerada como 100%. Isto é, a área total abaixo da curva é 1.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862" y="1626394"/>
            <a:ext cx="3931444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866775" y="447675"/>
            <a:ext cx="2436812" cy="111323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Percentuais da distribuição Normal: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837" y="285750"/>
            <a:ext cx="4906565" cy="458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917575" y="1066800"/>
            <a:ext cx="7797800" cy="236339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fica completamente caracterizada por dois parâmetros: a média e o desvio-padrão.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diferentes médias e desvio-padrões originam curvas normais distintas, como se pode visualizar nos exemplos contidos na  tabela abaixo onde há amostras provenientes de distribuições com média e desvios-padrões distintos.</a:t>
            </a:r>
            <a:r>
              <a:rPr b="0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60" name="Google Shape;260;p43"/>
          <p:cNvGrpSpPr/>
          <p:nvPr/>
        </p:nvGrpSpPr>
        <p:grpSpPr>
          <a:xfrm>
            <a:off x="984250" y="3489721"/>
            <a:ext cx="7659688" cy="1009650"/>
            <a:chOff x="620" y="2931"/>
            <a:chExt cx="4825" cy="848"/>
          </a:xfrm>
        </p:grpSpPr>
        <p:sp>
          <p:nvSpPr>
            <p:cNvPr id="261" name="Google Shape;261;p43"/>
            <p:cNvSpPr/>
            <p:nvPr/>
          </p:nvSpPr>
          <p:spPr>
            <a:xfrm>
              <a:off x="620" y="2931"/>
              <a:ext cx="4825" cy="848"/>
            </a:xfrm>
            <a:prstGeom prst="roundRect">
              <a:avLst>
                <a:gd fmla="val 25" name="adj"/>
              </a:avLst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62" name="Google Shape;262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" y="2931"/>
              <a:ext cx="4825" cy="8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43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917575" y="817959"/>
            <a:ext cx="7797800" cy="372070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de </a:t>
            </a: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discretas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probabilidade de que a variável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assuma um valor específico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é dada por: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= 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P( 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de </a:t>
            </a: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variáveis contínuas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probabilidades são especificadas em termos de intervalos, pois a probabilidade associada a um número específico é zero.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712" y="2700331"/>
            <a:ext cx="2820591" cy="62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1150" y="3327800"/>
            <a:ext cx="4798219" cy="181570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923925" y="113109"/>
            <a:ext cx="7432675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039812" y="857250"/>
            <a:ext cx="7470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da distribuição A para B muda a tendência central, mas a variabilidade é constante;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da distribuição A para C muda a variabilidade, mas a tendência central é constante;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da distribuição B para C muda a tendência central e a variabilidade.</a:t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87" y="890588"/>
            <a:ext cx="5072062" cy="223123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896937" y="821531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conseqüência importante do fato de uma distribuição Normal ser completamente caracterizada por sua média e desvio-padrão é que a área sob a curva entre um ponto qualquer e a média é função somente do número de desvios-padrões que o ponto está distante da média.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7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existem uma infinidade de distribuições normais (uma para cada média e desvio-padrão), transformamos a unidade estudada seja ela qual for (peso, espessura, tempo, etc.) na unidade Z, que indica o número de desvios-padrão a contar da média.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877887" y="1203722"/>
            <a:ext cx="7742237" cy="4021931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Dessa forma, o cálculo de probabilidades (área sob a curva) pode ser realizado através de uma distribuição Normal padronizada, onde o parâmetro é a variável reduzida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pode ser representada por uma equação matemática dada por: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737" y="4016772"/>
            <a:ext cx="2515792" cy="90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904875" y="990600"/>
            <a:ext cx="7742237" cy="244316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acumulada é obtida calculando a probabilidade de  </a:t>
            </a:r>
            <a:r>
              <a:rPr b="1" i="1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 menor que um dado valor  </a:t>
            </a:r>
            <a:r>
              <a:rPr b="1" i="1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solução está apresentada em tabelas da distribuição Normal padronizada onde se entra com a variável reduzida  </a:t>
            </a:r>
            <a:r>
              <a:rPr b="1" i="1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(número de desvios-padrões distantes da média)  e encontra-se  </a:t>
            </a:r>
            <a:r>
              <a:rPr b="1" i="1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F(Z)</a:t>
            </a: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ou vice-versa.</a:t>
            </a: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5" y="4197747"/>
            <a:ext cx="4556524" cy="65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37156"/>
            <a:ext cx="2943223" cy="55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965200" y="113109"/>
            <a:ext cx="787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914400" y="971550"/>
            <a:ext cx="7921625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 reduzida mede a magnitude do desvio em relação à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em unidades de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desvio padrão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 = 1,5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significa uma observação está desviada 1,5 desvios padrão para cima da média.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 reduzida é muito útil para comparar distribuições e detectar dados atípicos.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Dados são considerados atípicos quando </a:t>
            </a:r>
            <a:r>
              <a:rPr b="1" i="1" lang="en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Z &gt; 3</a:t>
            </a:r>
            <a:r>
              <a:rPr b="1" i="0" lang="en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98" name="Google Shape;298;p48"/>
          <p:cNvGrpSpPr/>
          <p:nvPr/>
        </p:nvGrpSpPr>
        <p:grpSpPr>
          <a:xfrm>
            <a:off x="4105275" y="3920721"/>
            <a:ext cx="1863725" cy="765572"/>
            <a:chOff x="2426" y="3203"/>
            <a:chExt cx="1174" cy="643"/>
          </a:xfrm>
        </p:grpSpPr>
        <p:sp>
          <p:nvSpPr>
            <p:cNvPr id="299" name="Google Shape;299;p48"/>
            <p:cNvSpPr/>
            <p:nvPr/>
          </p:nvSpPr>
          <p:spPr>
            <a:xfrm>
              <a:off x="2426" y="3203"/>
              <a:ext cx="1174" cy="643"/>
            </a:xfrm>
            <a:prstGeom prst="roundRect">
              <a:avLst>
                <a:gd fmla="val 33" name="adj"/>
              </a:avLst>
            </a:prstGeom>
            <a:solidFill>
              <a:srgbClr val="CC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00" name="Google Shape;30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6" y="3203"/>
              <a:ext cx="1174" cy="6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917575" y="254794"/>
            <a:ext cx="7742237" cy="4201715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sabermos o valor da probabilidade, utilizamos a tabela da distribuição Normal.  Essa tabela nos fornece a área acumulada até o valor de Z</a:t>
            </a:r>
            <a:endParaRPr/>
          </a:p>
        </p:txBody>
      </p:sp>
      <p:pic>
        <p:nvPicPr>
          <p:cNvPr id="306" name="Google Shape;3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1410890"/>
            <a:ext cx="4227909" cy="305633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/>
          <p:nvPr/>
        </p:nvSpPr>
        <p:spPr>
          <a:xfrm>
            <a:off x="5106987" y="2624138"/>
            <a:ext cx="581025" cy="288131"/>
          </a:xfrm>
          <a:prstGeom prst="roundRect">
            <a:avLst>
              <a:gd fmla="val 89" name="adj"/>
            </a:avLst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Z=1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917575" y="857250"/>
            <a:ext cx="8042275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áreas correspondentes as probabilidades da distribuição normal padrão estão tabeladas.</a:t>
            </a:r>
            <a:endParaRPr/>
          </a:p>
          <a:p>
            <a:pPr indent="0" lvl="0" marL="0" rtl="0" algn="l">
              <a:spcBef>
                <a:spcPts val="888"/>
              </a:spcBef>
              <a:spcAft>
                <a:spcPts val="0"/>
              </a:spcAft>
              <a:buNone/>
            </a:pPr>
            <a:r>
              <a:t/>
            </a:r>
            <a:endParaRPr b="0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2112169"/>
            <a:ext cx="6409134" cy="148947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0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863600" y="878681"/>
            <a:ext cx="7742237" cy="378023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cálculo da variável reduzida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faz uma transformação dos valores reais em valores codificados.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transformação é feita descontando-se a média para eliminar o efeito de localização (tendência central) e dividindo-se pelo desvio-padrão para eliminar o efeito de escala (variabilidade).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vez calculada a variável reduzida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consulta-se a tabela Normal padronizada para identificar a probabilidade acumulada à esquerda de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seja, a probabilidade de ocorrerem valores menores ou iguais a um certo valor de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consultado.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917575" y="857250"/>
            <a:ext cx="7742237" cy="375761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Exemplo 1: Suponha que o peso de um rolo de arame seja normalmente distribuído com média 100 e desvio-padrão 10.  </a:t>
            </a:r>
            <a:r>
              <a:rPr b="1" i="0" lang="en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Então o peso está em torno de 100 a uma distância as vezes maior, as vezes menor que 10.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saber qual a probabilidade que um rolo, pego ao acaso da produção, possuir peso menor ou igual a 110:     P( x &lt;110) = P( Z &lt; 1) = 0,8413	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34776" t="0"/>
          <a:stretch/>
        </p:blipFill>
        <p:spPr>
          <a:xfrm>
            <a:off x="2902750" y="2238378"/>
            <a:ext cx="3771875" cy="5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800" y="3773494"/>
            <a:ext cx="5543549" cy="129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917575" y="857250"/>
            <a:ext cx="7742237" cy="3699272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-341312" lvl="0" marL="341312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quiséssemos saber a probabilidade do peso do rolo ser maior que 111,6, iniciamos calculando o valor de Z:</a:t>
            </a:r>
            <a:endParaRPr/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Encontramos o valor de probabilidade 0,8770. </a:t>
            </a:r>
            <a:endParaRPr/>
          </a:p>
          <a:p>
            <a:pPr indent="-341312" lvl="0" marL="341312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Z &gt; 1,16) = 1 - P(Z &lt; 1,16) = 1 - 0,8770 = 0,123</a:t>
            </a:r>
            <a:endParaRPr/>
          </a:p>
          <a:p>
            <a:pPr indent="0" lvl="0" marL="0" rtl="0" algn="l">
              <a:spcBef>
                <a:spcPts val="988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943100"/>
            <a:ext cx="2057400" cy="60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2052638"/>
            <a:ext cx="4114800" cy="143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Discretas Mais Importantes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917575" y="800100"/>
            <a:ext cx="7437437" cy="53899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Bernoulli 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i="0" lang="en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i="0" lang="en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Poisson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</a:pPr>
            <a:r>
              <a:rPr b="0" i="0" lang="e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Normal</a:t>
            </a:r>
            <a:endParaRPr/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917575" y="857250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mesma forma, se quiséssemos a probabilidade do peso estar entre 120 e 130, teríamos que fazer o seguinte raciocínio: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P(120 &lt; X &lt; 130) = P(X &lt;130) – P(X &lt; 120) =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P(Z&lt; 3) – P(Z&lt; 2) =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0,9987 – 0,9772 = 0,0215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2,15% de chance de um rolo pesar entre 120 e 130</a:t>
            </a:r>
            <a:endParaRPr/>
          </a:p>
          <a:p>
            <a:pPr indent="0" lvl="0" marL="0" rtl="0" algn="l">
              <a:spcBef>
                <a:spcPts val="1088"/>
              </a:spcBef>
              <a:spcAft>
                <a:spcPts val="0"/>
              </a:spcAft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175" y="3278197"/>
            <a:ext cx="4057652" cy="145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917575" y="857250"/>
            <a:ext cx="7742237" cy="269319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Exemplo 1: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 resistência à tração do papel usado em sacolas de super-mercado é uma característica de qualidade importante.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Sabe-se que essa resistência segue um modelo Normal com média 40 psi e desvio padrão 2 psi.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especificação estabelece que a resistência deve ser maior que 35 psi, qual a probabilidade que uma sacola produzida com este material satisfaça a especificação?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pic>
        <p:nvPicPr>
          <p:cNvPr id="355" name="Google Shape;3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12" y="2497931"/>
            <a:ext cx="6154340" cy="215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450" y="847725"/>
            <a:ext cx="2320528" cy="30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687" y="1195388"/>
            <a:ext cx="3286125" cy="52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850" y="1654969"/>
            <a:ext cx="3405188" cy="69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917575" y="857250"/>
            <a:ext cx="7742237" cy="186451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Exemplo 2: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 diâmetro do eixo principal de um disco rígido segue a distribuição Normal com média 25,08 in e desvio padrão 0,05 in.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as especificações para esse eixo são 25,00 </a:t>
            </a:r>
            <a:r>
              <a:rPr b="1" i="0" lang="en" sz="23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±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0,15 in, determine o percentual de unidades produzidas em conformidades com as especificações.</a:t>
            </a:r>
            <a:endParaRPr/>
          </a:p>
        </p:txBody>
      </p:sp>
      <p:pic>
        <p:nvPicPr>
          <p:cNvPr id="365" name="Google Shape;3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475" y="3208731"/>
            <a:ext cx="4644632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487" y="3784600"/>
            <a:ext cx="3925490" cy="59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462" y="4635500"/>
            <a:ext cx="4426743" cy="27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917575" y="857250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seja, 91,92% dentro das especificações(área cinza) e 8,08% fora das especificações.</a:t>
            </a:r>
            <a:endParaRPr/>
          </a:p>
        </p:txBody>
      </p:sp>
      <p:pic>
        <p:nvPicPr>
          <p:cNvPr id="373" name="Google Shape;37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2046684"/>
            <a:ext cx="5289947" cy="188833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8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Distribuições Normal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965200" y="113109"/>
            <a:ext cx="78930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da Distribuição Normal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1168400" y="863203"/>
            <a:ext cx="7534275" cy="381595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Normal tem muitas propriedades úteis.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dessas propriedades é que qualquer combinação linear de variáveis normalmente distribuídas também seguirá o modelo Normal, ou seja: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,........., 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têm distribuição normal e são independentes,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é uma combinação linear de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a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+.....+ a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917575" y="1113234"/>
            <a:ext cx="7742237" cy="2502694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47826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seguirá o modelo normal, com média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variância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,......, a</a:t>
            </a:r>
            <a:r>
              <a:rPr b="1" baseline="-2500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são constantes.</a:t>
            </a:r>
            <a:endParaRPr/>
          </a:p>
        </p:txBody>
      </p:sp>
      <p:pic>
        <p:nvPicPr>
          <p:cNvPr id="386" name="Google Shape;3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1608534"/>
            <a:ext cx="3239690" cy="42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625" y="2953147"/>
            <a:ext cx="2918224" cy="46434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0"/>
          <p:cNvSpPr txBox="1"/>
          <p:nvPr>
            <p:ph type="title"/>
          </p:nvPr>
        </p:nvSpPr>
        <p:spPr>
          <a:xfrm>
            <a:off x="965200" y="113109"/>
            <a:ext cx="78930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Propriedades da Distribuição Normal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882650" y="835819"/>
            <a:ext cx="7997825" cy="3718321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Teorema do Limite Central indica que a soma (e por conseguinte a média) de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variáveis independentes seguirá o modelo Normal, independentemente da distribuição das variáveis individuais.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aproximação melhora na medida em que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aumenta.  Se as distribuições individuais não são muito diferentes da Normal, basta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r>
              <a:rPr b="0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para se obter uma boa aproximação.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as distribuições individuais forem radicalmente diferentes da Normal, então será necessário  </a:t>
            </a:r>
            <a:r>
              <a:rPr b="1" i="1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20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ou mais.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sp>
        <p:nvSpPr>
          <p:cNvPr id="400" name="Google Shape;400;p62"/>
          <p:cNvSpPr txBox="1"/>
          <p:nvPr>
            <p:ph idx="1" type="body"/>
          </p:nvPr>
        </p:nvSpPr>
        <p:spPr>
          <a:xfrm>
            <a:off x="917575" y="867965"/>
            <a:ext cx="7742237" cy="3726656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figura abaixo pode ser visto  um desenho esquemático do teorema do limite central.</a:t>
            </a:r>
            <a:endParaRPr/>
          </a:p>
        </p:txBody>
      </p:sp>
      <p:pic>
        <p:nvPicPr>
          <p:cNvPr id="401" name="Google Shape;4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737" y="1641871"/>
            <a:ext cx="5551884" cy="275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985837" y="979884"/>
            <a:ext cx="7742237" cy="353020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Exemplo 5: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distribuição de probabilidade da variável resultante do lançamento de um dado segue a distribuição uniforme, ou seja, qualquer valor (1,2,3,4,5,6) tem a mesma probabilidade (1/6) de ocorrer.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sz="23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entanto, se ao invés de lançar um dado, sejam lançados dois dados e calculada a média, a média dos dois dados seguirá uma distribuição aproximadamente Normal.</a:t>
            </a:r>
            <a:endParaRPr/>
          </a:p>
        </p:txBody>
      </p:sp>
      <p:sp>
        <p:nvSpPr>
          <p:cNvPr id="407" name="Google Shape;407;p63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pic>
        <p:nvPicPr>
          <p:cNvPr id="408" name="Google Shape;40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0" y="4087415"/>
            <a:ext cx="1295400" cy="96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Bernoulli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17575" y="857250"/>
            <a:ext cx="7742237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experimentos mais simples em que observamos a presença ou não de alguma característica são conhecidos como ensaios de Bernoulli. Alguns exemplos:</a:t>
            </a:r>
            <a:endParaRPr/>
          </a:p>
          <a:p>
            <a:pPr indent="-242887" lvl="1" marL="43338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Lançar uma moeda e observar se ocorre cara ou coroa;</a:t>
            </a:r>
            <a:endParaRPr/>
          </a:p>
          <a:p>
            <a:pPr indent="-242887" lvl="1" marL="43338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Lançar um dado e observar se ocorre seis ou não;</a:t>
            </a:r>
            <a:endParaRPr/>
          </a:p>
          <a:p>
            <a:pPr indent="-242887" lvl="1" marL="43338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 linha de produção, observar se um item, tomado ao acaso, é defeituoso ou não defeituoso;</a:t>
            </a:r>
            <a:endParaRPr/>
          </a:p>
          <a:p>
            <a:pPr indent="-242887" lvl="1" marL="43338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se um servidor de intranet está ativo ou não ativo.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404813"/>
            <a:ext cx="485894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93762" y="831056"/>
            <a:ext cx="7742237" cy="415528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de freqüência da média dos dois dados</a:t>
            </a:r>
            <a:endParaRPr/>
          </a:p>
        </p:txBody>
      </p:sp>
      <p:pic>
        <p:nvPicPr>
          <p:cNvPr id="420" name="Google Shape;420;p65"/>
          <p:cNvPicPr preferRelativeResize="0"/>
          <p:nvPr/>
        </p:nvPicPr>
        <p:blipFill rotWithShape="1">
          <a:blip r:embed="rId3">
            <a:alphaModFix/>
          </a:blip>
          <a:srcRect b="0" l="26584" r="26399" t="0"/>
          <a:stretch/>
        </p:blipFill>
        <p:spPr>
          <a:xfrm>
            <a:off x="2951162" y="1448990"/>
            <a:ext cx="2476500" cy="325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grpSp>
        <p:nvGrpSpPr>
          <p:cNvPr id="426" name="Google Shape;426;p66"/>
          <p:cNvGrpSpPr/>
          <p:nvPr/>
        </p:nvGrpSpPr>
        <p:grpSpPr>
          <a:xfrm>
            <a:off x="725487" y="844153"/>
            <a:ext cx="7789862" cy="3702843"/>
            <a:chOff x="457" y="709"/>
            <a:chExt cx="4907" cy="3110"/>
          </a:xfrm>
        </p:grpSpPr>
        <p:cxnSp>
          <p:nvCxnSpPr>
            <p:cNvPr id="427" name="Google Shape;427;p66"/>
            <p:cNvCxnSpPr/>
            <p:nvPr/>
          </p:nvCxnSpPr>
          <p:spPr>
            <a:xfrm flipH="1" rot="10800000">
              <a:off x="882" y="796"/>
              <a:ext cx="1" cy="275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8" name="Google Shape;428;p66"/>
            <p:cNvCxnSpPr/>
            <p:nvPr/>
          </p:nvCxnSpPr>
          <p:spPr>
            <a:xfrm flipH="1" rot="10800000">
              <a:off x="891" y="3531"/>
              <a:ext cx="4422" cy="1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9" name="Google Shape;429;p66"/>
            <p:cNvSpPr/>
            <p:nvPr/>
          </p:nvSpPr>
          <p:spPr>
            <a:xfrm>
              <a:off x="1134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1,0</a:t>
              </a:r>
              <a:endParaRPr/>
            </a:p>
          </p:txBody>
        </p:sp>
        <p:sp>
          <p:nvSpPr>
            <p:cNvPr id="430" name="Google Shape;430;p66"/>
            <p:cNvSpPr/>
            <p:nvPr/>
          </p:nvSpPr>
          <p:spPr>
            <a:xfrm>
              <a:off x="1489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1,5</a:t>
              </a:r>
              <a:endParaRPr/>
            </a:p>
          </p:txBody>
        </p:sp>
        <p:sp>
          <p:nvSpPr>
            <p:cNvPr id="431" name="Google Shape;431;p66"/>
            <p:cNvSpPr/>
            <p:nvPr/>
          </p:nvSpPr>
          <p:spPr>
            <a:xfrm>
              <a:off x="2913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3,5</a:t>
              </a:r>
              <a:endParaRPr/>
            </a:p>
          </p:txBody>
        </p:sp>
        <p:sp>
          <p:nvSpPr>
            <p:cNvPr id="432" name="Google Shape;432;p66"/>
            <p:cNvSpPr/>
            <p:nvPr/>
          </p:nvSpPr>
          <p:spPr>
            <a:xfrm>
              <a:off x="2201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2,5</a:t>
              </a:r>
              <a:endParaRPr/>
            </a:p>
          </p:txBody>
        </p:sp>
        <p:sp>
          <p:nvSpPr>
            <p:cNvPr id="433" name="Google Shape;433;p66"/>
            <p:cNvSpPr/>
            <p:nvPr/>
          </p:nvSpPr>
          <p:spPr>
            <a:xfrm>
              <a:off x="1845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2,0</a:t>
              </a:r>
              <a:endParaRPr/>
            </a:p>
          </p:txBody>
        </p:sp>
        <p:sp>
          <p:nvSpPr>
            <p:cNvPr id="434" name="Google Shape;434;p66"/>
            <p:cNvSpPr/>
            <p:nvPr/>
          </p:nvSpPr>
          <p:spPr>
            <a:xfrm>
              <a:off x="2557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3,0</a:t>
              </a:r>
              <a:endParaRPr/>
            </a:p>
          </p:txBody>
        </p:sp>
        <p:sp>
          <p:nvSpPr>
            <p:cNvPr id="435" name="Google Shape;435;p66"/>
            <p:cNvSpPr txBox="1"/>
            <p:nvPr/>
          </p:nvSpPr>
          <p:spPr>
            <a:xfrm>
              <a:off x="4692" y="3576"/>
              <a:ext cx="363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6,0</a:t>
              </a:r>
              <a:endParaRPr/>
            </a:p>
          </p:txBody>
        </p:sp>
        <p:sp>
          <p:nvSpPr>
            <p:cNvPr id="436" name="Google Shape;436;p66"/>
            <p:cNvSpPr/>
            <p:nvPr/>
          </p:nvSpPr>
          <p:spPr>
            <a:xfrm>
              <a:off x="3268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4,0</a:t>
              </a:r>
              <a:endParaRPr/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3624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4,5</a:t>
              </a:r>
              <a:endParaRPr/>
            </a:p>
          </p:txBody>
        </p:sp>
        <p:sp>
          <p:nvSpPr>
            <p:cNvPr id="438" name="Google Shape;438;p66"/>
            <p:cNvSpPr/>
            <p:nvPr/>
          </p:nvSpPr>
          <p:spPr>
            <a:xfrm>
              <a:off x="3980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5,0</a:t>
              </a:r>
              <a:endParaRPr/>
            </a:p>
          </p:txBody>
        </p:sp>
        <p:sp>
          <p:nvSpPr>
            <p:cNvPr id="439" name="Google Shape;439;p66"/>
            <p:cNvSpPr/>
            <p:nvPr/>
          </p:nvSpPr>
          <p:spPr>
            <a:xfrm>
              <a:off x="4336" y="3576"/>
              <a:ext cx="32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5,5</a:t>
              </a:r>
              <a:endParaRPr/>
            </a:p>
          </p:txBody>
        </p:sp>
        <p:cxnSp>
          <p:nvCxnSpPr>
            <p:cNvPr id="440" name="Google Shape;440;p66"/>
            <p:cNvCxnSpPr/>
            <p:nvPr/>
          </p:nvCxnSpPr>
          <p:spPr>
            <a:xfrm flipH="1" rot="10800000">
              <a:off x="3093" y="986"/>
              <a:ext cx="1" cy="255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66"/>
            <p:cNvCxnSpPr/>
            <p:nvPr/>
          </p:nvCxnSpPr>
          <p:spPr>
            <a:xfrm rot="10800000">
              <a:off x="2704" y="1408"/>
              <a:ext cx="8" cy="212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66"/>
            <p:cNvCxnSpPr/>
            <p:nvPr/>
          </p:nvCxnSpPr>
          <p:spPr>
            <a:xfrm flipH="1" rot="10800000">
              <a:off x="1324" y="3168"/>
              <a:ext cx="1" cy="3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66"/>
            <p:cNvCxnSpPr/>
            <p:nvPr/>
          </p:nvCxnSpPr>
          <p:spPr>
            <a:xfrm rot="10800000">
              <a:off x="1632" y="2783"/>
              <a:ext cx="3" cy="74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66"/>
            <p:cNvCxnSpPr/>
            <p:nvPr/>
          </p:nvCxnSpPr>
          <p:spPr>
            <a:xfrm flipH="1" rot="10800000">
              <a:off x="1987" y="2289"/>
              <a:ext cx="1" cy="12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66"/>
            <p:cNvCxnSpPr/>
            <p:nvPr/>
          </p:nvCxnSpPr>
          <p:spPr>
            <a:xfrm flipH="1" rot="10800000">
              <a:off x="2340" y="1838"/>
              <a:ext cx="1" cy="169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6" name="Google Shape;446;p66"/>
            <p:cNvSpPr/>
            <p:nvPr/>
          </p:nvSpPr>
          <p:spPr>
            <a:xfrm>
              <a:off x="604" y="3085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1/36</a:t>
              </a:r>
              <a:endParaRPr/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604" y="2668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2/36</a:t>
              </a:r>
              <a:endParaRPr/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604" y="2251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3/36</a:t>
              </a:r>
              <a:endParaRPr/>
            </a:p>
          </p:txBody>
        </p:sp>
        <p:cxnSp>
          <p:nvCxnSpPr>
            <p:cNvPr id="449" name="Google Shape;449;p66"/>
            <p:cNvCxnSpPr/>
            <p:nvPr/>
          </p:nvCxnSpPr>
          <p:spPr>
            <a:xfrm rot="10800000">
              <a:off x="3472" y="1386"/>
              <a:ext cx="3" cy="215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66"/>
            <p:cNvCxnSpPr/>
            <p:nvPr/>
          </p:nvCxnSpPr>
          <p:spPr>
            <a:xfrm flipH="1" rot="10800000">
              <a:off x="4861" y="3171"/>
              <a:ext cx="1" cy="3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66"/>
            <p:cNvCxnSpPr/>
            <p:nvPr/>
          </p:nvCxnSpPr>
          <p:spPr>
            <a:xfrm flipH="1" rot="10800000">
              <a:off x="4551" y="2872"/>
              <a:ext cx="1" cy="67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66"/>
            <p:cNvCxnSpPr/>
            <p:nvPr/>
          </p:nvCxnSpPr>
          <p:spPr>
            <a:xfrm flipH="1" rot="10800000">
              <a:off x="4198" y="2232"/>
              <a:ext cx="1" cy="13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66"/>
            <p:cNvCxnSpPr/>
            <p:nvPr/>
          </p:nvCxnSpPr>
          <p:spPr>
            <a:xfrm rot="10800000">
              <a:off x="3843" y="1797"/>
              <a:ext cx="3" cy="173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4" name="Google Shape;454;p66"/>
            <p:cNvSpPr/>
            <p:nvPr/>
          </p:nvSpPr>
          <p:spPr>
            <a:xfrm>
              <a:off x="5187" y="3510"/>
              <a:ext cx="177" cy="242"/>
            </a:xfrm>
            <a:prstGeom prst="roundRect">
              <a:avLst>
                <a:gd fmla="val 122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455" name="Google Shape;455;p66"/>
            <p:cNvSpPr/>
            <p:nvPr/>
          </p:nvSpPr>
          <p:spPr>
            <a:xfrm>
              <a:off x="457" y="709"/>
              <a:ext cx="350" cy="242"/>
            </a:xfrm>
            <a:prstGeom prst="roundRect">
              <a:avLst>
                <a:gd fmla="val 89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f(x)</a:t>
              </a:r>
              <a:endParaRPr/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604" y="1835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4/36</a:t>
              </a:r>
              <a:endParaRPr/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604" y="1418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5/36</a:t>
              </a:r>
              <a:endParaRPr/>
            </a:p>
          </p:txBody>
        </p:sp>
        <p:sp>
          <p:nvSpPr>
            <p:cNvPr id="458" name="Google Shape;458;p66"/>
            <p:cNvSpPr/>
            <p:nvPr/>
          </p:nvSpPr>
          <p:spPr>
            <a:xfrm>
              <a:off x="604" y="1002"/>
              <a:ext cx="261" cy="146"/>
            </a:xfrm>
            <a:prstGeom prst="roundRect">
              <a:avLst>
                <a:gd fmla="val 147" name="adj"/>
              </a:avLst>
            </a:prstGeom>
            <a:noFill/>
            <a:ln>
              <a:noFill/>
            </a:ln>
          </p:spPr>
          <p:txBody>
            <a:bodyPr anchorCtr="0" anchor="t" bIns="39225" lIns="78475" spcFirstLastPara="1" rIns="78475" wrap="square" tIns="39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6/36</a:t>
              </a:r>
              <a:endParaRPr/>
            </a:p>
          </p:txBody>
        </p:sp>
        <p:cxnSp>
          <p:nvCxnSpPr>
            <p:cNvPr id="459" name="Google Shape;459;p66"/>
            <p:cNvCxnSpPr/>
            <p:nvPr/>
          </p:nvCxnSpPr>
          <p:spPr>
            <a:xfrm flipH="1">
              <a:off x="881" y="3197"/>
              <a:ext cx="4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66"/>
            <p:cNvCxnSpPr/>
            <p:nvPr/>
          </p:nvCxnSpPr>
          <p:spPr>
            <a:xfrm flipH="1">
              <a:off x="874" y="2796"/>
              <a:ext cx="7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66"/>
            <p:cNvCxnSpPr/>
            <p:nvPr/>
          </p:nvCxnSpPr>
          <p:spPr>
            <a:xfrm flipH="1">
              <a:off x="884" y="2308"/>
              <a:ext cx="1117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66"/>
            <p:cNvCxnSpPr/>
            <p:nvPr/>
          </p:nvCxnSpPr>
          <p:spPr>
            <a:xfrm flipH="1">
              <a:off x="859" y="1864"/>
              <a:ext cx="148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66"/>
            <p:cNvCxnSpPr/>
            <p:nvPr/>
          </p:nvCxnSpPr>
          <p:spPr>
            <a:xfrm rot="10800000">
              <a:off x="861" y="1401"/>
              <a:ext cx="1862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66"/>
            <p:cNvCxnSpPr/>
            <p:nvPr/>
          </p:nvCxnSpPr>
          <p:spPr>
            <a:xfrm flipH="1">
              <a:off x="889" y="992"/>
              <a:ext cx="220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65" name="Google Shape;465;p66"/>
          <p:cNvSpPr txBox="1"/>
          <p:nvPr>
            <p:ph idx="1" type="body"/>
          </p:nvPr>
        </p:nvSpPr>
        <p:spPr>
          <a:xfrm>
            <a:off x="2747962" y="767953"/>
            <a:ext cx="56959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Histograma da média dos dois dados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7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0" lang="en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Teorema do Limite Central</a:t>
            </a:r>
            <a:endParaRPr/>
          </a:p>
        </p:txBody>
      </p:sp>
      <p:sp>
        <p:nvSpPr>
          <p:cNvPr id="471" name="Google Shape;471;p67"/>
          <p:cNvSpPr txBox="1"/>
          <p:nvPr>
            <p:ph idx="1" type="body"/>
          </p:nvPr>
        </p:nvSpPr>
        <p:spPr>
          <a:xfrm>
            <a:off x="917575" y="857250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113043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Conforme pode ser visto no histograma anterior, o histograma da média dos dois dados resulta aproximadamente Normal.  Além disso, observa-se que a aproximação da distribuição Normal melhora na medida que se fizesse a média do lançamento de mais dados.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de Bernoulli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917575" y="857250"/>
            <a:ext cx="8226425" cy="4120753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Denominamos sucesso e fracasso os dois eventos possíveis em cada caso.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ensaio de Bernoulli é caracterizado por uma variável aleatória X, definida por X=1, se sucesso; X=0, se fracasso.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de probabilidade de X (Distribuição de Bernoulli) é dada por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b="1" i="0" lang="en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p= P{Sucesso}</a:t>
            </a:r>
            <a:endParaRPr/>
          </a:p>
          <a:p>
            <a:pPr indent="0" lvl="0" marL="0" rtl="0" algn="l">
              <a:spcBef>
                <a:spcPts val="988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87" y="3590131"/>
            <a:ext cx="2977754" cy="112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917575" y="857250"/>
            <a:ext cx="7742237" cy="401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distribuição binomial é adequada para descrever situações em que os resultados de uma variável aleatória podem ser agrupados em apenas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duas classes ou categorias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categorias devem ser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mutuamente excludentes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 forma que não haja dúvidas na classificação do resultado da variável nas categorias e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coletivamente exaustivas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 forma que não seja possível nenhum outro resultado diferente das categorias.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um produto manufaturado pode ser classificado como perfeito ou defeituoso, a resposta de um questionário pode ser verdadeira ou falsa, as chamadas telefônicas podem ser locais ou interurbanas.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917575" y="857250"/>
            <a:ext cx="7742237" cy="3599259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Mesmo variáveis contínuas podem ser divididas em </a:t>
            </a:r>
            <a:r>
              <a:rPr b="1" i="0" lang="en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duas categorias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como por exemplo, a velocidade de um automóvel pode ser classificada como dentro ou fora do limite legal.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Geralmente, denomina-se as duas categorias como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sucesso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falha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Como as duas categorias são mutuamente excludentes e coletivamente exaustivas: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Conseqüentemente, sabendo-se que, por exemplo, a probabilidade de sucesso é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P(sucesso) = 0,6</a:t>
            </a:r>
            <a:r>
              <a:rPr b="1" i="0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probabilidade de falha é </a:t>
            </a:r>
            <a:r>
              <a:rPr b="1" i="1" lang="en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P(falha) = 1-0,6 = 0,4</a:t>
            </a:r>
            <a:r>
              <a:rPr b="1" i="1" lang="en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0" y="3040856"/>
            <a:ext cx="2571750" cy="3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923925" y="113109"/>
            <a:ext cx="7732712" cy="734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225" lIns="78475" spcFirstLastPara="1" rIns="78475" wrap="square" tIns="392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i="0" lang="en" sz="3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Distribuição Binomial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890587" y="1133475"/>
            <a:ext cx="7742237" cy="3344465"/>
          </a:xfrm>
          <a:prstGeom prst="rect">
            <a:avLst/>
          </a:prstGeom>
          <a:noFill/>
          <a:ln>
            <a:noFill/>
          </a:ln>
        </p:spPr>
        <p:txBody>
          <a:bodyPr anchorCtr="0" anchor="t" bIns="39225" lIns="78475" spcFirstLastPara="1" rIns="78475" wrap="square" tIns="39225">
            <a:noAutofit/>
          </a:bodyPr>
          <a:lstStyle/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0" lang="en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Condições de aplicação:</a:t>
            </a:r>
            <a:endParaRPr/>
          </a:p>
          <a:p>
            <a:pPr indent="-19367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feitas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repetições do experimento, onde n é uma constante;</a:t>
            </a:r>
            <a:endParaRPr/>
          </a:p>
          <a:p>
            <a:pPr indent="-19367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apenas dois resultados possíveis em cada repetição, denominados sucesso e falha</a:t>
            </a:r>
            <a:endParaRPr/>
          </a:p>
          <a:p>
            <a:pPr indent="-19367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probabilidade de sucesso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(p)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de falha </a:t>
            </a:r>
            <a:r>
              <a:rPr b="1" i="1" lang="en" sz="23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(1- p)</a:t>
            </a: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permanecem constante em todas as repetições;</a:t>
            </a:r>
            <a:endParaRPr/>
          </a:p>
          <a:p>
            <a:pPr indent="-193675" lvl="2" marL="8191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∙"/>
            </a:pPr>
            <a:r>
              <a:rPr b="1" i="0" lang="en" sz="2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repetições são independentes, ou seja, o resultado de uma repetição não é influenciado por outros resultados.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