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Economica"/>
      <p:regular r:id="rId36"/>
      <p:bold r:id="rId37"/>
      <p:italic r:id="rId38"/>
      <p:boldItalic r:id="rId39"/>
    </p:embeddedFont>
    <p:embeddedFont>
      <p:font typeface="Constantia"/>
      <p:regular r:id="rId40"/>
      <p:bold r:id="rId41"/>
      <p:italic r:id="rId42"/>
      <p:boldItalic r:id="rId43"/>
    </p:embeddedFont>
    <p:embeddedFont>
      <p:font typeface="Tahoma"/>
      <p:regular r:id="rId44"/>
      <p:bold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nstantia-regular.fntdata"/><Relationship Id="rId42" Type="http://schemas.openxmlformats.org/officeDocument/2006/relationships/font" Target="fonts/Constantia-italic.fntdata"/><Relationship Id="rId41" Type="http://schemas.openxmlformats.org/officeDocument/2006/relationships/font" Target="fonts/Constantia-bold.fntdata"/><Relationship Id="rId44" Type="http://schemas.openxmlformats.org/officeDocument/2006/relationships/font" Target="fonts/Tahoma-regular.fntdata"/><Relationship Id="rId43" Type="http://schemas.openxmlformats.org/officeDocument/2006/relationships/font" Target="fonts/Constantia-boldItalic.fntdata"/><Relationship Id="rId46" Type="http://schemas.openxmlformats.org/officeDocument/2006/relationships/font" Target="fonts/OpenSans-regular.fntdata"/><Relationship Id="rId45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Economica-bold.fntdata"/><Relationship Id="rId36" Type="http://schemas.openxmlformats.org/officeDocument/2006/relationships/font" Target="fonts/Economica-regular.fntdata"/><Relationship Id="rId39" Type="http://schemas.openxmlformats.org/officeDocument/2006/relationships/font" Target="fonts/Economica-boldItalic.fntdata"/><Relationship Id="rId38" Type="http://schemas.openxmlformats.org/officeDocument/2006/relationships/font" Target="fonts/Economica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bfc55ad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5dbfc55adf_1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bfc55adf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5dbfc55adf_1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bfc55adf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dbfc55adf_1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bfc55adf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dbfc55adf_0_3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bfc55ad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dbfc55adf_0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dbfc55adf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dbfc55adf_0_4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dbfc55adf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5dbfc55adf_1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dbfc55ad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dbfc55adf_0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dbfc55ad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5dbfc55adf_1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bfc55adf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5dbfc55adf_0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bfc55ad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dbfc55adf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dbfc55adf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5dbfc55adf_1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dbfc55adf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5dbfc55adf_1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dbfc55adf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dbfc55adf_1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dbfc55ad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dbfc55adf_0_4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dbfc55adf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5dbfc55adf_0_4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dbfc55adf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5dbfc55adf_0_4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dbfc55adf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5dbfc55adf_0_4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dbfc55ad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5dbfc55adf_0_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dbfc55adf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5dbfc55adf_1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dbfc55adf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5dbfc55adf_1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bfc55ad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dbfc55adf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dbfc55adf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5dbfc55adf_1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bfc55ad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5dbfc55adf_1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bfc55ad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5dbfc55adf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bfc55ad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dbfc55adf_1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bfc55ad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dbfc55adf_0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bfc55adf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dbfc55adf_0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bfc55ad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5dbfc55adf_1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texto e objecto" type="txAndObj">
  <p:cSld name="TEXT_AND_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931864" y="72629"/>
            <a:ext cx="71580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949325" y="1485900"/>
            <a:ext cx="3754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200"/>
            </a:lvl1pPr>
            <a:lvl2pPr indent="-311150" lvl="1" marL="914400" rtl="0" algn="l"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200"/>
            </a:lvl2pPr>
            <a:lvl3pPr indent="-298450" lvl="2" marL="1371600" rtl="0" algn="l">
              <a:spcBef>
                <a:spcPts val="300"/>
              </a:spcBef>
              <a:spcAft>
                <a:spcPts val="0"/>
              </a:spcAft>
              <a:buSzPts val="1100"/>
              <a:buChar char="■"/>
              <a:defRPr sz="1200"/>
            </a:lvl3pPr>
            <a:lvl4pPr indent="-292100" lvl="3" marL="1828800" rtl="0" algn="l">
              <a:spcBef>
                <a:spcPts val="300"/>
              </a:spcBef>
              <a:spcAft>
                <a:spcPts val="0"/>
              </a:spcAft>
              <a:buSzPts val="1000"/>
              <a:buChar char="●"/>
              <a:defRPr sz="1200"/>
            </a:lvl4pPr>
            <a:lvl5pPr indent="-292100" lvl="4" marL="2286000" rtl="0" algn="l">
              <a:spcBef>
                <a:spcPts val="300"/>
              </a:spcBef>
              <a:spcAft>
                <a:spcPts val="0"/>
              </a:spcAft>
              <a:buSzPts val="1000"/>
              <a:buChar char="○"/>
              <a:defRPr sz="1200"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30200" lvl="7" marL="36576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200"/>
            </a:lvl8pPr>
            <a:lvl9pPr indent="-330200" lvl="8" marL="4114800" rtl="0" algn="l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200"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56164" y="1485900"/>
            <a:ext cx="3754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200"/>
            </a:lvl1pPr>
            <a:lvl2pPr indent="-311150" lvl="1" marL="914400" rtl="0" algn="l"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200"/>
            </a:lvl2pPr>
            <a:lvl3pPr indent="-298450" lvl="2" marL="1371600" rtl="0" algn="l">
              <a:spcBef>
                <a:spcPts val="300"/>
              </a:spcBef>
              <a:spcAft>
                <a:spcPts val="0"/>
              </a:spcAft>
              <a:buSzPts val="1100"/>
              <a:buChar char="■"/>
              <a:defRPr sz="1200"/>
            </a:lvl3pPr>
            <a:lvl4pPr indent="-292100" lvl="3" marL="1828800" rtl="0" algn="l">
              <a:spcBef>
                <a:spcPts val="300"/>
              </a:spcBef>
              <a:spcAft>
                <a:spcPts val="0"/>
              </a:spcAft>
              <a:buSzPts val="1000"/>
              <a:buChar char="●"/>
              <a:defRPr sz="1200"/>
            </a:lvl4pPr>
            <a:lvl5pPr indent="-292100" lvl="4" marL="2286000" rtl="0" algn="l">
              <a:spcBef>
                <a:spcPts val="300"/>
              </a:spcBef>
              <a:spcAft>
                <a:spcPts val="0"/>
              </a:spcAft>
              <a:buSzPts val="1000"/>
              <a:buChar char="○"/>
              <a:defRPr sz="1200"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30200" lvl="7" marL="36576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200"/>
            </a:lvl8pPr>
            <a:lvl9pPr indent="-330200" lvl="8" marL="4114800" rtl="0" algn="l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200"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946638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045C7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texto e 2 objectos" type="txAndTwoObj">
  <p:cSld name="TEXT_AND_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931864" y="72629"/>
            <a:ext cx="71580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949325" y="1485900"/>
            <a:ext cx="3754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200"/>
            </a:lvl1pPr>
            <a:lvl2pPr indent="-311150" lvl="1" marL="914400" rtl="0" algn="l"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200"/>
            </a:lvl2pPr>
            <a:lvl3pPr indent="-298450" lvl="2" marL="1371600" rtl="0" algn="l">
              <a:spcBef>
                <a:spcPts val="300"/>
              </a:spcBef>
              <a:spcAft>
                <a:spcPts val="0"/>
              </a:spcAft>
              <a:buSzPts val="1100"/>
              <a:buChar char="■"/>
              <a:defRPr sz="1200"/>
            </a:lvl3pPr>
            <a:lvl4pPr indent="-292100" lvl="3" marL="1828800" rtl="0" algn="l">
              <a:spcBef>
                <a:spcPts val="300"/>
              </a:spcBef>
              <a:spcAft>
                <a:spcPts val="0"/>
              </a:spcAft>
              <a:buSzPts val="1000"/>
              <a:buChar char="●"/>
              <a:defRPr sz="1200"/>
            </a:lvl4pPr>
            <a:lvl5pPr indent="-292100" lvl="4" marL="2286000" rtl="0" algn="l">
              <a:spcBef>
                <a:spcPts val="300"/>
              </a:spcBef>
              <a:spcAft>
                <a:spcPts val="0"/>
              </a:spcAft>
              <a:buSzPts val="1000"/>
              <a:buChar char="○"/>
              <a:defRPr sz="1200"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30200" lvl="7" marL="36576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200"/>
            </a:lvl8pPr>
            <a:lvl9pPr indent="-330200" lvl="8" marL="4114800" rtl="0" algn="l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200"/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56164" y="1485900"/>
            <a:ext cx="37545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200"/>
            </a:lvl1pPr>
            <a:lvl2pPr indent="-311150" lvl="1" marL="914400" rtl="0" algn="l"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200"/>
            </a:lvl2pPr>
            <a:lvl3pPr indent="-298450" lvl="2" marL="1371600" rtl="0" algn="l">
              <a:spcBef>
                <a:spcPts val="300"/>
              </a:spcBef>
              <a:spcAft>
                <a:spcPts val="0"/>
              </a:spcAft>
              <a:buSzPts val="1100"/>
              <a:buChar char="■"/>
              <a:defRPr sz="1200"/>
            </a:lvl3pPr>
            <a:lvl4pPr indent="-292100" lvl="3" marL="1828800" rtl="0" algn="l">
              <a:spcBef>
                <a:spcPts val="300"/>
              </a:spcBef>
              <a:spcAft>
                <a:spcPts val="0"/>
              </a:spcAft>
              <a:buSzPts val="1000"/>
              <a:buChar char="●"/>
              <a:defRPr sz="1200"/>
            </a:lvl4pPr>
            <a:lvl5pPr indent="-292100" lvl="4" marL="2286000" rtl="0" algn="l">
              <a:spcBef>
                <a:spcPts val="300"/>
              </a:spcBef>
              <a:spcAft>
                <a:spcPts val="0"/>
              </a:spcAft>
              <a:buSzPts val="1000"/>
              <a:buChar char="○"/>
              <a:defRPr sz="1200"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30200" lvl="7" marL="36576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200"/>
            </a:lvl8pPr>
            <a:lvl9pPr indent="-330200" lvl="8" marL="4114800" rtl="0" algn="l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200"/>
            </a:lvl9pPr>
          </a:lstStyle>
          <a:p/>
        </p:txBody>
      </p:sp>
      <p:sp>
        <p:nvSpPr>
          <p:cNvPr id="75" name="Google Shape;75;p15"/>
          <p:cNvSpPr txBox="1"/>
          <p:nvPr>
            <p:ph idx="3" type="body"/>
          </p:nvPr>
        </p:nvSpPr>
        <p:spPr>
          <a:xfrm>
            <a:off x="4856164" y="3086100"/>
            <a:ext cx="37545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200"/>
            </a:lvl1pPr>
            <a:lvl2pPr indent="-311150" lvl="1" marL="914400" rtl="0" algn="l"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200"/>
            </a:lvl2pPr>
            <a:lvl3pPr indent="-298450" lvl="2" marL="1371600" rtl="0" algn="l">
              <a:spcBef>
                <a:spcPts val="300"/>
              </a:spcBef>
              <a:spcAft>
                <a:spcPts val="0"/>
              </a:spcAft>
              <a:buSzPts val="1100"/>
              <a:buChar char="■"/>
              <a:defRPr sz="1200"/>
            </a:lvl3pPr>
            <a:lvl4pPr indent="-292100" lvl="3" marL="1828800" rtl="0" algn="l">
              <a:spcBef>
                <a:spcPts val="300"/>
              </a:spcBef>
              <a:spcAft>
                <a:spcPts val="0"/>
              </a:spcAft>
              <a:buSzPts val="1000"/>
              <a:buChar char="●"/>
              <a:defRPr sz="1200"/>
            </a:lvl4pPr>
            <a:lvl5pPr indent="-292100" lvl="4" marL="2286000" rtl="0" algn="l">
              <a:spcBef>
                <a:spcPts val="300"/>
              </a:spcBef>
              <a:spcAft>
                <a:spcPts val="0"/>
              </a:spcAft>
              <a:buSzPts val="1000"/>
              <a:buChar char="○"/>
              <a:defRPr sz="1200"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30200" lvl="7" marL="36576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200"/>
            </a:lvl8pPr>
            <a:lvl9pPr indent="-330200" lvl="8" marL="4114800" rtl="0" algn="l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200"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946638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045C7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abela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151467" y="160735"/>
            <a:ext cx="779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  <a:defRPr b="1" sz="3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045C7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  <a:defRPr b="1" i="0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768095" y="1714500"/>
            <a:ext cx="356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491990" y="1714500"/>
            <a:ext cx="356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a Probabilidade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831596" y="167137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Propriedades Gerais</a:t>
            </a:r>
            <a:endParaRPr sz="1200"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949569" y="1382315"/>
            <a:ext cx="7661031" cy="3294459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Seja </a:t>
            </a:r>
            <a:r>
              <a:rPr b="0" i="1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ε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um experimento aleatório e Ω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espaço amostral associado a </a:t>
            </a:r>
            <a:r>
              <a:rPr b="0" i="1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ε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A cada evento A associa-se um número real representado por P(A) que é denominado </a:t>
            </a:r>
            <a:r>
              <a:rPr b="0" i="1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probabilidade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de A que satisfaça às seguintes propriedades:</a:t>
            </a:r>
            <a:endParaRPr sz="1200"/>
          </a:p>
          <a:p>
            <a:pPr indent="-14605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0 ≤ P(A) ≤ 1</a:t>
            </a:r>
            <a:endParaRPr sz="1200"/>
          </a:p>
          <a:p>
            <a:pPr indent="-14605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P(Ω) = 1</a:t>
            </a:r>
            <a:endParaRPr sz="1200"/>
          </a:p>
          <a:p>
            <a:pPr indent="-14605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Se A e B são eventos mutuamente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exclusivos então: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P(A U B U C) = P(A) + P(B) + </a:t>
            </a: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P(C)</a:t>
            </a:r>
            <a:endParaRPr sz="1200"/>
          </a:p>
        </p:txBody>
      </p:sp>
      <p:sp>
        <p:nvSpPr>
          <p:cNvPr id="159" name="Google Shape;159;p27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029063"/>
            <a:ext cx="27432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863346" y="1214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Probabilidade com Eventos</a:t>
            </a:r>
            <a:endParaRPr sz="1200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949569" y="1329928"/>
            <a:ext cx="7661031" cy="3083719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Várias conseqüências relacionadas a P(A) decorrem das condições citadas anteriormente.</a:t>
            </a:r>
            <a:endParaRPr sz="1200"/>
          </a:p>
          <a:p>
            <a:pPr indent="-14605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D0D9"/>
              </a:buClr>
              <a:buSzPts val="2300"/>
              <a:buFont typeface="Noto Sans Symbols"/>
              <a:buChar char="▪"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Se A for o evento vazio (∅), então:</a:t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P(A) = P(∅) = 0</a:t>
            </a:r>
            <a:endParaRPr sz="1200"/>
          </a:p>
          <a:p>
            <a:pPr indent="-14605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BD0D9"/>
              </a:buClr>
              <a:buSzPts val="2300"/>
              <a:buFont typeface="Noto Sans Symbols"/>
              <a:buChar char="▪"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Se A e B são dois eventos quaisquer, então:</a:t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P(A U B) = P(A) + P(B) – P(A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∩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B)</a:t>
            </a:r>
            <a:endParaRPr sz="1200"/>
          </a:p>
          <a:p>
            <a:pPr indent="-146050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300"/>
              <a:buFont typeface="Noto Sans Symbols"/>
              <a:buChar char="▪"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     for o evento complementar de A então: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P(   ) = 1 – P(A)</a:t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88900" lvl="0" marL="241300" rtl="0" algn="l"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692" y="3858015"/>
            <a:ext cx="339328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217" y="4413640"/>
            <a:ext cx="33932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525" y="2886923"/>
            <a:ext cx="2039973" cy="11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51338" y="303609"/>
            <a:ext cx="8229600" cy="531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r>
              <a:rPr b="1" lang="en" sz="3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discreto</a:t>
            </a:r>
            <a:endParaRPr sz="1200"/>
          </a:p>
        </p:txBody>
      </p:sp>
      <p:sp>
        <p:nvSpPr>
          <p:cNvPr id="176" name="Google Shape;176;p29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2265"/>
            <a:ext cx="8839199" cy="353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51338" y="303609"/>
            <a:ext cx="8229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r>
              <a:rPr b="1" lang="en" sz="3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contínuo</a:t>
            </a:r>
            <a:endParaRPr sz="1200"/>
          </a:p>
        </p:txBody>
      </p:sp>
      <p:sp>
        <p:nvSpPr>
          <p:cNvPr id="183" name="Google Shape;183;p30"/>
          <p:cNvSpPr txBox="1"/>
          <p:nvPr/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384"/>
            <a:ext cx="8839201" cy="2949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51338" y="303609"/>
            <a:ext cx="8229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lang="en" sz="3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Steps do calculo de probabilidade</a:t>
            </a:r>
            <a:endParaRPr sz="1200"/>
          </a:p>
        </p:txBody>
      </p:sp>
      <p:sp>
        <p:nvSpPr>
          <p:cNvPr id="190" name="Google Shape;190;p31"/>
          <p:cNvSpPr txBox="1"/>
          <p:nvPr/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949569" y="1329928"/>
            <a:ext cx="76611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Especificar</a:t>
            </a: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 o espaço amostral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Especificar a lei de probabilidade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Identificar o evento de interesse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Calcular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/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848596" y="1214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lang="en" sz="3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Probabilidade condicional</a:t>
            </a:r>
            <a:endParaRPr sz="1200"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335012"/>
            <a:ext cx="6400801" cy="355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756138" y="1485900"/>
            <a:ext cx="7703527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Sejam A e B dois eventos associados ao experimento </a:t>
            </a:r>
            <a:r>
              <a:rPr b="0" i="1" lang="en" sz="31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ε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Denotaremos por P(</a:t>
            </a: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|</a:t>
            </a: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B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 a </a:t>
            </a:r>
            <a:r>
              <a:rPr b="0" i="1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probabilidade condicionada 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 evento B, </a:t>
            </a:r>
            <a:r>
              <a:rPr b="0" i="1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quando 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tiver ocorrido.</a:t>
            </a:r>
            <a:endParaRPr sz="1200"/>
          </a:p>
          <a:p>
            <a:pPr indent="-88900" lvl="0" marL="241300" rtl="0" algn="l"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848596" y="1214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lang="en" sz="3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Probabilidade condicional</a:t>
            </a:r>
            <a:endParaRPr sz="1200"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800" y="2707800"/>
            <a:ext cx="8139152" cy="23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/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sp>
        <p:nvSpPr>
          <p:cNvPr id="212" name="Google Shape;212;p34"/>
          <p:cNvSpPr txBox="1"/>
          <p:nvPr>
            <p:ph type="title"/>
          </p:nvPr>
        </p:nvSpPr>
        <p:spPr>
          <a:xfrm>
            <a:off x="848596" y="1214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lang="en" sz="3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Probabilidade condicional</a:t>
            </a:r>
            <a:endParaRPr sz="1200"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550" y="1246100"/>
            <a:ext cx="7290000" cy="3618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869846" y="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Independência de Eventos</a:t>
            </a:r>
            <a:endParaRPr sz="1200"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684334" y="1383506"/>
            <a:ext cx="7661031" cy="340280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Dado dois eventos A e B de um espaço amostral Ω, diremos que A </a:t>
            </a:r>
            <a:r>
              <a:rPr b="0" i="1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independe de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B se: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P(A | B) = P(A)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Isto é,  </a:t>
            </a:r>
            <a:r>
              <a:rPr b="0" i="1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independe de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B se a ocorrência de B não afeta a probabilidade de A. 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b="0" i="1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Dois eventos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 </a:t>
            </a:r>
            <a:r>
              <a:rPr b="0" i="1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B </a:t>
            </a:r>
            <a:r>
              <a:rPr b="0" i="1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são chamados independentes se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P(A ∩ B) = P(A) </a:t>
            </a:r>
            <a:r>
              <a:rPr b="0" i="0" lang="en" sz="17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P(B).</a:t>
            </a:r>
            <a:endParaRPr sz="1200"/>
          </a:p>
        </p:txBody>
      </p:sp>
      <p:sp>
        <p:nvSpPr>
          <p:cNvPr id="220" name="Google Shape;220;p35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869846" y="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Independência de Eventos</a:t>
            </a:r>
            <a:endParaRPr sz="1200"/>
          </a:p>
        </p:txBody>
      </p:sp>
      <p:sp>
        <p:nvSpPr>
          <p:cNvPr id="226" name="Google Shape;226;p36"/>
          <p:cNvSpPr txBox="1"/>
          <p:nvPr/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112"/>
            <a:ext cx="3350566" cy="371398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683003" y="1277100"/>
            <a:ext cx="47736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Eventos independentes é diferente de eventos separados. Eventos independentes são aqueles que quando ocorrem não alteram nossas conclusões sobre a </a:t>
            </a: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ocorrência</a:t>
            </a: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 do outro.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Probabilidade</a:t>
            </a:r>
            <a:endParaRPr sz="12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Procura quantificar as incertezas existentes em determinada situação.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Não é possível fazer </a:t>
            </a:r>
            <a:r>
              <a:rPr b="0" i="1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inferências estatísticas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sem utilizar alguns resultados da teoria das probabilidades. </a:t>
            </a:r>
            <a:endParaRPr sz="1200"/>
          </a:p>
        </p:txBody>
      </p:sp>
      <p:sp>
        <p:nvSpPr>
          <p:cNvPr id="102" name="Google Shape;102;p19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926996" y="8966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Variável Aleatória</a:t>
            </a:r>
            <a:endParaRPr sz="1200"/>
          </a:p>
        </p:txBody>
      </p:sp>
      <p:sp>
        <p:nvSpPr>
          <p:cNvPr id="234" name="Google Shape;234;p37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175" y="1325487"/>
            <a:ext cx="7309645" cy="362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Variável Aleatória</a:t>
            </a:r>
            <a:endParaRPr sz="1200"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 a variável aleatória  pode assumir somente um particular conjunto de valores (finito ou infinito enumerável), diz-se que é uma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variável aleatória discreta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Uma variável aleatória é dita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contínua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se pode assumir qualquer valor em um certo intervalo.</a:t>
            </a:r>
            <a:endParaRPr sz="1200"/>
          </a:p>
        </p:txBody>
      </p:sp>
      <p:sp>
        <p:nvSpPr>
          <p:cNvPr id="242" name="Google Shape;242;p38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768096" y="73787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Função de Probabilidade</a:t>
            </a:r>
            <a:endParaRPr sz="1200"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768096" y="136525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 sz="2400">
                <a:solidFill>
                  <a:srgbClr val="CC0000"/>
                </a:solidFill>
                <a:latin typeface="Constantia"/>
                <a:ea typeface="Constantia"/>
                <a:cs typeface="Constantia"/>
                <a:sym typeface="Constantia"/>
              </a:rPr>
              <a:t>Qual que é a função que associa os diferentes valores da </a:t>
            </a:r>
            <a:r>
              <a:rPr lang="en" sz="2400">
                <a:solidFill>
                  <a:srgbClr val="CC0000"/>
                </a:solidFill>
                <a:latin typeface="Constantia"/>
                <a:ea typeface="Constantia"/>
                <a:cs typeface="Constantia"/>
                <a:sym typeface="Constantia"/>
              </a:rPr>
              <a:t>variável</a:t>
            </a:r>
            <a:r>
              <a:rPr lang="en" sz="2400">
                <a:solidFill>
                  <a:srgbClr val="CC0000"/>
                </a:solidFill>
                <a:latin typeface="Constantia"/>
                <a:ea typeface="Constantia"/>
                <a:cs typeface="Constantia"/>
                <a:sym typeface="Constantia"/>
              </a:rPr>
              <a:t> aleatória aos resultados possíveis?</a:t>
            </a:r>
            <a:endParaRPr sz="2400">
              <a:solidFill>
                <a:srgbClr val="CC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400">
              <a:solidFill>
                <a:srgbClr val="CC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Ex: Imagine uma central de relacionamento com clientes que tem 6 atendentes. A probabilidade de estar atendendo é .6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Qual a função que descreve a probabilidade de estarem atendendo?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768096" y="73787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Função de Probabilidade</a:t>
            </a:r>
            <a:endParaRPr sz="1200"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768096" y="136525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X = nro de atendentes ocupados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X= 0,1,2,3,4,5,6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768096" y="73787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Função de Probabilidade</a:t>
            </a:r>
            <a:endParaRPr sz="1200"/>
          </a:p>
        </p:txBody>
      </p:sp>
      <p:sp>
        <p:nvSpPr>
          <p:cNvPr id="262" name="Google Shape;262;p41"/>
          <p:cNvSpPr txBox="1"/>
          <p:nvPr/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625" y="1296522"/>
            <a:ext cx="4951850" cy="34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768096" y="73787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Função de Probabilidade</a:t>
            </a:r>
            <a:endParaRPr sz="1200"/>
          </a:p>
        </p:txBody>
      </p:sp>
      <p:sp>
        <p:nvSpPr>
          <p:cNvPr id="269" name="Google Shape;269;p42"/>
          <p:cNvSpPr txBox="1"/>
          <p:nvPr/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050" y="1398485"/>
            <a:ext cx="3086100" cy="33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768096" y="73787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Função de Probabilidade</a:t>
            </a:r>
            <a:endParaRPr sz="1200"/>
          </a:p>
        </p:txBody>
      </p:sp>
      <p:sp>
        <p:nvSpPr>
          <p:cNvPr id="276" name="Google Shape;276;p43"/>
          <p:cNvSpPr txBox="1"/>
          <p:nvPr/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437113"/>
            <a:ext cx="2800350" cy="33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400" y="1569516"/>
            <a:ext cx="4667200" cy="258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150" y="4291020"/>
            <a:ext cx="2667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768096" y="73787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Função de Probabilidade</a:t>
            </a:r>
            <a:endParaRPr sz="1200"/>
          </a:p>
        </p:txBody>
      </p:sp>
      <p:sp>
        <p:nvSpPr>
          <p:cNvPr id="285" name="Google Shape;285;p44"/>
          <p:cNvSpPr txBox="1"/>
          <p:nvPr/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234737"/>
            <a:ext cx="7620000" cy="353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</a:pPr>
            <a:r>
              <a:rPr b="1" i="0" lang="en" sz="24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Função de Probabilidade de uma Variável Aleatória Discreta</a:t>
            </a:r>
            <a:endParaRPr sz="1200"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a função de probabilidade no ponto, ou seja, é o conjunto de pares 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(x</a:t>
            </a:r>
            <a:r>
              <a:rPr b="0" baseline="-2500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; P(x</a:t>
            </a:r>
            <a:r>
              <a:rPr b="0" baseline="-2500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)),  para i = 1, 2, ..., n, ...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possível resultado de x teremos: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(i)     0 ≤ P(x) ≤ 1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(ii)</a:t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sz="1200"/>
          </a:p>
        </p:txBody>
      </p:sp>
      <p:sp>
        <p:nvSpPr>
          <p:cNvPr id="293" name="Google Shape;293;p45"/>
          <p:cNvSpPr txBox="1"/>
          <p:nvPr/>
        </p:nvSpPr>
        <p:spPr>
          <a:xfrm>
            <a:off x="0" y="2272903"/>
            <a:ext cx="16998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0" y="2272903"/>
            <a:ext cx="16998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5" name="Google Shape;29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90" y="3857625"/>
            <a:ext cx="1429939" cy="67032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5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</a:pPr>
            <a:r>
              <a:rPr b="1" i="0" lang="en" sz="24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Função de Probabilidade de uma Variável Aleatória Contínua</a:t>
            </a:r>
            <a:endParaRPr sz="1200"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É uma função de probabilidade quando X  é definida sobre um espaço amostral contínuo.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 quisermos calcular a probabilidade de X assumir um valor x entre “a” e “b” devemos calcular:</a:t>
            </a:r>
            <a:endParaRPr sz="1200"/>
          </a:p>
        </p:txBody>
      </p:sp>
      <p:sp>
        <p:nvSpPr>
          <p:cNvPr id="303" name="Google Shape;303;p46"/>
          <p:cNvSpPr txBox="1"/>
          <p:nvPr/>
        </p:nvSpPr>
        <p:spPr>
          <a:xfrm>
            <a:off x="0" y="2272903"/>
            <a:ext cx="16998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4" name="Google Shape;304;p46"/>
          <p:cNvSpPr txBox="1"/>
          <p:nvPr/>
        </p:nvSpPr>
        <p:spPr>
          <a:xfrm>
            <a:off x="0" y="2272903"/>
            <a:ext cx="16998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0" y="2308621"/>
            <a:ext cx="16998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6" name="Google Shape;30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455" y="3590131"/>
            <a:ext cx="2751534" cy="56911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6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Probabilidade</a:t>
            </a:r>
            <a:endParaRPr sz="12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-2349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300"/>
              <a:buFont typeface="Noto Sans Symbols"/>
              <a:buChar char="⚫"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Experimento Aleatório</a:t>
            </a:r>
            <a:endParaRPr sz="1200"/>
          </a:p>
          <a:p>
            <a:pPr indent="-234950" lvl="0" marL="241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300"/>
              <a:buFont typeface="Noto Sans Symbols"/>
              <a:buChar char="⚫"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Espaço Amostral</a:t>
            </a:r>
            <a:endParaRPr sz="1200"/>
          </a:p>
          <a:p>
            <a:pPr indent="-234950" lvl="0" marL="241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300"/>
              <a:buFont typeface="Noto Sans Symbols"/>
              <a:buChar char="⚫"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Eventos</a:t>
            </a:r>
            <a:endParaRPr sz="1200"/>
          </a:p>
        </p:txBody>
      </p:sp>
      <p:sp>
        <p:nvSpPr>
          <p:cNvPr id="109" name="Google Shape;109;p20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</a:pPr>
            <a:r>
              <a:rPr b="1" i="0" lang="en" sz="24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Distribuição de Probabilidade de uma Variável Aleatória Contínua</a:t>
            </a:r>
            <a:endParaRPr sz="1200"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949569" y="3813572"/>
            <a:ext cx="7661031" cy="758428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Onde a curva limitada pela área em relação aos valores de x é igual a 1</a:t>
            </a:r>
            <a:endParaRPr sz="1200"/>
          </a:p>
        </p:txBody>
      </p:sp>
      <p:grpSp>
        <p:nvGrpSpPr>
          <p:cNvPr id="314" name="Google Shape;314;p47"/>
          <p:cNvGrpSpPr/>
          <p:nvPr/>
        </p:nvGrpSpPr>
        <p:grpSpPr>
          <a:xfrm>
            <a:off x="1504949" y="1338262"/>
            <a:ext cx="6022731" cy="2426494"/>
            <a:chOff x="716" y="1157"/>
            <a:chExt cx="3999" cy="1896"/>
          </a:xfrm>
        </p:grpSpPr>
        <p:cxnSp>
          <p:nvCxnSpPr>
            <p:cNvPr id="315" name="Google Shape;315;p47"/>
            <p:cNvCxnSpPr/>
            <p:nvPr/>
          </p:nvCxnSpPr>
          <p:spPr>
            <a:xfrm rot="10800000">
              <a:off x="1025" y="1213"/>
              <a:ext cx="0" cy="183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6" name="Google Shape;316;p47"/>
            <p:cNvCxnSpPr/>
            <p:nvPr/>
          </p:nvCxnSpPr>
          <p:spPr>
            <a:xfrm>
              <a:off x="716" y="2852"/>
              <a:ext cx="3938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17" name="Google Shape;317;p47"/>
            <p:cNvSpPr txBox="1"/>
            <p:nvPr/>
          </p:nvSpPr>
          <p:spPr>
            <a:xfrm>
              <a:off x="1114" y="1157"/>
              <a:ext cx="380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f(x)</a:t>
              </a:r>
              <a:endParaRPr sz="1200"/>
            </a:p>
          </p:txBody>
        </p:sp>
        <p:sp>
          <p:nvSpPr>
            <p:cNvPr id="318" name="Google Shape;318;p47"/>
            <p:cNvSpPr txBox="1"/>
            <p:nvPr/>
          </p:nvSpPr>
          <p:spPr>
            <a:xfrm>
              <a:off x="4509" y="2599"/>
              <a:ext cx="206" cy="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sz="1200"/>
            </a:p>
          </p:txBody>
        </p:sp>
        <p:cxnSp>
          <p:nvCxnSpPr>
            <p:cNvPr id="319" name="Google Shape;319;p47"/>
            <p:cNvCxnSpPr/>
            <p:nvPr/>
          </p:nvCxnSpPr>
          <p:spPr>
            <a:xfrm rot="10800000">
              <a:off x="1984" y="2160"/>
              <a:ext cx="0" cy="6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0" name="Google Shape;320;p47"/>
            <p:cNvSpPr/>
            <p:nvPr/>
          </p:nvSpPr>
          <p:spPr>
            <a:xfrm>
              <a:off x="1973" y="1706"/>
              <a:ext cx="1406" cy="454"/>
            </a:xfrm>
            <a:custGeom>
              <a:rect b="b" l="l" r="r" t="t"/>
              <a:pathLst>
                <a:path extrusionOk="0" h="454" w="1406">
                  <a:moveTo>
                    <a:pt x="0" y="454"/>
                  </a:moveTo>
                  <a:cubicBezTo>
                    <a:pt x="264" y="261"/>
                    <a:pt x="529" y="69"/>
                    <a:pt x="680" y="46"/>
                  </a:cubicBezTo>
                  <a:cubicBezTo>
                    <a:pt x="831" y="23"/>
                    <a:pt x="786" y="326"/>
                    <a:pt x="907" y="318"/>
                  </a:cubicBezTo>
                  <a:cubicBezTo>
                    <a:pt x="1028" y="310"/>
                    <a:pt x="1270" y="38"/>
                    <a:pt x="1406" y="0"/>
                  </a:cubicBez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21" name="Google Shape;321;p47"/>
            <p:cNvCxnSpPr/>
            <p:nvPr/>
          </p:nvCxnSpPr>
          <p:spPr>
            <a:xfrm rot="10800000">
              <a:off x="3362" y="1720"/>
              <a:ext cx="0" cy="113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2" name="Google Shape;322;p47"/>
            <p:cNvSpPr txBox="1"/>
            <p:nvPr/>
          </p:nvSpPr>
          <p:spPr>
            <a:xfrm>
              <a:off x="1901" y="2824"/>
              <a:ext cx="198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200"/>
            </a:p>
          </p:txBody>
        </p:sp>
        <p:sp>
          <p:nvSpPr>
            <p:cNvPr id="323" name="Google Shape;323;p47"/>
            <p:cNvSpPr txBox="1"/>
            <p:nvPr/>
          </p:nvSpPr>
          <p:spPr>
            <a:xfrm>
              <a:off x="3271" y="2837"/>
              <a:ext cx="203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200"/>
            </a:p>
          </p:txBody>
        </p:sp>
      </p:grpSp>
      <p:sp>
        <p:nvSpPr>
          <p:cNvPr id="324" name="Google Shape;324;p47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Experimento Aleatório</a:t>
            </a:r>
            <a:endParaRPr sz="12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Experimentos ou fenômenos aleatórios são aqueles que, mesmo repetidos varias vezes sob condições semelhantes, apresentam resultados imprevisíveis.</a:t>
            </a:r>
            <a:endParaRPr sz="1200"/>
          </a:p>
        </p:txBody>
      </p:sp>
      <p:sp>
        <p:nvSpPr>
          <p:cNvPr id="116" name="Google Shape;116;p21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Espaço Amostral</a:t>
            </a:r>
            <a:endParaRPr sz="12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cada experimento correspondem, em geral, vários resultados possíveis. Assim, ao lançarmos uma moeda, há dois resultados possíveis: ocorrer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cara 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ou ocorrer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coroa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Já ao lançarmos um dado há seis resultados possíveis: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ou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sz="1200"/>
          </a:p>
        </p:txBody>
      </p:sp>
      <p:sp>
        <p:nvSpPr>
          <p:cNvPr id="123" name="Google Shape;123;p22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Espaço Amostral</a:t>
            </a:r>
            <a:endParaRPr sz="1200"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Ao conjunto desses resultados possíveis damos o nome de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espaço amostral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ou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conjunto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universo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representados por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ou </a:t>
            </a:r>
            <a:r>
              <a:rPr b="1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Ω</a:t>
            </a: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sz="1200"/>
          </a:p>
        </p:txBody>
      </p:sp>
      <p:sp>
        <p:nvSpPr>
          <p:cNvPr id="130" name="Google Shape;130;p23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Espaço Amostral dis</a:t>
            </a:r>
            <a:r>
              <a:rPr b="1" lang="en" sz="3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creto</a:t>
            </a:r>
            <a:endParaRPr sz="1200"/>
          </a:p>
        </p:txBody>
      </p:sp>
      <p:sp>
        <p:nvSpPr>
          <p:cNvPr id="136" name="Google Shape;136;p24"/>
          <p:cNvSpPr txBox="1"/>
          <p:nvPr/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00" y="1668387"/>
            <a:ext cx="6296574" cy="3275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Espaço Amostral </a:t>
            </a:r>
            <a:r>
              <a:rPr b="1" lang="en" sz="3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contínuo</a:t>
            </a:r>
            <a:endParaRPr sz="1200"/>
          </a:p>
        </p:txBody>
      </p:sp>
      <p:sp>
        <p:nvSpPr>
          <p:cNvPr id="143" name="Google Shape;143;p25"/>
          <p:cNvSpPr txBox="1"/>
          <p:nvPr/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375" y="1642987"/>
            <a:ext cx="4255435" cy="3275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847471" y="1214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100"/>
              <a:buFont typeface="Calibri"/>
              <a:buNone/>
            </a:pPr>
            <a:r>
              <a:rPr b="1" i="0" lang="en" sz="3100" u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Eventos</a:t>
            </a:r>
            <a:endParaRPr sz="1200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1095178" y="1246100"/>
            <a:ext cx="42864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Chamamos de eventos qualquer subconjunto do espaço amostral Ω de um experimento aleatório.</a:t>
            </a:r>
            <a:endParaRPr sz="1200"/>
          </a:p>
        </p:txBody>
      </p:sp>
      <p:sp>
        <p:nvSpPr>
          <p:cNvPr id="151" name="Google Shape;151;p26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000"/>
              <a:buFont typeface="Tahoma"/>
              <a:buNone/>
            </a:pPr>
            <a:fld id="{00000000-1234-1234-1234-123412341234}" type="slidenum">
              <a:rPr b="1" i="0" lang="en" sz="1000" u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575" y="984250"/>
            <a:ext cx="3027635" cy="3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