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70" r:id="rId4"/>
    <p:sldId id="271" r:id="rId5"/>
    <p:sldId id="257" r:id="rId6"/>
    <p:sldId id="263" r:id="rId7"/>
    <p:sldId id="264" r:id="rId8"/>
    <p:sldId id="265" r:id="rId9"/>
    <p:sldId id="275" r:id="rId10"/>
    <p:sldId id="266" r:id="rId11"/>
    <p:sldId id="276" r:id="rId12"/>
    <p:sldId id="267" r:id="rId13"/>
    <p:sldId id="272" r:id="rId14"/>
    <p:sldId id="277" r:id="rId15"/>
    <p:sldId id="273" r:id="rId16"/>
    <p:sldId id="268" r:id="rId17"/>
    <p:sldId id="27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8F89F03-09FF-4C27-A947-0FF58B4826B3}" type="datetimeFigureOut">
              <a:rPr lang="en-IN" smtClean="0"/>
              <a:t>10-01-2015</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30E2314-5253-4EDA-A17E-FB6E47440C1C}"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F89F03-09FF-4C27-A947-0FF58B4826B3}" type="datetimeFigureOut">
              <a:rPr lang="en-IN" smtClean="0"/>
              <a:t>10-01-2015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F89F03-09FF-4C27-A947-0FF58B4826B3}" type="datetimeFigureOut">
              <a:rPr lang="en-IN" smtClean="0"/>
              <a:t>10-01-2015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F89F03-09FF-4C27-A947-0FF58B4826B3}" type="datetimeFigureOut">
              <a:rPr lang="en-IN" smtClean="0"/>
              <a:t>10-01-2015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F89F03-09FF-4C27-A947-0FF58B4826B3}" type="datetimeFigureOut">
              <a:rPr lang="en-IN" smtClean="0"/>
              <a:t>10-01-2015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8F89F03-09FF-4C27-A947-0FF58B4826B3}" type="datetimeFigureOut">
              <a:rPr lang="en-IN" smtClean="0"/>
              <a:t>10-01-2015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89F03-09FF-4C27-A947-0FF58B4826B3}" type="datetimeFigureOut">
              <a:rPr lang="en-IN" smtClean="0"/>
              <a:t>10-01-2015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F89F03-09FF-4C27-A947-0FF58B4826B3}" type="datetimeFigureOut">
              <a:rPr lang="en-IN" smtClean="0"/>
              <a:t>10-01-2015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F03-09FF-4C27-A947-0FF58B4826B3}" type="datetimeFigureOut">
              <a:rPr lang="en-IN" smtClean="0"/>
              <a:t>10-01-2015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8F89F03-09FF-4C27-A947-0FF58B4826B3}" type="datetimeFigureOut">
              <a:rPr lang="en-IN" smtClean="0"/>
              <a:t>10-01-2015</a:t>
            </a:fld>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89F03-09FF-4C27-A947-0FF58B4826B3}" type="datetimeFigureOut">
              <a:rPr lang="en-IN" smtClean="0"/>
              <a:t>10-01-2015</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8F89F03-09FF-4C27-A947-0FF58B4826B3}" type="datetimeFigureOut">
              <a:rPr lang="en-IN" smtClean="0"/>
              <a:t>10-01-2015</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30E2314-5253-4EDA-A17E-FB6E47440C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odeproject.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5" Type="http://schemas.openxmlformats.org/officeDocument/2006/relationships/hyperlink" Target="http://www.msdn.microsoft.com/" TargetMode="External"/><Relationship Id="rId4" Type="http://schemas.openxmlformats.org/officeDocument/2006/relationships/hyperlink" Target="http://www.dreamincod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dirty="0" smtClean="0"/>
              <a:t>Application Specific Image Feature Extractor</a:t>
            </a:r>
            <a:endParaRPr lang="en-IN" sz="3600" dirty="0"/>
          </a:p>
        </p:txBody>
      </p:sp>
      <p:sp>
        <p:nvSpPr>
          <p:cNvPr id="3" name="Subtitle 2"/>
          <p:cNvSpPr>
            <a:spLocks noGrp="1"/>
          </p:cNvSpPr>
          <p:nvPr>
            <p:ph type="subTitle" idx="1"/>
          </p:nvPr>
        </p:nvSpPr>
        <p:spPr>
          <a:xfrm>
            <a:off x="2438400" y="4221088"/>
            <a:ext cx="3962400" cy="1493912"/>
          </a:xfrm>
        </p:spPr>
        <p:txBody>
          <a:bodyPr>
            <a:normAutofit/>
          </a:bodyPr>
          <a:lstStyle/>
          <a:p>
            <a:r>
              <a:rPr lang="en-IN" sz="1800" dirty="0" smtClean="0">
                <a:solidFill>
                  <a:schemeClr val="tx1"/>
                </a:solidFill>
              </a:rPr>
              <a:t>Submitted by</a:t>
            </a:r>
          </a:p>
          <a:p>
            <a:r>
              <a:rPr lang="en-IN" sz="1800" dirty="0" smtClean="0">
                <a:solidFill>
                  <a:schemeClr val="tx1"/>
                </a:solidFill>
              </a:rPr>
              <a:t>SOUHAM BISWAS</a:t>
            </a:r>
          </a:p>
          <a:p>
            <a:r>
              <a:rPr lang="en-IN" sz="1800" dirty="0" smtClean="0">
                <a:solidFill>
                  <a:schemeClr val="tx1"/>
                </a:solidFill>
              </a:rPr>
              <a:t>B.Tech CSE </a:t>
            </a:r>
            <a:r>
              <a:rPr lang="en-IN" sz="1800" dirty="0" err="1" smtClean="0">
                <a:solidFill>
                  <a:schemeClr val="tx1"/>
                </a:solidFill>
              </a:rPr>
              <a:t>VIIth</a:t>
            </a:r>
            <a:r>
              <a:rPr lang="en-IN" sz="1800" dirty="0" smtClean="0">
                <a:solidFill>
                  <a:schemeClr val="tx1"/>
                </a:solidFill>
              </a:rPr>
              <a:t> </a:t>
            </a:r>
            <a:r>
              <a:rPr lang="en-IN" sz="1800" dirty="0" smtClean="0">
                <a:solidFill>
                  <a:schemeClr val="tx1"/>
                </a:solidFill>
              </a:rPr>
              <a:t>Sem.</a:t>
            </a:r>
            <a:endParaRPr lang="en-IN" sz="1800" dirty="0">
              <a:solidFill>
                <a:schemeClr val="tx1"/>
              </a:solidFill>
            </a:endParaRPr>
          </a:p>
        </p:txBody>
      </p:sp>
    </p:spTree>
    <p:extLst>
      <p:ext uri="{BB962C8B-B14F-4D97-AF65-F5344CB8AC3E}">
        <p14:creationId xmlns:p14="http://schemas.microsoft.com/office/powerpoint/2010/main" val="3792134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52736"/>
            <a:ext cx="6777317" cy="4779893"/>
          </a:xfrm>
        </p:spPr>
        <p:txBody>
          <a:bodyPr>
            <a:normAutofit fontScale="77500" lnSpcReduction="20000"/>
          </a:bodyPr>
          <a:lstStyle/>
          <a:p>
            <a:r>
              <a:rPr lang="en-IN" dirty="0"/>
              <a:t>Illustrated </a:t>
            </a:r>
            <a:r>
              <a:rPr lang="en-IN" dirty="0" smtClean="0"/>
              <a:t>previously </a:t>
            </a:r>
            <a:r>
              <a:rPr lang="en-IN" dirty="0"/>
              <a:t>is the process of background removal. The algorithm involves subtracting the input image from a reference image which is assumed to be the background. To account for the change in the environment and lighting conditions, the reference image is changed adaptively. For this purpose, a difference image is calculated by initially subtracting the input image from the previous reference image. This difference image is then subsequently converted into grayscale, and its histogram is analysed. </a:t>
            </a:r>
          </a:p>
          <a:p>
            <a:r>
              <a:rPr lang="en-IN" dirty="0"/>
              <a:t>The double derivative at each point on the histogram is discretely calculated, and the point having the maximum value is found out. Following this, the histogram is integrated from the beginning to this point using simple trapezoidal integration. The value so obtained is divided by the total number of pixels to get a value denoting the “amount of darkness” in the image. </a:t>
            </a:r>
          </a:p>
        </p:txBody>
      </p:sp>
    </p:spTree>
    <p:extLst>
      <p:ext uri="{BB962C8B-B14F-4D97-AF65-F5344CB8AC3E}">
        <p14:creationId xmlns:p14="http://schemas.microsoft.com/office/powerpoint/2010/main" val="769621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Furthermore, this quantity is also calculated at the corners and a few more specific areas of the image. All the quantities are finally then added and averaged to get a final quantity termed </a:t>
            </a:r>
            <a:r>
              <a:rPr lang="en-IN" i="1" dirty="0" err="1"/>
              <a:t>bFactor</a:t>
            </a:r>
            <a:r>
              <a:rPr lang="en-IN" dirty="0"/>
              <a:t>. </a:t>
            </a:r>
          </a:p>
          <a:p>
            <a:r>
              <a:rPr lang="en-IN" dirty="0"/>
              <a:t>The value of </a:t>
            </a:r>
            <a:r>
              <a:rPr lang="en-IN" i="1" dirty="0" err="1"/>
              <a:t>bFactor</a:t>
            </a:r>
            <a:r>
              <a:rPr lang="en-IN" i="1" dirty="0"/>
              <a:t> </a:t>
            </a:r>
            <a:r>
              <a:rPr lang="en-IN" dirty="0"/>
              <a:t>lies in different ranges for object detection and background distortion respectively. This is used to adaptively control the reference image according to the lighting conditions. It is illustrated ahead. </a:t>
            </a:r>
          </a:p>
          <a:p>
            <a:endParaRPr lang="en-IN" dirty="0"/>
          </a:p>
        </p:txBody>
      </p:sp>
    </p:spTree>
    <p:extLst>
      <p:ext uri="{BB962C8B-B14F-4D97-AF65-F5344CB8AC3E}">
        <p14:creationId xmlns:p14="http://schemas.microsoft.com/office/powerpoint/2010/main" val="121702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68580" indent="0">
              <a:buNone/>
            </a:pPr>
            <a:endParaRPr lang="en-IN" dirty="0" smtClean="0"/>
          </a:p>
          <a:p>
            <a:pPr marL="68580" indent="0">
              <a:buNone/>
            </a:pPr>
            <a:endParaRPr lang="en-IN" dirty="0" smtClean="0"/>
          </a:p>
          <a:p>
            <a:pPr marL="68580" indent="0">
              <a:buNone/>
            </a:pPr>
            <a:endParaRPr lang="en-IN" dirty="0" smtClean="0"/>
          </a:p>
          <a:p>
            <a:pPr marL="6858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47325"/>
            <a:ext cx="7556528"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972199" y="5399655"/>
            <a:ext cx="2917786" cy="369332"/>
          </a:xfrm>
          <a:prstGeom prst="rect">
            <a:avLst/>
          </a:prstGeom>
          <a:noFill/>
        </p:spPr>
        <p:txBody>
          <a:bodyPr wrap="none" rtlCol="0">
            <a:spAutoFit/>
          </a:bodyPr>
          <a:lstStyle/>
          <a:p>
            <a:r>
              <a:rPr lang="en-IN" dirty="0" smtClean="0"/>
              <a:t>Distortion in background</a:t>
            </a:r>
            <a:endParaRPr lang="en-IN" dirty="0"/>
          </a:p>
        </p:txBody>
      </p:sp>
    </p:spTree>
    <p:extLst>
      <p:ext uri="{BB962C8B-B14F-4D97-AF65-F5344CB8AC3E}">
        <p14:creationId xmlns:p14="http://schemas.microsoft.com/office/powerpoint/2010/main" val="1778947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908720"/>
            <a:ext cx="6240156"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843808" y="4725144"/>
            <a:ext cx="3082895" cy="369332"/>
          </a:xfrm>
          <a:prstGeom prst="rect">
            <a:avLst/>
          </a:prstGeom>
          <a:noFill/>
        </p:spPr>
        <p:txBody>
          <a:bodyPr wrap="none" rtlCol="0">
            <a:spAutoFit/>
          </a:bodyPr>
          <a:lstStyle/>
          <a:p>
            <a:r>
              <a:rPr lang="en-IN" dirty="0" smtClean="0"/>
              <a:t>Object in front of Camera</a:t>
            </a:r>
            <a:endParaRPr lang="en-IN" dirty="0"/>
          </a:p>
        </p:txBody>
      </p:sp>
    </p:spTree>
    <p:extLst>
      <p:ext uri="{BB962C8B-B14F-4D97-AF65-F5344CB8AC3E}">
        <p14:creationId xmlns:p14="http://schemas.microsoft.com/office/powerpoint/2010/main" val="404568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908720"/>
            <a:ext cx="6240156"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843808" y="4725144"/>
            <a:ext cx="2430474" cy="369332"/>
          </a:xfrm>
          <a:prstGeom prst="rect">
            <a:avLst/>
          </a:prstGeom>
          <a:noFill/>
        </p:spPr>
        <p:txBody>
          <a:bodyPr wrap="none" rtlCol="0">
            <a:spAutoFit/>
          </a:bodyPr>
          <a:lstStyle/>
          <a:p>
            <a:r>
              <a:rPr lang="en-IN" dirty="0" smtClean="0"/>
              <a:t>Normal Background</a:t>
            </a:r>
            <a:endParaRPr lang="en-IN" dirty="0"/>
          </a:p>
        </p:txBody>
      </p:sp>
    </p:spTree>
    <p:extLst>
      <p:ext uri="{BB962C8B-B14F-4D97-AF65-F5344CB8AC3E}">
        <p14:creationId xmlns:p14="http://schemas.microsoft.com/office/powerpoint/2010/main" val="1226198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Expansion Scope-</a:t>
            </a:r>
            <a:endParaRPr lang="en-IN" dirty="0"/>
          </a:p>
        </p:txBody>
      </p:sp>
      <p:sp>
        <p:nvSpPr>
          <p:cNvPr id="3" name="Content Placeholder 2"/>
          <p:cNvSpPr>
            <a:spLocks noGrp="1"/>
          </p:cNvSpPr>
          <p:nvPr>
            <p:ph idx="1"/>
          </p:nvPr>
        </p:nvSpPr>
        <p:spPr/>
        <p:txBody>
          <a:bodyPr/>
          <a:lstStyle/>
          <a:p>
            <a:r>
              <a:rPr lang="en-IN" dirty="0" smtClean="0"/>
              <a:t>The software </a:t>
            </a:r>
            <a:r>
              <a:rPr lang="en-IN" dirty="0"/>
              <a:t>maybe enhanced to incorporate automatic invoice generation and billing</a:t>
            </a:r>
            <a:r>
              <a:rPr lang="en-IN" dirty="0" smtClean="0"/>
              <a:t>.</a:t>
            </a:r>
          </a:p>
          <a:p>
            <a:r>
              <a:rPr lang="en-IN" dirty="0"/>
              <a:t>Also, a cross-platform solution may also be developed with not much effort in the Java language due to similarities in the semantic and syntactical structure of C# and Java. </a:t>
            </a:r>
            <a:endParaRPr lang="en-IN" dirty="0"/>
          </a:p>
        </p:txBody>
      </p:sp>
    </p:spTree>
    <p:extLst>
      <p:ext uri="{BB962C8B-B14F-4D97-AF65-F5344CB8AC3E}">
        <p14:creationId xmlns:p14="http://schemas.microsoft.com/office/powerpoint/2010/main" val="14197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3144"/>
          </a:xfrm>
        </p:spPr>
        <p:txBody>
          <a:bodyPr>
            <a:normAutofit fontScale="90000"/>
          </a:bodyPr>
          <a:lstStyle/>
          <a:p>
            <a:r>
              <a:rPr lang="en-IN" dirty="0" smtClean="0"/>
              <a:t>Development </a:t>
            </a:r>
            <a:r>
              <a:rPr lang="en-IN" dirty="0" err="1" smtClean="0"/>
              <a:t>Softwares</a:t>
            </a:r>
            <a:r>
              <a:rPr lang="en-IN" dirty="0" smtClean="0"/>
              <a:t> Used -</a:t>
            </a:r>
            <a:endParaRPr lang="en-IN" dirty="0"/>
          </a:p>
        </p:txBody>
      </p:sp>
      <p:sp>
        <p:nvSpPr>
          <p:cNvPr id="3" name="Content Placeholder 2"/>
          <p:cNvSpPr>
            <a:spLocks noGrp="1"/>
          </p:cNvSpPr>
          <p:nvPr>
            <p:ph idx="1"/>
          </p:nvPr>
        </p:nvSpPr>
        <p:spPr>
          <a:xfrm>
            <a:off x="1043492" y="1772816"/>
            <a:ext cx="6777317" cy="4059813"/>
          </a:xfrm>
        </p:spPr>
        <p:txBody>
          <a:bodyPr>
            <a:normAutofit lnSpcReduction="10000"/>
          </a:bodyPr>
          <a:lstStyle/>
          <a:p>
            <a:r>
              <a:rPr lang="en-IN" b="1" u="sng" dirty="0" smtClean="0"/>
              <a:t>Visual Studio 2012-</a:t>
            </a:r>
          </a:p>
          <a:p>
            <a:pPr>
              <a:buFont typeface="Wingdings" panose="05000000000000000000" pitchFamily="2" charset="2"/>
              <a:buChar char="q"/>
            </a:pPr>
            <a:r>
              <a:rPr lang="en-IN" dirty="0"/>
              <a:t>Visual </a:t>
            </a:r>
            <a:r>
              <a:rPr lang="en-IN" dirty="0" smtClean="0"/>
              <a:t>Studio </a:t>
            </a:r>
            <a:r>
              <a:rPr lang="en-IN" dirty="0"/>
              <a:t>Software is a comprehensive software development IDE from Microsoft which allows for software development for any windows based platform in various languages.</a:t>
            </a:r>
          </a:p>
          <a:p>
            <a:pPr>
              <a:buFont typeface="Wingdings" panose="05000000000000000000" pitchFamily="2" charset="2"/>
              <a:buChar char="q"/>
            </a:pPr>
            <a:r>
              <a:rPr lang="en-IN" dirty="0"/>
              <a:t>Since this application is .NET based, hence this IDE was utilised</a:t>
            </a:r>
            <a:r>
              <a:rPr lang="en-IN" dirty="0" smtClean="0"/>
              <a:t>. </a:t>
            </a:r>
            <a:r>
              <a:rPr lang="en-IN" dirty="0"/>
              <a:t>This IDE is also the only IDE to support building, and live debugging of Windows Phone Apps on real devices</a:t>
            </a:r>
            <a:r>
              <a:rPr lang="en-IN" dirty="0" smtClean="0"/>
              <a:t>.</a:t>
            </a:r>
          </a:p>
          <a:p>
            <a:pPr marL="68580" indent="0">
              <a:buNone/>
            </a:pPr>
            <a:endParaRPr lang="en-IN" dirty="0"/>
          </a:p>
          <a:p>
            <a:endParaRPr lang="en-IN" u="sng" dirty="0" smtClean="0"/>
          </a:p>
          <a:p>
            <a:pPr marL="68580" indent="0">
              <a:buNone/>
            </a:pPr>
            <a:endParaRPr lang="en-IN" dirty="0"/>
          </a:p>
          <a:p>
            <a:endParaRPr lang="en-IN" u="sng" dirty="0"/>
          </a:p>
        </p:txBody>
      </p:sp>
    </p:spTree>
    <p:extLst>
      <p:ext uri="{BB962C8B-B14F-4D97-AF65-F5344CB8AC3E}">
        <p14:creationId xmlns:p14="http://schemas.microsoft.com/office/powerpoint/2010/main" val="4127950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43492" y="1124744"/>
            <a:ext cx="6777317" cy="4707885"/>
          </a:xfrm>
        </p:spPr>
        <p:txBody>
          <a:bodyPr>
            <a:normAutofit/>
          </a:bodyPr>
          <a:lstStyle/>
          <a:p>
            <a:r>
              <a:rPr lang="en-IN" b="1" u="sng" dirty="0" smtClean="0"/>
              <a:t>MATLAB-</a:t>
            </a:r>
            <a:endParaRPr lang="en-IN" b="1" u="sng" dirty="0"/>
          </a:p>
          <a:p>
            <a:pPr>
              <a:buFont typeface="Wingdings" panose="05000000000000000000" pitchFamily="2" charset="2"/>
              <a:buChar char="q"/>
            </a:pPr>
            <a:r>
              <a:rPr lang="en-IN" dirty="0"/>
              <a:t>This software is used to write the scripts handled the various computationally intensive tasks of background removal from images and the implementation of Neural Networks. MATLAB greatly eases the work of a developer especially if it involves hard to implement computationally intensive algorithms. </a:t>
            </a:r>
            <a:endParaRPr lang="en-IN" dirty="0"/>
          </a:p>
        </p:txBody>
      </p:sp>
    </p:spTree>
    <p:extLst>
      <p:ext uri="{BB962C8B-B14F-4D97-AF65-F5344CB8AC3E}">
        <p14:creationId xmlns:p14="http://schemas.microsoft.com/office/powerpoint/2010/main" val="384174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solidFill>
                  <a:schemeClr val="tx2">
                    <a:lumMod val="50000"/>
                  </a:schemeClr>
                </a:solidFill>
              </a:rPr>
              <a:t>Bibliography</a:t>
            </a:r>
            <a:endParaRPr lang="en-IN" dirty="0">
              <a:solidFill>
                <a:schemeClr val="tx2">
                  <a:lumMod val="50000"/>
                </a:schemeClr>
              </a:solidFill>
            </a:endParaRPr>
          </a:p>
        </p:txBody>
      </p:sp>
      <p:sp>
        <p:nvSpPr>
          <p:cNvPr id="3" name="Content Placeholder 2"/>
          <p:cNvSpPr>
            <a:spLocks noGrp="1"/>
          </p:cNvSpPr>
          <p:nvPr>
            <p:ph idx="1"/>
          </p:nvPr>
        </p:nvSpPr>
        <p:spPr/>
        <p:txBody>
          <a:bodyPr/>
          <a:lstStyle/>
          <a:p>
            <a:pPr lvl="0"/>
            <a:r>
              <a:rPr lang="en-IN" u="sng" dirty="0">
                <a:hlinkClick r:id="rId2"/>
              </a:rPr>
              <a:t>www.stackoverflow.com</a:t>
            </a:r>
            <a:endParaRPr lang="en-IN" dirty="0"/>
          </a:p>
          <a:p>
            <a:pPr lvl="0"/>
            <a:r>
              <a:rPr lang="en-IN" u="sng" dirty="0">
                <a:hlinkClick r:id="rId3"/>
              </a:rPr>
              <a:t>www.codeproject.com</a:t>
            </a:r>
            <a:endParaRPr lang="en-IN" dirty="0"/>
          </a:p>
          <a:p>
            <a:pPr lvl="0"/>
            <a:r>
              <a:rPr lang="en-IN" u="sng" dirty="0">
                <a:hlinkClick r:id="rId4"/>
              </a:rPr>
              <a:t>www.dreamincode.com</a:t>
            </a:r>
            <a:endParaRPr lang="en-IN" dirty="0"/>
          </a:p>
          <a:p>
            <a:pPr lvl="0"/>
            <a:r>
              <a:rPr lang="en-IN" u="sng" dirty="0">
                <a:hlinkClick r:id="rId5"/>
              </a:rPr>
              <a:t>www.msdn.microsoft.com</a:t>
            </a:r>
            <a:endParaRPr lang="en-IN" dirty="0"/>
          </a:p>
          <a:p>
            <a:endParaRPr lang="en-IN" dirty="0"/>
          </a:p>
        </p:txBody>
      </p:sp>
    </p:spTree>
    <p:extLst>
      <p:ext uri="{BB962C8B-B14F-4D97-AF65-F5344CB8AC3E}">
        <p14:creationId xmlns:p14="http://schemas.microsoft.com/office/powerpoint/2010/main" val="1655787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t>Software Overview -</a:t>
            </a:r>
            <a:endParaRPr lang="en-IN" dirty="0"/>
          </a:p>
        </p:txBody>
      </p:sp>
      <p:sp>
        <p:nvSpPr>
          <p:cNvPr id="3" name="Content Placeholder 2"/>
          <p:cNvSpPr>
            <a:spLocks noGrp="1"/>
          </p:cNvSpPr>
          <p:nvPr>
            <p:ph idx="1"/>
          </p:nvPr>
        </p:nvSpPr>
        <p:spPr>
          <a:xfrm>
            <a:off x="1043492" y="1916832"/>
            <a:ext cx="6777317" cy="3915797"/>
          </a:xfrm>
        </p:spPr>
        <p:txBody>
          <a:bodyPr>
            <a:normAutofit lnSpcReduction="10000"/>
          </a:bodyPr>
          <a:lstStyle/>
          <a:p>
            <a:r>
              <a:rPr lang="en-IN" sz="2000" dirty="0" smtClean="0"/>
              <a:t>This application utilizes </a:t>
            </a:r>
            <a:r>
              <a:rPr lang="en-IN" sz="2000" dirty="0"/>
              <a:t>computer vision to automatically identify objects available at a departmental </a:t>
            </a:r>
            <a:r>
              <a:rPr lang="en-IN" sz="2000" dirty="0" smtClean="0"/>
              <a:t>store; a more versatile replacement of the common bar-code scanner.</a:t>
            </a:r>
            <a:br>
              <a:rPr lang="en-IN" sz="2000" dirty="0" smtClean="0"/>
            </a:br>
            <a:endParaRPr lang="en-IN" sz="2000" dirty="0" smtClean="0"/>
          </a:p>
          <a:p>
            <a:r>
              <a:rPr lang="en-IN" sz="2000" dirty="0"/>
              <a:t>This application seeks to speed up the billing process by replacing the bar-code scanner with a camera. The commodity to be billed may be placed in any orientation in front of the camera. The application will click a snapshot of the same, analyse the image and subsequently add the corresponding price of the commodity to the customer’s bill. </a:t>
            </a:r>
            <a:endParaRPr lang="en-IN" sz="2000" dirty="0"/>
          </a:p>
        </p:txBody>
      </p:sp>
    </p:spTree>
    <p:extLst>
      <p:ext uri="{BB962C8B-B14F-4D97-AF65-F5344CB8AC3E}">
        <p14:creationId xmlns:p14="http://schemas.microsoft.com/office/powerpoint/2010/main" val="3390930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t>Application Features</a:t>
            </a:r>
            <a:endParaRPr lang="en-IN" dirty="0"/>
          </a:p>
        </p:txBody>
      </p:sp>
      <p:sp>
        <p:nvSpPr>
          <p:cNvPr id="3" name="Content Placeholder 2"/>
          <p:cNvSpPr>
            <a:spLocks noGrp="1"/>
          </p:cNvSpPr>
          <p:nvPr>
            <p:ph idx="1"/>
          </p:nvPr>
        </p:nvSpPr>
        <p:spPr>
          <a:xfrm>
            <a:off x="1043492" y="1772816"/>
            <a:ext cx="6777317" cy="4059813"/>
          </a:xfrm>
        </p:spPr>
        <p:txBody>
          <a:bodyPr>
            <a:normAutofit lnSpcReduction="10000"/>
          </a:bodyPr>
          <a:lstStyle/>
          <a:p>
            <a:pPr lvl="0"/>
            <a:r>
              <a:rPr lang="en-IN" b="1" u="sng" dirty="0" smtClean="0"/>
              <a:t>Hardware Peripheral Independent–</a:t>
            </a:r>
            <a:endParaRPr lang="en-IN" u="sng" dirty="0" smtClean="0"/>
          </a:p>
          <a:p>
            <a:pPr marL="68580" indent="0">
              <a:buNone/>
            </a:pPr>
            <a:r>
              <a:rPr lang="en-IN" dirty="0" smtClean="0"/>
              <a:t>The application has been designed to be independent to the maximum extent of the underlying hardware on which it is operating.</a:t>
            </a:r>
            <a:endParaRPr lang="en-IN" dirty="0"/>
          </a:p>
          <a:p>
            <a:pPr lvl="0"/>
            <a:r>
              <a:rPr lang="en-IN" b="1" u="sng" dirty="0" smtClean="0"/>
              <a:t>Automatic Background Removal–</a:t>
            </a:r>
            <a:endParaRPr lang="en-IN" dirty="0"/>
          </a:p>
          <a:p>
            <a:pPr marL="68580" indent="0">
              <a:buNone/>
            </a:pPr>
            <a:r>
              <a:rPr lang="en-IN" dirty="0" smtClean="0"/>
              <a:t>The application has an inbuilt algorithm to remove the background of the object placed in front of the camera and this algorithm is impervious to the lighting conditions of the environment of operation .</a:t>
            </a:r>
            <a:endParaRPr lang="en-IN" dirty="0"/>
          </a:p>
        </p:txBody>
      </p:sp>
    </p:spTree>
    <p:extLst>
      <p:ext uri="{BB962C8B-B14F-4D97-AF65-F5344CB8AC3E}">
        <p14:creationId xmlns:p14="http://schemas.microsoft.com/office/powerpoint/2010/main" val="297881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6777317" cy="4923909"/>
          </a:xfrm>
        </p:spPr>
        <p:txBody>
          <a:bodyPr>
            <a:normAutofit/>
          </a:bodyPr>
          <a:lstStyle/>
          <a:p>
            <a:pPr lvl="0"/>
            <a:r>
              <a:rPr lang="en-IN" b="1" u="sng" dirty="0" smtClean="0"/>
              <a:t>Modularity</a:t>
            </a:r>
            <a:r>
              <a:rPr lang="en-IN" b="1" u="sng" dirty="0" smtClean="0"/>
              <a:t>–</a:t>
            </a:r>
            <a:endParaRPr lang="en-IN" dirty="0"/>
          </a:p>
          <a:p>
            <a:pPr marL="68580" indent="0">
              <a:buNone/>
            </a:pPr>
            <a:r>
              <a:rPr lang="en-IN" dirty="0"/>
              <a:t>The software </a:t>
            </a:r>
            <a:r>
              <a:rPr lang="en-IN" dirty="0" smtClean="0"/>
              <a:t>has been developed </a:t>
            </a:r>
            <a:r>
              <a:rPr lang="en-IN" dirty="0"/>
              <a:t>in a modular manner. The modules will have the capability to be deployed in other scenarios. Therefore, provision to interface new modules and functionality will be provided.</a:t>
            </a:r>
          </a:p>
          <a:p>
            <a:pPr lvl="0"/>
            <a:r>
              <a:rPr lang="en-IN" b="1" u="sng" dirty="0" smtClean="0"/>
              <a:t>Cheap </a:t>
            </a:r>
            <a:r>
              <a:rPr lang="en-IN" b="1" u="sng" dirty="0"/>
              <a:t>and powerful alternative –</a:t>
            </a:r>
            <a:endParaRPr lang="en-IN" dirty="0"/>
          </a:p>
          <a:p>
            <a:pPr marL="68580" indent="0">
              <a:buNone/>
            </a:pPr>
            <a:r>
              <a:rPr lang="en-IN" dirty="0"/>
              <a:t>This can be easily used in place of </a:t>
            </a:r>
            <a:r>
              <a:rPr lang="en-IN" dirty="0" smtClean="0"/>
              <a:t>a bar-code scanner at </a:t>
            </a:r>
            <a:r>
              <a:rPr lang="en-IN" dirty="0"/>
              <a:t>no extra cost. Hence, it is pretty much a cheap and powerful alternative.</a:t>
            </a:r>
          </a:p>
        </p:txBody>
      </p:sp>
    </p:spTree>
    <p:extLst>
      <p:ext uri="{BB962C8B-B14F-4D97-AF65-F5344CB8AC3E}">
        <p14:creationId xmlns:p14="http://schemas.microsoft.com/office/powerpoint/2010/main" val="382819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836712"/>
            <a:ext cx="7024744" cy="601136"/>
          </a:xfrm>
        </p:spPr>
        <p:txBody>
          <a:bodyPr>
            <a:normAutofit fontScale="90000"/>
          </a:bodyPr>
          <a:lstStyle/>
          <a:p>
            <a:r>
              <a:rPr lang="en-IN" dirty="0" smtClean="0"/>
              <a:t>Software Pre-requisites -</a:t>
            </a:r>
            <a:endParaRPr lang="en-IN" dirty="0"/>
          </a:p>
        </p:txBody>
      </p:sp>
      <p:sp>
        <p:nvSpPr>
          <p:cNvPr id="2" name="Content Placeholder 1"/>
          <p:cNvSpPr>
            <a:spLocks noGrp="1"/>
          </p:cNvSpPr>
          <p:nvPr>
            <p:ph idx="1"/>
          </p:nvPr>
        </p:nvSpPr>
        <p:spPr>
          <a:xfrm>
            <a:off x="1043492" y="1484784"/>
            <a:ext cx="7056900" cy="4347845"/>
          </a:xfrm>
        </p:spPr>
        <p:txBody>
          <a:bodyPr>
            <a:normAutofit fontScale="77500" lnSpcReduction="20000"/>
          </a:bodyPr>
          <a:lstStyle/>
          <a:p>
            <a:pPr lvl="0"/>
            <a:r>
              <a:rPr lang="en-IN" b="1" u="sng" dirty="0"/>
              <a:t>.NET Runtime 4.0 (on server side)</a:t>
            </a:r>
            <a:endParaRPr lang="en-IN" dirty="0"/>
          </a:p>
          <a:p>
            <a:pPr marL="68580" indent="0">
              <a:buNone/>
            </a:pPr>
            <a:r>
              <a:rPr lang="en-IN" dirty="0"/>
              <a:t>The application has been developed in C#.</a:t>
            </a:r>
          </a:p>
          <a:p>
            <a:pPr marL="68580" indent="0">
              <a:buNone/>
            </a:pPr>
            <a:r>
              <a:rPr lang="en-IN" dirty="0"/>
              <a:t>The fact that it is .NET 4.0 based allows it to run on most Windows based machines, as .NET 4.0 is shipped by default alongwith all Windows Operating Systems.</a:t>
            </a:r>
          </a:p>
          <a:p>
            <a:pPr marL="68580" indent="0">
              <a:buNone/>
            </a:pPr>
            <a:endParaRPr lang="en-IN" dirty="0"/>
          </a:p>
          <a:p>
            <a:pPr lvl="0"/>
            <a:r>
              <a:rPr lang="en-IN" b="1" u="sng" dirty="0" smtClean="0"/>
              <a:t>MATLAB</a:t>
            </a:r>
            <a:endParaRPr lang="en-IN" dirty="0"/>
          </a:p>
          <a:p>
            <a:pPr marL="68580" indent="0">
              <a:buNone/>
            </a:pPr>
            <a:r>
              <a:rPr lang="en-IN" dirty="0"/>
              <a:t>The computer vision algorithms for procuring and enhancement of the image are implemented in MATLAB. Also, the neural network computations for image recognition are also carried out in MATLAB</a:t>
            </a:r>
            <a:r>
              <a:rPr lang="en-IN" dirty="0" smtClean="0"/>
              <a:t>.</a:t>
            </a:r>
          </a:p>
          <a:p>
            <a:pPr marL="68580" indent="0">
              <a:buNone/>
            </a:pPr>
            <a:endParaRPr lang="en-IN" dirty="0"/>
          </a:p>
          <a:p>
            <a:pPr lvl="0"/>
            <a:r>
              <a:rPr lang="en-IN" b="1" u="sng" dirty="0" smtClean="0"/>
              <a:t>Internet Connection</a:t>
            </a:r>
            <a:endParaRPr lang="en-IN" dirty="0"/>
          </a:p>
          <a:p>
            <a:pPr marL="68580" indent="0">
              <a:buNone/>
            </a:pPr>
            <a:r>
              <a:rPr lang="en-IN" dirty="0"/>
              <a:t>An active network connection is required for accessing the commodity database which maintains the details of the commodities available at the </a:t>
            </a:r>
            <a:r>
              <a:rPr lang="en-IN" dirty="0" smtClean="0"/>
              <a:t>departmental </a:t>
            </a:r>
            <a:r>
              <a:rPr lang="en-IN" dirty="0"/>
              <a:t>store. </a:t>
            </a:r>
            <a:endParaRPr lang="en-IN" b="1" u="sng" dirty="0"/>
          </a:p>
        </p:txBody>
      </p:sp>
    </p:spTree>
    <p:extLst>
      <p:ext uri="{BB962C8B-B14F-4D97-AF65-F5344CB8AC3E}">
        <p14:creationId xmlns:p14="http://schemas.microsoft.com/office/powerpoint/2010/main" val="46943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024744" cy="745152"/>
          </a:xfrm>
        </p:spPr>
        <p:txBody>
          <a:bodyPr>
            <a:normAutofit/>
          </a:bodyPr>
          <a:lstStyle/>
          <a:p>
            <a:r>
              <a:rPr lang="en-IN" dirty="0" smtClean="0"/>
              <a:t>Software Workings-</a:t>
            </a:r>
            <a:endParaRPr lang="en-IN" dirty="0"/>
          </a:p>
        </p:txBody>
      </p:sp>
      <p:sp>
        <p:nvSpPr>
          <p:cNvPr id="3" name="Content Placeholder 2"/>
          <p:cNvSpPr>
            <a:spLocks noGrp="1"/>
          </p:cNvSpPr>
          <p:nvPr>
            <p:ph idx="1"/>
          </p:nvPr>
        </p:nvSpPr>
        <p:spPr>
          <a:xfrm>
            <a:off x="1043492" y="1484784"/>
            <a:ext cx="6777317" cy="4347845"/>
          </a:xfrm>
        </p:spPr>
        <p:txBody>
          <a:bodyPr/>
          <a:lstStyle/>
          <a:p>
            <a:pPr>
              <a:buFont typeface="Wingdings" panose="05000000000000000000" pitchFamily="2" charset="2"/>
              <a:buChar char="q"/>
            </a:pPr>
            <a:r>
              <a:rPr lang="en-IN" b="1" dirty="0" smtClean="0"/>
              <a:t>Neural Network Training</a:t>
            </a:r>
            <a:r>
              <a:rPr lang="en-IN" b="1" dirty="0" smtClean="0"/>
              <a:t>-</a:t>
            </a:r>
            <a:endParaRPr lang="en-IN" b="1" dirty="0" smtClean="0"/>
          </a:p>
          <a:p>
            <a:endParaRPr lang="en-IN" dirty="0" smtClean="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88840"/>
            <a:ext cx="2712859"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03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6777317" cy="4923909"/>
          </a:xfrm>
        </p:spPr>
        <p:txBody>
          <a:bodyPr/>
          <a:lstStyle/>
          <a:p>
            <a:r>
              <a:rPr lang="en-IN" dirty="0"/>
              <a:t>This window is displayed when the neural network is being trained with the test images. The training progress can be monitored in real-time by the progress bars in the window. Also, to check the correctness and robustness of the neural model trained, provisions are there to plot the Confusion Matrix, Error Histogram etc. </a:t>
            </a:r>
            <a:endParaRPr lang="en-IN" dirty="0"/>
          </a:p>
        </p:txBody>
      </p:sp>
    </p:spTree>
    <p:extLst>
      <p:ext uri="{BB962C8B-B14F-4D97-AF65-F5344CB8AC3E}">
        <p14:creationId xmlns:p14="http://schemas.microsoft.com/office/powerpoint/2010/main" val="1507339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7200916" cy="4923909"/>
          </a:xfrm>
        </p:spPr>
        <p:txBody>
          <a:bodyPr/>
          <a:lstStyle/>
          <a:p>
            <a:pPr>
              <a:buFont typeface="Wingdings" panose="05000000000000000000" pitchFamily="2" charset="2"/>
              <a:buChar char="q"/>
            </a:pPr>
            <a:r>
              <a:rPr lang="en-IN" b="1" dirty="0" smtClean="0"/>
              <a:t>Background Removal -</a:t>
            </a:r>
            <a:endParaRPr lang="en-IN" b="1"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9" y="1561399"/>
            <a:ext cx="5573042" cy="4129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3476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5" y="1968891"/>
            <a:ext cx="3312368" cy="251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514" y="1901217"/>
            <a:ext cx="3441479" cy="2607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3923928" y="3068960"/>
            <a:ext cx="122413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14396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150</TotalTime>
  <Words>759</Words>
  <Application>Microsoft Office PowerPoint</Application>
  <PresentationFormat>On-screen Show (4:3)</PresentationFormat>
  <Paragraphs>55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Austin</vt:lpstr>
      <vt:lpstr>Application Specific Image Feature Extractor</vt:lpstr>
      <vt:lpstr>Software Overview -</vt:lpstr>
      <vt:lpstr>Application Features</vt:lpstr>
      <vt:lpstr>PowerPoint Presentation</vt:lpstr>
      <vt:lpstr>Software Pre-requisites -</vt:lpstr>
      <vt:lpstr>Software Workings-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Expansion Scope-</vt:lpstr>
      <vt:lpstr>Development Softwares Used -</vt:lpstr>
      <vt:lpstr>PowerPoint Presentation</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 Placements Database Manager Application</dc:title>
  <dc:creator>Souham Biswas</dc:creator>
  <cp:lastModifiedBy>Souham Biswas</cp:lastModifiedBy>
  <cp:revision>21</cp:revision>
  <dcterms:created xsi:type="dcterms:W3CDTF">2014-01-31T05:23:53Z</dcterms:created>
  <dcterms:modified xsi:type="dcterms:W3CDTF">2015-01-10T05:38:59Z</dcterms:modified>
</cp:coreProperties>
</file>