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4" r:id="rId3"/>
    <p:sldId id="270" r:id="rId4"/>
    <p:sldId id="271" r:id="rId5"/>
    <p:sldId id="257" r:id="rId6"/>
    <p:sldId id="27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18F89F03-09FF-4C27-A947-0FF58B4826B3}" type="datetimeFigureOut">
              <a:rPr lang="en-IN" smtClean="0"/>
              <a:t>30-11-2015</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630E2314-5253-4EDA-A17E-FB6E47440C1C}"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F89F03-09FF-4C27-A947-0FF58B4826B3}" type="datetimeFigureOut">
              <a:rPr lang="en-IN" smtClean="0"/>
              <a:t>30-11-2015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F89F03-09FF-4C27-A947-0FF58B4826B3}" type="datetimeFigureOut">
              <a:rPr lang="en-IN" smtClean="0"/>
              <a:t>30-11-2015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8F89F03-09FF-4C27-A947-0FF58B4826B3}" type="datetimeFigureOut">
              <a:rPr lang="en-IN" smtClean="0"/>
              <a:t>30-11-2015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F89F03-09FF-4C27-A947-0FF58B4826B3}" type="datetimeFigureOut">
              <a:rPr lang="en-IN" smtClean="0"/>
              <a:t>30-11-2015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8F89F03-09FF-4C27-A947-0FF58B4826B3}" type="datetimeFigureOut">
              <a:rPr lang="en-IN" smtClean="0"/>
              <a:t>30-11-2015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0E2314-5253-4EDA-A17E-FB6E47440C1C}"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8F89F03-09FF-4C27-A947-0FF58B4826B3}" type="datetimeFigureOut">
              <a:rPr lang="en-IN" smtClean="0"/>
              <a:t>30-11-2015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F89F03-09FF-4C27-A947-0FF58B4826B3}" type="datetimeFigureOut">
              <a:rPr lang="en-IN" smtClean="0"/>
              <a:t>30-11-2015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89F03-09FF-4C27-A947-0FF58B4826B3}" type="datetimeFigureOut">
              <a:rPr lang="en-IN" smtClean="0"/>
              <a:t>30-11-2015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8F89F03-09FF-4C27-A947-0FF58B4826B3}" type="datetimeFigureOut">
              <a:rPr lang="en-IN" smtClean="0"/>
              <a:t>30-11-2015</a:t>
            </a:fld>
            <a:endParaRPr lang="en-IN"/>
          </a:p>
        </p:txBody>
      </p:sp>
      <p:sp>
        <p:nvSpPr>
          <p:cNvPr id="7" name="Slide Number Placeholder 6"/>
          <p:cNvSpPr>
            <a:spLocks noGrp="1"/>
          </p:cNvSpPr>
          <p:nvPr>
            <p:ph type="sldNum" sz="quarter" idx="12"/>
          </p:nvPr>
        </p:nvSpPr>
        <p:spPr/>
        <p:txBody>
          <a:bodyPr/>
          <a:lstStyle/>
          <a:p>
            <a:fld id="{630E2314-5253-4EDA-A17E-FB6E47440C1C}"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F89F03-09FF-4C27-A947-0FF58B4826B3}" type="datetimeFigureOut">
              <a:rPr lang="en-IN" smtClean="0"/>
              <a:t>30-11-2015</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630E2314-5253-4EDA-A17E-FB6E47440C1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8F89F03-09FF-4C27-A947-0FF58B4826B3}" type="datetimeFigureOut">
              <a:rPr lang="en-IN" smtClean="0"/>
              <a:t>30-11-2015</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630E2314-5253-4EDA-A17E-FB6E47440C1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780928"/>
            <a:ext cx="3762752" cy="1702160"/>
          </a:xfrm>
        </p:spPr>
        <p:txBody>
          <a:bodyPr>
            <a:noAutofit/>
          </a:bodyPr>
          <a:lstStyle/>
          <a:p>
            <a:r>
              <a:rPr lang="en-IN" dirty="0" smtClean="0">
                <a:solidFill>
                  <a:schemeClr val="tx1">
                    <a:lumMod val="95000"/>
                    <a:lumOff val="5000"/>
                  </a:schemeClr>
                </a:solidFill>
              </a:rPr>
              <a:t>Business Expansion Engine</a:t>
            </a:r>
            <a:endParaRPr lang="en-IN" sz="3600" dirty="0">
              <a:solidFill>
                <a:schemeClr val="tx1">
                  <a:lumMod val="95000"/>
                  <a:lumOff val="5000"/>
                </a:schemeClr>
              </a:solidFill>
            </a:endParaRPr>
          </a:p>
        </p:txBody>
      </p:sp>
      <p:sp>
        <p:nvSpPr>
          <p:cNvPr id="3" name="Subtitle 2"/>
          <p:cNvSpPr>
            <a:spLocks noGrp="1"/>
          </p:cNvSpPr>
          <p:nvPr>
            <p:ph type="subTitle" idx="1"/>
          </p:nvPr>
        </p:nvSpPr>
        <p:spPr>
          <a:xfrm>
            <a:off x="467544" y="4149080"/>
            <a:ext cx="3962400" cy="1152128"/>
          </a:xfrm>
        </p:spPr>
        <p:txBody>
          <a:bodyPr>
            <a:normAutofit/>
          </a:bodyPr>
          <a:lstStyle/>
          <a:p>
            <a:r>
              <a:rPr lang="en-IN" sz="1800" dirty="0" smtClean="0">
                <a:solidFill>
                  <a:schemeClr val="tx1"/>
                </a:solidFill>
              </a:rPr>
              <a:t>Submitted by</a:t>
            </a:r>
          </a:p>
          <a:p>
            <a:r>
              <a:rPr lang="en-IN" sz="1800" dirty="0" smtClean="0">
                <a:solidFill>
                  <a:schemeClr val="tx1"/>
                </a:solidFill>
              </a:rPr>
              <a:t>SOUHAM BISWAS</a:t>
            </a:r>
          </a:p>
          <a:p>
            <a:r>
              <a:rPr lang="en-IN" dirty="0" smtClean="0">
                <a:solidFill>
                  <a:schemeClr val="tx1"/>
                </a:solidFill>
              </a:rPr>
              <a:t>CWID: A20365242</a:t>
            </a:r>
            <a:endParaRPr lang="en-IN" sz="1800" dirty="0" smtClean="0">
              <a:solidFill>
                <a:schemeClr val="tx1"/>
              </a:solidFill>
            </a:endParaRPr>
          </a:p>
        </p:txBody>
      </p:sp>
    </p:spTree>
    <p:extLst>
      <p:ext uri="{BB962C8B-B14F-4D97-AF65-F5344CB8AC3E}">
        <p14:creationId xmlns:p14="http://schemas.microsoft.com/office/powerpoint/2010/main" val="37921349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45152"/>
          </a:xfrm>
        </p:spPr>
        <p:txBody>
          <a:bodyPr/>
          <a:lstStyle/>
          <a:p>
            <a:r>
              <a:rPr lang="en-IN" dirty="0" smtClean="0"/>
              <a:t>Problem Statement -</a:t>
            </a:r>
            <a:endParaRPr lang="en-IN" dirty="0"/>
          </a:p>
        </p:txBody>
      </p:sp>
      <p:sp>
        <p:nvSpPr>
          <p:cNvPr id="3" name="Content Placeholder 2"/>
          <p:cNvSpPr>
            <a:spLocks noGrp="1"/>
          </p:cNvSpPr>
          <p:nvPr>
            <p:ph idx="1"/>
          </p:nvPr>
        </p:nvSpPr>
        <p:spPr>
          <a:xfrm>
            <a:off x="1043492" y="1916832"/>
            <a:ext cx="6777317" cy="3915797"/>
          </a:xfrm>
        </p:spPr>
        <p:txBody>
          <a:bodyPr>
            <a:normAutofit fontScale="92500" lnSpcReduction="20000"/>
          </a:bodyPr>
          <a:lstStyle/>
          <a:p>
            <a:r>
              <a:rPr lang="en-IN" sz="2000" dirty="0" smtClean="0"/>
              <a:t>When a new product is to be launched, it is crucial that the correct people are targeted for advertising.</a:t>
            </a:r>
          </a:p>
          <a:p>
            <a:endParaRPr lang="en-IN" sz="2000" dirty="0"/>
          </a:p>
          <a:p>
            <a:r>
              <a:rPr lang="en-IN" sz="2000" dirty="0" smtClean="0"/>
              <a:t>If those people having the highest affinity to the commodity you are publicizing are targeted, or in essence given a “free sample”, there is a high chance of the product gaining high popularity.</a:t>
            </a:r>
          </a:p>
          <a:p>
            <a:endParaRPr lang="en-IN" sz="2000" dirty="0"/>
          </a:p>
          <a:p>
            <a:r>
              <a:rPr lang="en-IN" sz="2000" dirty="0" smtClean="0"/>
              <a:t>The business expansion engine seeks to suggest a list of people within the user’s social network to whom the user should in essence give a “free sample” of the commodity being publicized so as to maximize the overall reach of the product.</a:t>
            </a:r>
          </a:p>
          <a:p>
            <a:endParaRPr lang="en-IN" sz="2000" dirty="0"/>
          </a:p>
          <a:p>
            <a:r>
              <a:rPr lang="en-IN" sz="2000" dirty="0" smtClean="0"/>
              <a:t>It is based on the concepts of Cascading.</a:t>
            </a:r>
          </a:p>
          <a:p>
            <a:endParaRPr lang="en-IN" sz="2000" dirty="0"/>
          </a:p>
        </p:txBody>
      </p:sp>
    </p:spTree>
    <p:extLst>
      <p:ext uri="{BB962C8B-B14F-4D97-AF65-F5344CB8AC3E}">
        <p14:creationId xmlns:p14="http://schemas.microsoft.com/office/powerpoint/2010/main" val="33909301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027664"/>
            <a:ext cx="7024744" cy="745152"/>
          </a:xfrm>
        </p:spPr>
        <p:txBody>
          <a:bodyPr/>
          <a:lstStyle/>
          <a:p>
            <a:r>
              <a:rPr lang="en-IN" dirty="0" smtClean="0"/>
              <a:t>Approach</a:t>
            </a:r>
            <a:endParaRPr lang="en-IN" dirty="0"/>
          </a:p>
        </p:txBody>
      </p:sp>
      <p:sp>
        <p:nvSpPr>
          <p:cNvPr id="3" name="Content Placeholder 2"/>
          <p:cNvSpPr>
            <a:spLocks noGrp="1"/>
          </p:cNvSpPr>
          <p:nvPr>
            <p:ph idx="1"/>
          </p:nvPr>
        </p:nvSpPr>
        <p:spPr>
          <a:xfrm>
            <a:off x="1043492" y="1772816"/>
            <a:ext cx="6777317" cy="4059813"/>
          </a:xfrm>
        </p:spPr>
        <p:txBody>
          <a:bodyPr>
            <a:normAutofit fontScale="70000" lnSpcReduction="20000"/>
          </a:bodyPr>
          <a:lstStyle/>
          <a:p>
            <a:pPr lvl="0"/>
            <a:r>
              <a:rPr lang="en-IN" dirty="0" smtClean="0"/>
              <a:t>Collect keywords pertaining to the commodity the user wishes to publicize.</a:t>
            </a:r>
          </a:p>
          <a:p>
            <a:pPr lvl="0"/>
            <a:endParaRPr lang="en-IN" dirty="0"/>
          </a:p>
          <a:p>
            <a:pPr lvl="0"/>
            <a:r>
              <a:rPr lang="en-IN" dirty="0" smtClean="0"/>
              <a:t>Get access to the user’s social network and calculate the payoff of the commodity for each person in the network based on </a:t>
            </a:r>
            <a:r>
              <a:rPr lang="en-IN" dirty="0" smtClean="0"/>
              <a:t>the pages/celebrities they follow.</a:t>
            </a:r>
          </a:p>
          <a:p>
            <a:pPr lvl="0"/>
            <a:endParaRPr lang="en-IN" dirty="0"/>
          </a:p>
          <a:p>
            <a:pPr lvl="0"/>
            <a:r>
              <a:rPr lang="en-IN" dirty="0" smtClean="0"/>
              <a:t>The payoff is calculated by computing a ‘affinity coefficient’ per input keyword per page followed by the person. Then, this quantity is normalized to get an approximate payoff.</a:t>
            </a:r>
            <a:endParaRPr lang="en-IN" dirty="0" smtClean="0"/>
          </a:p>
          <a:p>
            <a:pPr lvl="0"/>
            <a:endParaRPr lang="en-IN" dirty="0"/>
          </a:p>
          <a:p>
            <a:pPr lvl="0"/>
            <a:r>
              <a:rPr lang="en-IN" dirty="0" smtClean="0"/>
              <a:t>Get the edge weights, i.e. the </a:t>
            </a:r>
            <a:r>
              <a:rPr lang="en-US" dirty="0" smtClean="0"/>
              <a:t>influence</a:t>
            </a:r>
            <a:r>
              <a:rPr lang="en-IN" dirty="0" smtClean="0"/>
              <a:t> each person has over his/her </a:t>
            </a:r>
            <a:r>
              <a:rPr lang="en-US" dirty="0" smtClean="0"/>
              <a:t>neighbors</a:t>
            </a:r>
            <a:r>
              <a:rPr lang="en-IN" dirty="0" smtClean="0"/>
              <a:t> by analysing online </a:t>
            </a:r>
            <a:r>
              <a:rPr lang="en-IN" dirty="0" smtClean="0"/>
              <a:t>interactions.</a:t>
            </a:r>
            <a:endParaRPr lang="en-IN" dirty="0" smtClean="0"/>
          </a:p>
          <a:p>
            <a:pPr lvl="0"/>
            <a:endParaRPr lang="en-IN" dirty="0" smtClean="0"/>
          </a:p>
          <a:p>
            <a:pPr lvl="0"/>
            <a:r>
              <a:rPr lang="en-IN" dirty="0" smtClean="0"/>
              <a:t>Compute the set of initial adopters for maximum spread by analysing the payoffs, and the edge weights.</a:t>
            </a:r>
            <a:endParaRPr lang="en-IN" dirty="0"/>
          </a:p>
        </p:txBody>
      </p:sp>
    </p:spTree>
    <p:extLst>
      <p:ext uri="{BB962C8B-B14F-4D97-AF65-F5344CB8AC3E}">
        <p14:creationId xmlns:p14="http://schemas.microsoft.com/office/powerpoint/2010/main" val="297881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a:t>
            </a:r>
            <a:endParaRPr lang="en-US" dirty="0"/>
          </a:p>
        </p:txBody>
      </p:sp>
      <p:sp>
        <p:nvSpPr>
          <p:cNvPr id="4" name="Content Placeholder 3"/>
          <p:cNvSpPr>
            <a:spLocks noGrp="1"/>
          </p:cNvSpPr>
          <p:nvPr>
            <p:ph idx="1"/>
          </p:nvPr>
        </p:nvSpPr>
        <p:spPr/>
        <p:txBody>
          <a:bodyPr>
            <a:normAutofit fontScale="70000" lnSpcReduction="20000"/>
          </a:bodyPr>
          <a:lstStyle/>
          <a:p>
            <a:r>
              <a:rPr lang="en-US" dirty="0" smtClean="0"/>
              <a:t>List of friends of the user</a:t>
            </a:r>
          </a:p>
          <a:p>
            <a:endParaRPr lang="en-US" dirty="0"/>
          </a:p>
          <a:p>
            <a:r>
              <a:rPr lang="en-US" dirty="0" smtClean="0"/>
              <a:t>List of friends/pages followed by the user’s friends.</a:t>
            </a:r>
            <a:endParaRPr lang="en-US" dirty="0" smtClean="0"/>
          </a:p>
          <a:p>
            <a:endParaRPr lang="en-US" dirty="0"/>
          </a:p>
          <a:p>
            <a:r>
              <a:rPr lang="en-US" dirty="0" smtClean="0"/>
              <a:t>Mainly, the fields pertaining to the name, username, number of followers, ‘verified’ Boolean and list of friends were used.</a:t>
            </a:r>
          </a:p>
          <a:p>
            <a:endParaRPr lang="en-US" dirty="0" smtClean="0"/>
          </a:p>
          <a:p>
            <a:r>
              <a:rPr lang="en-US" dirty="0" smtClean="0"/>
              <a:t>The data was collected using the Twitter API.</a:t>
            </a:r>
            <a:endParaRPr lang="en-US" dirty="0"/>
          </a:p>
          <a:p>
            <a:endParaRPr lang="en-US" dirty="0"/>
          </a:p>
          <a:p>
            <a:r>
              <a:rPr lang="en-US" dirty="0" smtClean="0"/>
              <a:t>Bing Search API used in the payoff computation process which involved programmatically searching word pairs to calculate their relevance respective of each other.</a:t>
            </a:r>
            <a:endParaRPr lang="en-US" dirty="0" smtClean="0"/>
          </a:p>
          <a:p>
            <a:endParaRPr lang="en-US" dirty="0"/>
          </a:p>
        </p:txBody>
      </p:sp>
    </p:spTree>
    <p:extLst>
      <p:ext uri="{BB962C8B-B14F-4D97-AF65-F5344CB8AC3E}">
        <p14:creationId xmlns:p14="http://schemas.microsoft.com/office/powerpoint/2010/main" val="382819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43608" y="836712"/>
            <a:ext cx="7024744" cy="601136"/>
          </a:xfrm>
        </p:spPr>
        <p:txBody>
          <a:bodyPr>
            <a:normAutofit fontScale="90000"/>
          </a:bodyPr>
          <a:lstStyle/>
          <a:p>
            <a:r>
              <a:rPr lang="en-IN" dirty="0" smtClean="0"/>
              <a:t>Results</a:t>
            </a:r>
            <a:endParaRPr lang="en-IN" dirty="0"/>
          </a:p>
        </p:txBody>
      </p:sp>
      <p:sp>
        <p:nvSpPr>
          <p:cNvPr id="2" name="Content Placeholder 1"/>
          <p:cNvSpPr>
            <a:spLocks noGrp="1"/>
          </p:cNvSpPr>
          <p:nvPr>
            <p:ph idx="1"/>
          </p:nvPr>
        </p:nvSpPr>
        <p:spPr>
          <a:xfrm>
            <a:off x="1043492" y="1484784"/>
            <a:ext cx="7056900" cy="4347845"/>
          </a:xfrm>
        </p:spPr>
        <p:txBody>
          <a:bodyPr>
            <a:normAutofit fontScale="62500" lnSpcReduction="20000"/>
          </a:bodyPr>
          <a:lstStyle/>
          <a:p>
            <a:pPr lvl="0"/>
            <a:endParaRPr lang="en-IN" dirty="0"/>
          </a:p>
          <a:p>
            <a:pPr lvl="0"/>
            <a:r>
              <a:rPr lang="en-IN" dirty="0"/>
              <a:t>Based on a small set of manually labelled test cases based on my friend list, the software performed with around 75% accuracy.</a:t>
            </a:r>
          </a:p>
          <a:p>
            <a:pPr marL="68580" lvl="0" indent="0">
              <a:buNone/>
            </a:pPr>
            <a:endParaRPr lang="en-IN" dirty="0"/>
          </a:p>
          <a:p>
            <a:pPr lvl="0"/>
            <a:r>
              <a:rPr lang="en-IN" dirty="0" smtClean="0"/>
              <a:t>For example, if the keywords are ‘tech’, ‘electronics’ etc., people with inclinations towards these domains tend to rank higher.</a:t>
            </a:r>
          </a:p>
          <a:p>
            <a:pPr marL="68580" lvl="0" indent="0">
              <a:buNone/>
            </a:pPr>
            <a:endParaRPr lang="en-IN" dirty="0"/>
          </a:p>
          <a:p>
            <a:pPr lvl="0"/>
            <a:r>
              <a:rPr lang="en-IN" dirty="0" smtClean="0"/>
              <a:t>Here, accuracy was measured by comparing the manually labelled set of ‘initial adopters’ to the predicted set.</a:t>
            </a:r>
          </a:p>
          <a:p>
            <a:pPr lvl="0"/>
            <a:endParaRPr lang="en-IN" dirty="0"/>
          </a:p>
          <a:p>
            <a:pPr lvl="0"/>
            <a:r>
              <a:rPr lang="en-IN" dirty="0" smtClean="0"/>
              <a:t>The payoffs for the manual labels comprised of labels assigned by me for my close friends, and some by directly asking people to ‘rate’ the importance of a given product on a scale from 1 to 10.</a:t>
            </a:r>
          </a:p>
          <a:p>
            <a:pPr lvl="0"/>
            <a:endParaRPr lang="en-IN" dirty="0"/>
          </a:p>
          <a:p>
            <a:pPr lvl="0"/>
            <a:r>
              <a:rPr lang="en-IN" dirty="0" smtClean="0"/>
              <a:t>The software seems to work well mainly on popular keywords like ‘party’, ‘gossip’ </a:t>
            </a:r>
            <a:r>
              <a:rPr lang="en-IN" dirty="0" err="1" smtClean="0"/>
              <a:t>etc</a:t>
            </a:r>
            <a:r>
              <a:rPr lang="en-IN" dirty="0" smtClean="0"/>
              <a:t> </a:t>
            </a:r>
            <a:r>
              <a:rPr lang="en-IN" dirty="0" smtClean="0"/>
              <a:t>in which most people find interest.</a:t>
            </a:r>
          </a:p>
          <a:p>
            <a:pPr lvl="0"/>
            <a:endParaRPr lang="en-IN" dirty="0"/>
          </a:p>
          <a:p>
            <a:pPr lvl="0"/>
            <a:r>
              <a:rPr lang="en-IN" dirty="0" smtClean="0"/>
              <a:t> The performance was not up to the mark for general keywords such as ‘books’, ‘sky’, ‘water’ </a:t>
            </a:r>
            <a:r>
              <a:rPr lang="en-IN" dirty="0" err="1" smtClean="0"/>
              <a:t>etc</a:t>
            </a:r>
            <a:r>
              <a:rPr lang="en-IN" dirty="0" smtClean="0"/>
              <a:t> as these words are too general and are not good candidates to highlight specific groups.</a:t>
            </a:r>
            <a:endParaRPr lang="en-IN" dirty="0"/>
          </a:p>
        </p:txBody>
      </p:sp>
    </p:spTree>
    <p:extLst>
      <p:ext uri="{BB962C8B-B14F-4D97-AF65-F5344CB8AC3E}">
        <p14:creationId xmlns:p14="http://schemas.microsoft.com/office/powerpoint/2010/main" val="469438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From this project, we have learnt that the cascading algorithm can be modified to run inversely, to predict the set of initial adopters for maximum spread as opposed to computing the spread from the initial adopters.</a:t>
            </a:r>
          </a:p>
          <a:p>
            <a:endParaRPr lang="en-US" dirty="0"/>
          </a:p>
          <a:p>
            <a:r>
              <a:rPr lang="en-US" dirty="0" smtClean="0"/>
              <a:t>Also, a unique and fairly accurate method to compute the payoff of a given set of words to a person has been developed. This method could’ve been improved much more but the compute power available is a limitation.</a:t>
            </a:r>
          </a:p>
          <a:p>
            <a:endParaRPr lang="en-US" dirty="0"/>
          </a:p>
          <a:p>
            <a:r>
              <a:rPr lang="en-US" dirty="0" smtClean="0"/>
              <a:t>This project can be improved upon to serve as a commercial application to perform customer targeting with surgical precision by incorporating technologies like Deep Learning, </a:t>
            </a:r>
            <a:r>
              <a:rPr lang="en-US" dirty="0" err="1" smtClean="0"/>
              <a:t>TensorFlow</a:t>
            </a:r>
            <a:r>
              <a:rPr lang="en-US" dirty="0" smtClean="0"/>
              <a:t> by Google, Torch Framework by Facebook, CUDNN by NVIDIA etc.</a:t>
            </a:r>
            <a:endParaRPr lang="en-US" dirty="0"/>
          </a:p>
        </p:txBody>
      </p:sp>
    </p:spTree>
    <p:extLst>
      <p:ext uri="{BB962C8B-B14F-4D97-AF65-F5344CB8AC3E}">
        <p14:creationId xmlns:p14="http://schemas.microsoft.com/office/powerpoint/2010/main" val="3273351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307</TotalTime>
  <Words>612</Words>
  <Application>Microsoft Office PowerPoint</Application>
  <PresentationFormat>On-screen Show (4:3)</PresentationFormat>
  <Paragraphs>51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2</vt:lpstr>
      <vt:lpstr>Austin</vt:lpstr>
      <vt:lpstr>Business Expansion Engine</vt:lpstr>
      <vt:lpstr>Problem Statement -</vt:lpstr>
      <vt:lpstr>Approach</vt:lpstr>
      <vt:lpstr>Data</vt:lpstr>
      <vt:lpstr>Results</vt:lpstr>
      <vt:lpstr>Conclusions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J.K. Placements Database Manager Application</dc:title>
  <dc:creator>Souham Biswas</dc:creator>
  <cp:lastModifiedBy>Souham Biswas</cp:lastModifiedBy>
  <cp:revision>35</cp:revision>
  <dcterms:created xsi:type="dcterms:W3CDTF">2014-01-31T05:23:53Z</dcterms:created>
  <dcterms:modified xsi:type="dcterms:W3CDTF">2015-11-30T10:11:47Z</dcterms:modified>
</cp:coreProperties>
</file>