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0" r:id="rId3"/>
    <p:sldId id="271" r:id="rId4"/>
    <p:sldId id="272" r:id="rId5"/>
    <p:sldId id="273"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8F89F03-09FF-4C27-A947-0FF58B4826B3}" type="datetimeFigureOut">
              <a:rPr lang="en-IN" smtClean="0"/>
              <a:t>31-01-2014</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30E2314-5253-4EDA-A17E-FB6E47440C1C}"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F89F03-09FF-4C27-A947-0FF58B4826B3}" type="datetimeFigureOut">
              <a:rPr lang="en-IN" smtClean="0"/>
              <a:t>31-01-2014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F89F03-09FF-4C27-A947-0FF58B4826B3}" type="datetimeFigureOut">
              <a:rPr lang="en-IN" smtClean="0"/>
              <a:t>31-01-2014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F89F03-09FF-4C27-A947-0FF58B4826B3}" type="datetimeFigureOut">
              <a:rPr lang="en-IN" smtClean="0"/>
              <a:t>31-01-2014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F89F03-09FF-4C27-A947-0FF58B4826B3}" type="datetimeFigureOut">
              <a:rPr lang="en-IN" smtClean="0"/>
              <a:t>31-01-2014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8F89F03-09FF-4C27-A947-0FF58B4826B3}" type="datetimeFigureOut">
              <a:rPr lang="en-IN" smtClean="0"/>
              <a:t>31-01-2014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E2314-5253-4EDA-A17E-FB6E47440C1C}"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F89F03-09FF-4C27-A947-0FF58B4826B3}" type="datetimeFigureOut">
              <a:rPr lang="en-IN" smtClean="0"/>
              <a:t>31-01-2014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F89F03-09FF-4C27-A947-0FF58B4826B3}" type="datetimeFigureOut">
              <a:rPr lang="en-IN" smtClean="0"/>
              <a:t>31-01-2014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89F03-09FF-4C27-A947-0FF58B4826B3}" type="datetimeFigureOut">
              <a:rPr lang="en-IN" smtClean="0"/>
              <a:t>31-01-2014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8F89F03-09FF-4C27-A947-0FF58B4826B3}" type="datetimeFigureOut">
              <a:rPr lang="en-IN" smtClean="0"/>
              <a:t>31-01-2014</a:t>
            </a:fld>
            <a:endParaRPr lang="en-IN"/>
          </a:p>
        </p:txBody>
      </p:sp>
      <p:sp>
        <p:nvSpPr>
          <p:cNvPr id="7" name="Slide Number Placeholder 6"/>
          <p:cNvSpPr>
            <a:spLocks noGrp="1"/>
          </p:cNvSpPr>
          <p:nvPr>
            <p:ph type="sldNum" sz="quarter" idx="12"/>
          </p:nvPr>
        </p:nvSpPr>
        <p:spPr/>
        <p:txBody>
          <a:bodyPr/>
          <a:lstStyle/>
          <a:p>
            <a:fld id="{630E2314-5253-4EDA-A17E-FB6E47440C1C}"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F89F03-09FF-4C27-A947-0FF58B4826B3}" type="datetimeFigureOut">
              <a:rPr lang="en-IN" smtClean="0"/>
              <a:t>31-01-2014</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8F89F03-09FF-4C27-A947-0FF58B4826B3}" type="datetimeFigureOut">
              <a:rPr lang="en-IN" smtClean="0"/>
              <a:t>31-01-2014</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30E2314-5253-4EDA-A17E-FB6E47440C1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www.forums.mysql.com/" TargetMode="External"/><Relationship Id="rId3" Type="http://schemas.openxmlformats.org/officeDocument/2006/relationships/hyperlink" Target="http://www.codeproject.com/" TargetMode="External"/><Relationship Id="rId7" Type="http://schemas.openxmlformats.org/officeDocument/2006/relationships/hyperlink" Target="http://www.wikipedia.org/"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2.xml"/><Relationship Id="rId6" Type="http://schemas.openxmlformats.org/officeDocument/2006/relationships/hyperlink" Target="http://www.google.com/" TargetMode="External"/><Relationship Id="rId5" Type="http://schemas.openxmlformats.org/officeDocument/2006/relationships/hyperlink" Target="http://www.msdn.microsoft.com/" TargetMode="External"/><Relationship Id="rId4" Type="http://schemas.openxmlformats.org/officeDocument/2006/relationships/hyperlink" Target="http://www.dreamincod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3600" dirty="0" smtClean="0"/>
              <a:t>J.K. Placements Database Manager Application</a:t>
            </a:r>
            <a:endParaRPr lang="en-IN" sz="3600" dirty="0"/>
          </a:p>
        </p:txBody>
      </p:sp>
      <p:sp>
        <p:nvSpPr>
          <p:cNvPr id="3" name="Subtitle 2"/>
          <p:cNvSpPr>
            <a:spLocks noGrp="1"/>
          </p:cNvSpPr>
          <p:nvPr>
            <p:ph type="subTitle" idx="1"/>
          </p:nvPr>
        </p:nvSpPr>
        <p:spPr>
          <a:xfrm>
            <a:off x="2438400" y="4221088"/>
            <a:ext cx="3962400" cy="1493912"/>
          </a:xfrm>
        </p:spPr>
        <p:txBody>
          <a:bodyPr>
            <a:normAutofit/>
          </a:bodyPr>
          <a:lstStyle/>
          <a:p>
            <a:r>
              <a:rPr lang="en-IN" sz="1800" dirty="0" smtClean="0">
                <a:solidFill>
                  <a:schemeClr val="tx1"/>
                </a:solidFill>
              </a:rPr>
              <a:t>Submitted by</a:t>
            </a:r>
          </a:p>
          <a:p>
            <a:r>
              <a:rPr lang="en-IN" sz="1800" dirty="0" smtClean="0">
                <a:solidFill>
                  <a:schemeClr val="tx1"/>
                </a:solidFill>
              </a:rPr>
              <a:t>SOUHAM BISWAS</a:t>
            </a:r>
          </a:p>
          <a:p>
            <a:r>
              <a:rPr lang="en-IN" sz="1800" dirty="0" smtClean="0">
                <a:solidFill>
                  <a:schemeClr val="tx1"/>
                </a:solidFill>
              </a:rPr>
              <a:t>B.Tech CSE </a:t>
            </a:r>
            <a:r>
              <a:rPr lang="en-IN" sz="1800" dirty="0" err="1" smtClean="0">
                <a:solidFill>
                  <a:schemeClr val="tx1"/>
                </a:solidFill>
              </a:rPr>
              <a:t>Vth</a:t>
            </a:r>
            <a:r>
              <a:rPr lang="en-IN" sz="1800" dirty="0" smtClean="0">
                <a:solidFill>
                  <a:schemeClr val="tx1"/>
                </a:solidFill>
              </a:rPr>
              <a:t> Sem.</a:t>
            </a:r>
            <a:endParaRPr lang="en-IN" sz="1800" dirty="0">
              <a:solidFill>
                <a:schemeClr val="tx1"/>
              </a:solidFill>
            </a:endParaRPr>
          </a:p>
        </p:txBody>
      </p:sp>
    </p:spTree>
    <p:extLst>
      <p:ext uri="{BB962C8B-B14F-4D97-AF65-F5344CB8AC3E}">
        <p14:creationId xmlns:p14="http://schemas.microsoft.com/office/powerpoint/2010/main" val="3792134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80728"/>
            <a:ext cx="6777317" cy="4851901"/>
          </a:xfrm>
        </p:spPr>
        <p:txBody>
          <a:bodyPr>
            <a:normAutofit fontScale="92500" lnSpcReduction="20000"/>
          </a:bodyPr>
          <a:lstStyle/>
          <a:p>
            <a:r>
              <a:rPr lang="en-IN" b="1" u="sng" dirty="0" smtClean="0"/>
              <a:t>Contacts</a:t>
            </a:r>
            <a:endParaRPr lang="en-IN" b="1" u="sng" dirty="0"/>
          </a:p>
          <a:p>
            <a:pPr marL="68580" indent="0">
              <a:buNone/>
            </a:pPr>
            <a:r>
              <a:rPr lang="en-IN" dirty="0"/>
              <a:t>   This table has the following columns –</a:t>
            </a:r>
          </a:p>
          <a:p>
            <a:pPr marL="695325" indent="-342900">
              <a:buFont typeface="Wingdings" pitchFamily="2" charset="2"/>
              <a:buChar char="q"/>
            </a:pPr>
            <a:r>
              <a:rPr lang="en-IN" dirty="0" err="1" smtClean="0"/>
              <a:t>ContactID</a:t>
            </a:r>
            <a:endParaRPr lang="en-IN" dirty="0"/>
          </a:p>
          <a:p>
            <a:pPr marL="695325" indent="-342900">
              <a:buFont typeface="Wingdings" pitchFamily="2" charset="2"/>
              <a:buChar char="q"/>
            </a:pPr>
            <a:r>
              <a:rPr lang="en-IN" dirty="0" err="1"/>
              <a:t>CompanyName</a:t>
            </a:r>
            <a:endParaRPr lang="en-IN" dirty="0"/>
          </a:p>
          <a:p>
            <a:pPr marL="695325" indent="-342900">
              <a:buFont typeface="Wingdings" pitchFamily="2" charset="2"/>
              <a:buChar char="q"/>
            </a:pPr>
            <a:r>
              <a:rPr lang="en-IN" dirty="0" err="1" smtClean="0"/>
              <a:t>ContactPerson</a:t>
            </a:r>
            <a:endParaRPr lang="en-IN" dirty="0"/>
          </a:p>
          <a:p>
            <a:pPr marL="695325" indent="-342900">
              <a:buFont typeface="Wingdings" pitchFamily="2" charset="2"/>
              <a:buChar char="q"/>
            </a:pPr>
            <a:r>
              <a:rPr lang="en-IN" dirty="0" smtClean="0"/>
              <a:t>Position</a:t>
            </a:r>
          </a:p>
          <a:p>
            <a:pPr marL="695325" indent="-342900">
              <a:buFont typeface="Wingdings" pitchFamily="2" charset="2"/>
              <a:buChar char="q"/>
            </a:pPr>
            <a:endParaRPr lang="en-IN" dirty="0"/>
          </a:p>
          <a:p>
            <a:r>
              <a:rPr lang="en-IN" b="1" u="sng" dirty="0" err="1" smtClean="0"/>
              <a:t>ContactNos</a:t>
            </a:r>
            <a:endParaRPr lang="en-IN" b="1" u="sng" dirty="0"/>
          </a:p>
          <a:p>
            <a:pPr marL="68580" indent="0">
              <a:buNone/>
            </a:pPr>
            <a:r>
              <a:rPr lang="en-IN" dirty="0"/>
              <a:t>   This table has the following columns –</a:t>
            </a:r>
          </a:p>
          <a:p>
            <a:pPr marL="695325" indent="-342900">
              <a:buFont typeface="Wingdings" pitchFamily="2" charset="2"/>
              <a:buChar char="q"/>
            </a:pPr>
            <a:r>
              <a:rPr lang="en-IN" dirty="0" err="1"/>
              <a:t>ContactID</a:t>
            </a:r>
            <a:endParaRPr lang="en-IN" dirty="0"/>
          </a:p>
          <a:p>
            <a:pPr marL="695325" indent="-342900">
              <a:buFont typeface="Wingdings" pitchFamily="2" charset="2"/>
              <a:buChar char="q"/>
            </a:pPr>
            <a:r>
              <a:rPr lang="en-IN" dirty="0" err="1"/>
              <a:t>CompanyName</a:t>
            </a:r>
            <a:endParaRPr lang="en-IN" dirty="0"/>
          </a:p>
          <a:p>
            <a:pPr marL="695325" indent="-342900">
              <a:buFont typeface="Wingdings" pitchFamily="2" charset="2"/>
              <a:buChar char="q"/>
            </a:pPr>
            <a:r>
              <a:rPr lang="en-IN" dirty="0" err="1"/>
              <a:t>ContactPerson</a:t>
            </a:r>
            <a:endParaRPr lang="en-IN" dirty="0"/>
          </a:p>
          <a:p>
            <a:pPr marL="695325" indent="-342900">
              <a:buFont typeface="Wingdings" pitchFamily="2" charset="2"/>
              <a:buChar char="q"/>
            </a:pPr>
            <a:r>
              <a:rPr lang="en-IN" dirty="0" err="1" smtClean="0"/>
              <a:t>ContactNum</a:t>
            </a:r>
            <a:endParaRPr lang="en-IN" dirty="0" smtClean="0"/>
          </a:p>
          <a:p>
            <a:pPr marL="695325" indent="-342900">
              <a:buFont typeface="Wingdings" pitchFamily="2" charset="2"/>
              <a:buChar char="q"/>
            </a:pPr>
            <a:r>
              <a:rPr lang="en-IN" dirty="0" err="1" smtClean="0"/>
              <a:t>ContactEmail</a:t>
            </a:r>
            <a:endParaRPr lang="en-IN" dirty="0"/>
          </a:p>
          <a:p>
            <a:pPr marL="352425" indent="0">
              <a:buNone/>
            </a:pPr>
            <a:endParaRPr lang="en-IN" dirty="0"/>
          </a:p>
          <a:p>
            <a:endParaRPr lang="en-IN" dirty="0"/>
          </a:p>
        </p:txBody>
      </p:sp>
    </p:spTree>
    <p:extLst>
      <p:ext uri="{BB962C8B-B14F-4D97-AF65-F5344CB8AC3E}">
        <p14:creationId xmlns:p14="http://schemas.microsoft.com/office/powerpoint/2010/main" val="27360567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80728"/>
            <a:ext cx="6777317" cy="4851901"/>
          </a:xfrm>
        </p:spPr>
        <p:txBody>
          <a:bodyPr/>
          <a:lstStyle/>
          <a:p>
            <a:r>
              <a:rPr lang="en-IN" b="1" u="sng" dirty="0" smtClean="0"/>
              <a:t>Pending</a:t>
            </a:r>
            <a:endParaRPr lang="en-IN" b="1" u="sng" dirty="0"/>
          </a:p>
          <a:p>
            <a:pPr marL="68580" indent="0">
              <a:buNone/>
            </a:pPr>
            <a:r>
              <a:rPr lang="en-IN" dirty="0"/>
              <a:t>   This table has the following columns –</a:t>
            </a:r>
          </a:p>
          <a:p>
            <a:pPr marL="695325" indent="-342900">
              <a:buFont typeface="Wingdings" pitchFamily="2" charset="2"/>
              <a:buChar char="q"/>
            </a:pPr>
            <a:r>
              <a:rPr lang="en-IN" dirty="0" err="1" smtClean="0"/>
              <a:t>PendingJobID</a:t>
            </a:r>
            <a:endParaRPr lang="en-IN" dirty="0"/>
          </a:p>
          <a:p>
            <a:pPr marL="695325" indent="-342900">
              <a:buFont typeface="Wingdings" pitchFamily="2" charset="2"/>
              <a:buChar char="q"/>
            </a:pPr>
            <a:r>
              <a:rPr lang="en-IN" dirty="0" err="1"/>
              <a:t>CompanyName</a:t>
            </a:r>
            <a:endParaRPr lang="en-IN" dirty="0"/>
          </a:p>
          <a:p>
            <a:pPr marL="695325" indent="-342900">
              <a:buFont typeface="Wingdings" pitchFamily="2" charset="2"/>
              <a:buChar char="q"/>
            </a:pPr>
            <a:r>
              <a:rPr lang="en-IN" dirty="0" err="1" smtClean="0"/>
              <a:t>PendingJob</a:t>
            </a:r>
            <a:endParaRPr lang="en-IN" dirty="0"/>
          </a:p>
          <a:p>
            <a:pPr marL="695325" indent="-342900">
              <a:buFont typeface="Wingdings" pitchFamily="2" charset="2"/>
              <a:buChar char="q"/>
            </a:pPr>
            <a:r>
              <a:rPr lang="en-IN" dirty="0" err="1" smtClean="0"/>
              <a:t>FinalDate</a:t>
            </a:r>
            <a:endParaRPr lang="en-IN" dirty="0" smtClean="0"/>
          </a:p>
          <a:p>
            <a:pPr marL="695325" indent="-342900">
              <a:buFont typeface="Wingdings" pitchFamily="2" charset="2"/>
              <a:buChar char="q"/>
            </a:pPr>
            <a:r>
              <a:rPr lang="en-IN" dirty="0" err="1" smtClean="0"/>
              <a:t>JobStatus</a:t>
            </a:r>
            <a:endParaRPr lang="en-IN" dirty="0"/>
          </a:p>
          <a:p>
            <a:endParaRPr lang="en-IN" dirty="0"/>
          </a:p>
        </p:txBody>
      </p:sp>
    </p:spTree>
    <p:extLst>
      <p:ext uri="{BB962C8B-B14F-4D97-AF65-F5344CB8AC3E}">
        <p14:creationId xmlns:p14="http://schemas.microsoft.com/office/powerpoint/2010/main" val="3754405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024744" cy="745152"/>
          </a:xfrm>
        </p:spPr>
        <p:txBody>
          <a:bodyPr>
            <a:normAutofit/>
          </a:bodyPr>
          <a:lstStyle/>
          <a:p>
            <a:r>
              <a:rPr lang="en-IN" dirty="0" smtClean="0"/>
              <a:t>Software Workings-</a:t>
            </a:r>
            <a:endParaRPr lang="en-IN" dirty="0"/>
          </a:p>
        </p:txBody>
      </p:sp>
      <p:sp>
        <p:nvSpPr>
          <p:cNvPr id="3" name="Content Placeholder 2"/>
          <p:cNvSpPr>
            <a:spLocks noGrp="1"/>
          </p:cNvSpPr>
          <p:nvPr>
            <p:ph idx="1"/>
          </p:nvPr>
        </p:nvSpPr>
        <p:spPr>
          <a:xfrm>
            <a:off x="1043492" y="1484784"/>
            <a:ext cx="6777317" cy="4347845"/>
          </a:xfrm>
        </p:spPr>
        <p:txBody>
          <a:bodyPr/>
          <a:lstStyle/>
          <a:p>
            <a:r>
              <a:rPr lang="en-IN" dirty="0" err="1" smtClean="0"/>
              <a:t>MainPage.xaml</a:t>
            </a:r>
            <a:r>
              <a:rPr lang="en-IN" dirty="0" smtClean="0"/>
              <a:t>-</a:t>
            </a:r>
          </a:p>
          <a:p>
            <a:endParaRPr lang="en-IN" dirty="0"/>
          </a:p>
        </p:txBody>
      </p:sp>
      <p:pic>
        <p:nvPicPr>
          <p:cNvPr id="2051" name="Picture 3" descr="C:\Users\monst_000\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988840"/>
            <a:ext cx="7992888"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03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08720"/>
            <a:ext cx="6777317" cy="4923909"/>
          </a:xfrm>
        </p:spPr>
        <p:txBody>
          <a:bodyPr/>
          <a:lstStyle/>
          <a:p>
            <a:r>
              <a:rPr lang="en-IN" dirty="0" err="1" smtClean="0"/>
              <a:t>DBModifyPage.xaml</a:t>
            </a:r>
            <a:endParaRPr lang="en-IN" dirty="0" smtClean="0"/>
          </a:p>
          <a:p>
            <a:endParaRPr lang="en-IN" dirty="0"/>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7304" t="20665" r="18942" b="20665"/>
          <a:stretch/>
        </p:blipFill>
        <p:spPr bwMode="auto">
          <a:xfrm>
            <a:off x="1187624" y="1412776"/>
            <a:ext cx="6552728" cy="494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7339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08720"/>
            <a:ext cx="7200916" cy="4923909"/>
          </a:xfrm>
        </p:spPr>
        <p:txBody>
          <a:bodyPr/>
          <a:lstStyle/>
          <a:p>
            <a:r>
              <a:rPr lang="en-IN" dirty="0" err="1"/>
              <a:t>ServerConnectionSettingsAuthorization.xaml</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21412" y="1556792"/>
            <a:ext cx="4794804" cy="4248472"/>
          </a:xfrm>
          <a:prstGeom prst="rect">
            <a:avLst/>
          </a:prstGeom>
        </p:spPr>
      </p:pic>
    </p:spTree>
    <p:extLst>
      <p:ext uri="{BB962C8B-B14F-4D97-AF65-F5344CB8AC3E}">
        <p14:creationId xmlns:p14="http://schemas.microsoft.com/office/powerpoint/2010/main" val="3233476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052736"/>
            <a:ext cx="6777317" cy="4779893"/>
          </a:xfrm>
        </p:spPr>
        <p:txBody>
          <a:bodyPr/>
          <a:lstStyle/>
          <a:p>
            <a:r>
              <a:rPr lang="en-IN" dirty="0" err="1"/>
              <a:t>ServerConnectionSettings.xaml</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43250" y="1766887"/>
            <a:ext cx="3444974" cy="4182393"/>
          </a:xfrm>
          <a:prstGeom prst="rect">
            <a:avLst/>
          </a:prstGeom>
        </p:spPr>
      </p:pic>
    </p:spTree>
    <p:extLst>
      <p:ext uri="{BB962C8B-B14F-4D97-AF65-F5344CB8AC3E}">
        <p14:creationId xmlns:p14="http://schemas.microsoft.com/office/powerpoint/2010/main" val="769621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Custom Classes -</a:t>
            </a:r>
            <a:endParaRPr lang="en-IN" dirty="0"/>
          </a:p>
        </p:txBody>
      </p:sp>
      <p:sp>
        <p:nvSpPr>
          <p:cNvPr id="3" name="Content Placeholder 2"/>
          <p:cNvSpPr>
            <a:spLocks noGrp="1"/>
          </p:cNvSpPr>
          <p:nvPr>
            <p:ph idx="1"/>
          </p:nvPr>
        </p:nvSpPr>
        <p:spPr/>
        <p:txBody>
          <a:bodyPr>
            <a:normAutofit fontScale="92500" lnSpcReduction="10000"/>
          </a:bodyPr>
          <a:lstStyle/>
          <a:p>
            <a:r>
              <a:rPr lang="en-IN" b="1" u="sng" dirty="0" err="1" smtClean="0"/>
              <a:t>DBConnect</a:t>
            </a:r>
            <a:r>
              <a:rPr lang="en-IN" b="1" u="sng" dirty="0" smtClean="0"/>
              <a:t>-</a:t>
            </a:r>
          </a:p>
          <a:p>
            <a:pPr marL="68580" indent="0">
              <a:buNone/>
            </a:pPr>
            <a:r>
              <a:rPr lang="en-IN" dirty="0" smtClean="0"/>
              <a:t>This class encapsulates the connection logic between the front-end application and the back-end database.</a:t>
            </a:r>
          </a:p>
          <a:p>
            <a:pPr marL="68580" indent="0">
              <a:buNone/>
            </a:pPr>
            <a:endParaRPr lang="en-IN" dirty="0"/>
          </a:p>
          <a:p>
            <a:r>
              <a:rPr lang="en-IN" b="1" u="sng" dirty="0" err="1" smtClean="0"/>
              <a:t>DataModder</a:t>
            </a:r>
            <a:r>
              <a:rPr lang="en-IN" b="1" u="sng" dirty="0" smtClean="0"/>
              <a:t> –</a:t>
            </a:r>
          </a:p>
          <a:p>
            <a:pPr marL="68580" indent="0">
              <a:buNone/>
            </a:pPr>
            <a:r>
              <a:rPr lang="en-IN" dirty="0" smtClean="0"/>
              <a:t>This class encapsulates logic for SQL string generation, and handling of the C.R.U.D (Create, Read, Update, Delete) operations on the database.</a:t>
            </a:r>
            <a:endParaRPr lang="en-IN" dirty="0"/>
          </a:p>
        </p:txBody>
      </p:sp>
    </p:spTree>
    <p:extLst>
      <p:ext uri="{BB962C8B-B14F-4D97-AF65-F5344CB8AC3E}">
        <p14:creationId xmlns:p14="http://schemas.microsoft.com/office/powerpoint/2010/main" val="1778947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73144"/>
          </a:xfrm>
        </p:spPr>
        <p:txBody>
          <a:bodyPr>
            <a:normAutofit fontScale="90000"/>
          </a:bodyPr>
          <a:lstStyle/>
          <a:p>
            <a:r>
              <a:rPr lang="en-IN" dirty="0" smtClean="0"/>
              <a:t>Development </a:t>
            </a:r>
            <a:r>
              <a:rPr lang="en-IN" dirty="0" err="1" smtClean="0"/>
              <a:t>Softwares</a:t>
            </a:r>
            <a:r>
              <a:rPr lang="en-IN" dirty="0" smtClean="0"/>
              <a:t> Used -</a:t>
            </a:r>
            <a:endParaRPr lang="en-IN" dirty="0"/>
          </a:p>
        </p:txBody>
      </p:sp>
      <p:sp>
        <p:nvSpPr>
          <p:cNvPr id="3" name="Content Placeholder 2"/>
          <p:cNvSpPr>
            <a:spLocks noGrp="1"/>
          </p:cNvSpPr>
          <p:nvPr>
            <p:ph idx="1"/>
          </p:nvPr>
        </p:nvSpPr>
        <p:spPr>
          <a:xfrm>
            <a:off x="1043492" y="1772816"/>
            <a:ext cx="6777317" cy="4059813"/>
          </a:xfrm>
        </p:spPr>
        <p:txBody>
          <a:bodyPr>
            <a:normAutofit fontScale="92500" lnSpcReduction="10000"/>
          </a:bodyPr>
          <a:lstStyle/>
          <a:p>
            <a:r>
              <a:rPr lang="en-IN" b="1" u="sng" dirty="0" smtClean="0"/>
              <a:t>Visual Studio 2012-</a:t>
            </a:r>
          </a:p>
          <a:p>
            <a:pPr marL="68580" indent="0">
              <a:buNone/>
            </a:pPr>
            <a:r>
              <a:rPr lang="en-IN" dirty="0"/>
              <a:t>Visual </a:t>
            </a:r>
            <a:r>
              <a:rPr lang="en-IN" dirty="0" smtClean="0"/>
              <a:t>Studio </a:t>
            </a:r>
            <a:r>
              <a:rPr lang="en-IN" dirty="0"/>
              <a:t>Software is a comprehensive software development IDE from Microsoft which allows for software development for any windows based platform in various languages.</a:t>
            </a:r>
          </a:p>
          <a:p>
            <a:pPr marL="68580" indent="0">
              <a:buNone/>
            </a:pPr>
            <a:r>
              <a:rPr lang="en-IN" dirty="0"/>
              <a:t>Since this application is .NET based, hence this IDE was utilised</a:t>
            </a:r>
            <a:r>
              <a:rPr lang="en-IN" dirty="0" smtClean="0"/>
              <a:t>.</a:t>
            </a:r>
          </a:p>
          <a:p>
            <a:pPr marL="68580" indent="0">
              <a:buNone/>
            </a:pPr>
            <a:endParaRPr lang="en-IN" dirty="0"/>
          </a:p>
          <a:p>
            <a:r>
              <a:rPr lang="en-IN" b="1" u="sng" dirty="0" smtClean="0"/>
              <a:t>MySQL Workbench-</a:t>
            </a:r>
          </a:p>
          <a:p>
            <a:pPr marL="68580" indent="0">
              <a:buNone/>
            </a:pPr>
            <a:r>
              <a:rPr lang="en-IN" dirty="0"/>
              <a:t>This provides a graphical interface to the back-end MySQL databases during development time.</a:t>
            </a:r>
          </a:p>
          <a:p>
            <a:endParaRPr lang="en-IN" u="sng" dirty="0" smtClean="0"/>
          </a:p>
          <a:p>
            <a:pPr marL="68580" indent="0">
              <a:buNone/>
            </a:pPr>
            <a:endParaRPr lang="en-IN" dirty="0"/>
          </a:p>
          <a:p>
            <a:endParaRPr lang="en-IN" u="sng" dirty="0"/>
          </a:p>
        </p:txBody>
      </p:sp>
    </p:spTree>
    <p:extLst>
      <p:ext uri="{BB962C8B-B14F-4D97-AF65-F5344CB8AC3E}">
        <p14:creationId xmlns:p14="http://schemas.microsoft.com/office/powerpoint/2010/main" val="4127950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45152"/>
          </a:xfrm>
        </p:spPr>
        <p:txBody>
          <a:bodyPr/>
          <a:lstStyle/>
          <a:p>
            <a:r>
              <a:rPr lang="en-IN" dirty="0" smtClean="0">
                <a:solidFill>
                  <a:schemeClr val="tx2">
                    <a:lumMod val="50000"/>
                  </a:schemeClr>
                </a:solidFill>
              </a:rPr>
              <a:t>Bibliography</a:t>
            </a:r>
            <a:endParaRPr lang="en-IN" dirty="0">
              <a:solidFill>
                <a:schemeClr val="tx2">
                  <a:lumMod val="50000"/>
                </a:schemeClr>
              </a:solidFill>
            </a:endParaRPr>
          </a:p>
        </p:txBody>
      </p:sp>
      <p:sp>
        <p:nvSpPr>
          <p:cNvPr id="3" name="Content Placeholder 2"/>
          <p:cNvSpPr>
            <a:spLocks noGrp="1"/>
          </p:cNvSpPr>
          <p:nvPr>
            <p:ph idx="1"/>
          </p:nvPr>
        </p:nvSpPr>
        <p:spPr/>
        <p:txBody>
          <a:bodyPr/>
          <a:lstStyle/>
          <a:p>
            <a:pPr lvl="0"/>
            <a:r>
              <a:rPr lang="en-IN" u="sng" dirty="0">
                <a:hlinkClick r:id="rId2"/>
              </a:rPr>
              <a:t>www.stackoverflow.com</a:t>
            </a:r>
            <a:endParaRPr lang="en-IN" dirty="0"/>
          </a:p>
          <a:p>
            <a:pPr lvl="0"/>
            <a:r>
              <a:rPr lang="en-IN" u="sng" dirty="0">
                <a:hlinkClick r:id="rId3"/>
              </a:rPr>
              <a:t>www.codeproject.com</a:t>
            </a:r>
            <a:endParaRPr lang="en-IN" dirty="0"/>
          </a:p>
          <a:p>
            <a:pPr lvl="0"/>
            <a:r>
              <a:rPr lang="en-IN" u="sng" dirty="0">
                <a:hlinkClick r:id="rId4"/>
              </a:rPr>
              <a:t>www.dreamincode.com</a:t>
            </a:r>
            <a:endParaRPr lang="en-IN" dirty="0"/>
          </a:p>
          <a:p>
            <a:pPr lvl="0"/>
            <a:r>
              <a:rPr lang="en-IN" u="sng" dirty="0">
                <a:hlinkClick r:id="rId5"/>
              </a:rPr>
              <a:t>www.msdn.microsoft.com</a:t>
            </a:r>
            <a:endParaRPr lang="en-IN" dirty="0"/>
          </a:p>
          <a:p>
            <a:pPr lvl="0"/>
            <a:r>
              <a:rPr lang="en-IN" u="sng" dirty="0">
                <a:hlinkClick r:id="rId6"/>
              </a:rPr>
              <a:t>www.google.com</a:t>
            </a:r>
            <a:endParaRPr lang="en-IN" dirty="0"/>
          </a:p>
          <a:p>
            <a:pPr lvl="0"/>
            <a:r>
              <a:rPr lang="en-IN" u="sng" dirty="0">
                <a:hlinkClick r:id="rId7"/>
              </a:rPr>
              <a:t>www.wikipedia.org</a:t>
            </a:r>
            <a:endParaRPr lang="en-IN" dirty="0"/>
          </a:p>
          <a:p>
            <a:pPr lvl="0"/>
            <a:r>
              <a:rPr lang="en-IN" u="sng" dirty="0">
                <a:hlinkClick r:id="rId8"/>
              </a:rPr>
              <a:t>www.forums.mysql.com</a:t>
            </a:r>
            <a:endParaRPr lang="en-IN" dirty="0"/>
          </a:p>
          <a:p>
            <a:endParaRPr lang="en-IN" dirty="0"/>
          </a:p>
        </p:txBody>
      </p:sp>
    </p:spTree>
    <p:extLst>
      <p:ext uri="{BB962C8B-B14F-4D97-AF65-F5344CB8AC3E}">
        <p14:creationId xmlns:p14="http://schemas.microsoft.com/office/powerpoint/2010/main" val="1655787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45152"/>
          </a:xfrm>
        </p:spPr>
        <p:txBody>
          <a:bodyPr/>
          <a:lstStyle/>
          <a:p>
            <a:r>
              <a:rPr lang="en-IN" dirty="0" smtClean="0"/>
              <a:t>Application Features</a:t>
            </a:r>
            <a:endParaRPr lang="en-IN" dirty="0"/>
          </a:p>
        </p:txBody>
      </p:sp>
      <p:sp>
        <p:nvSpPr>
          <p:cNvPr id="3" name="Content Placeholder 2"/>
          <p:cNvSpPr>
            <a:spLocks noGrp="1"/>
          </p:cNvSpPr>
          <p:nvPr>
            <p:ph idx="1"/>
          </p:nvPr>
        </p:nvSpPr>
        <p:spPr>
          <a:xfrm>
            <a:off x="1043492" y="1772816"/>
            <a:ext cx="6777317" cy="4059813"/>
          </a:xfrm>
        </p:spPr>
        <p:txBody>
          <a:bodyPr>
            <a:normAutofit fontScale="92500" lnSpcReduction="20000"/>
          </a:bodyPr>
          <a:lstStyle/>
          <a:p>
            <a:r>
              <a:rPr lang="en-IN" u="sng" dirty="0" smtClean="0"/>
              <a:t>Cloud Connectivity –</a:t>
            </a:r>
          </a:p>
          <a:p>
            <a:pPr marL="68580" indent="0">
              <a:buNone/>
            </a:pPr>
            <a:r>
              <a:rPr lang="en-IN" dirty="0" smtClean="0"/>
              <a:t>The data being queried resides on an online MySQL Server. This ensures that the data remains in sync across all machines running this application.</a:t>
            </a:r>
          </a:p>
          <a:p>
            <a:pPr marL="68580" indent="0">
              <a:buNone/>
            </a:pPr>
            <a:endParaRPr lang="en-IN" dirty="0"/>
          </a:p>
          <a:p>
            <a:r>
              <a:rPr lang="en-IN" u="sng" dirty="0" smtClean="0"/>
              <a:t>Interactive User Interface –</a:t>
            </a:r>
          </a:p>
          <a:p>
            <a:pPr marL="68580" indent="0">
              <a:buNone/>
            </a:pPr>
            <a:r>
              <a:rPr lang="en-IN" dirty="0"/>
              <a:t>The application being a WPF(Windows Presentation Foundation) based application, allowed it to be aesthetically beautified using XAML scripts. Beautification refers to the chrome, transparency and animation effects in the application. </a:t>
            </a:r>
            <a:endParaRPr lang="en-IN" u="sng" dirty="0"/>
          </a:p>
        </p:txBody>
      </p:sp>
    </p:spTree>
    <p:extLst>
      <p:ext uri="{BB962C8B-B14F-4D97-AF65-F5344CB8AC3E}">
        <p14:creationId xmlns:p14="http://schemas.microsoft.com/office/powerpoint/2010/main" val="297881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08720"/>
            <a:ext cx="6777317" cy="4923909"/>
          </a:xfrm>
        </p:spPr>
        <p:txBody>
          <a:bodyPr>
            <a:normAutofit fontScale="92500" lnSpcReduction="10000"/>
          </a:bodyPr>
          <a:lstStyle/>
          <a:p>
            <a:r>
              <a:rPr lang="en-IN" u="sng" dirty="0" smtClean="0"/>
              <a:t>Compatibility across windows platforms –</a:t>
            </a:r>
          </a:p>
          <a:p>
            <a:pPr marL="68580" indent="0">
              <a:buNone/>
            </a:pPr>
            <a:r>
              <a:rPr lang="en-IN" dirty="0" smtClean="0"/>
              <a:t>The application needs a minimum of .NET 4.0 runtime. Since most versions of Windows Operating Systems come pre-installed with .NET 4.0, hence this application is compatible with most windows PCs.</a:t>
            </a:r>
          </a:p>
          <a:p>
            <a:pPr marL="68580" indent="0">
              <a:buNone/>
            </a:pPr>
            <a:endParaRPr lang="en-IN" dirty="0"/>
          </a:p>
          <a:p>
            <a:r>
              <a:rPr lang="en-IN" u="sng" dirty="0" smtClean="0"/>
              <a:t>Security –</a:t>
            </a:r>
          </a:p>
          <a:p>
            <a:pPr marL="68580" indent="0">
              <a:buNone/>
            </a:pPr>
            <a:r>
              <a:rPr lang="en-IN" dirty="0"/>
              <a:t>The data in the database can only be viewed by any user without password authentication. Otherwise, password authentication is required for performing any sort of modification on the data or even for changing any sort of database connection settings. </a:t>
            </a:r>
            <a:endParaRPr lang="en-IN" u="sng" dirty="0"/>
          </a:p>
        </p:txBody>
      </p:sp>
    </p:spTree>
    <p:extLst>
      <p:ext uri="{BB962C8B-B14F-4D97-AF65-F5344CB8AC3E}">
        <p14:creationId xmlns:p14="http://schemas.microsoft.com/office/powerpoint/2010/main" val="382819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36712"/>
            <a:ext cx="7416940" cy="5400600"/>
          </a:xfrm>
        </p:spPr>
        <p:txBody>
          <a:bodyPr>
            <a:normAutofit fontScale="40000" lnSpcReduction="20000"/>
          </a:bodyPr>
          <a:lstStyle/>
          <a:p>
            <a:r>
              <a:rPr lang="en-IN" sz="4500" u="sng" dirty="0" smtClean="0"/>
              <a:t>Advanced Features –</a:t>
            </a:r>
          </a:p>
          <a:p>
            <a:pPr marL="365760" lvl="1" indent="0">
              <a:buNone/>
            </a:pPr>
            <a:r>
              <a:rPr lang="en-IN" sz="4500" dirty="0"/>
              <a:t>The application creates a hidden and read-only file in the location where the app is situated on the hard drive. </a:t>
            </a:r>
            <a:endParaRPr lang="en-IN" sz="4500" dirty="0" smtClean="0"/>
          </a:p>
          <a:p>
            <a:pPr marL="365760" lvl="1" indent="0">
              <a:buNone/>
            </a:pPr>
            <a:endParaRPr lang="en-IN" sz="4500" dirty="0" smtClean="0"/>
          </a:p>
          <a:p>
            <a:pPr lvl="1">
              <a:buFont typeface="Wingdings" pitchFamily="2" charset="2"/>
              <a:buChar char="§"/>
            </a:pPr>
            <a:r>
              <a:rPr lang="en-IN" sz="4500" u="sng" dirty="0" smtClean="0"/>
              <a:t>Logging –</a:t>
            </a:r>
          </a:p>
          <a:p>
            <a:pPr lvl="2">
              <a:buFont typeface="Arial" pitchFamily="34" charset="0"/>
              <a:buChar char="•"/>
            </a:pPr>
            <a:r>
              <a:rPr lang="en-IN" sz="4500" dirty="0" smtClean="0"/>
              <a:t>This </a:t>
            </a:r>
            <a:r>
              <a:rPr lang="en-IN" sz="4500" dirty="0"/>
              <a:t>file contains all the server connection settings, and also a log of all the SQL queries being passed in the background to the MySQL server is stored in this file. </a:t>
            </a:r>
          </a:p>
          <a:p>
            <a:pPr lvl="2">
              <a:buFont typeface="Arial" pitchFamily="34" charset="0"/>
              <a:buChar char="•"/>
            </a:pPr>
            <a:r>
              <a:rPr lang="en-IN" sz="4500" dirty="0"/>
              <a:t>The queries passed are enclosed within timestamps denoting as to when the user started the application and when it was </a:t>
            </a:r>
            <a:r>
              <a:rPr lang="en-IN" sz="4500" dirty="0" smtClean="0"/>
              <a:t>stopped</a:t>
            </a:r>
            <a:r>
              <a:rPr lang="en-IN" sz="4500" dirty="0"/>
              <a:t>. </a:t>
            </a:r>
            <a:endParaRPr lang="en-IN" sz="4500" dirty="0" smtClean="0"/>
          </a:p>
          <a:p>
            <a:pPr lvl="2">
              <a:buFont typeface="Arial" pitchFamily="34" charset="0"/>
              <a:buChar char="•"/>
            </a:pPr>
            <a:endParaRPr lang="en-IN" sz="4000" u="sng" dirty="0" smtClean="0"/>
          </a:p>
          <a:p>
            <a:pPr lvl="1">
              <a:buFont typeface="Wingdings" pitchFamily="2" charset="2"/>
              <a:buChar char="§"/>
            </a:pPr>
            <a:r>
              <a:rPr lang="en-IN" sz="4500" u="sng" dirty="0" smtClean="0"/>
              <a:t>Data Restore-</a:t>
            </a:r>
          </a:p>
          <a:p>
            <a:pPr lvl="2">
              <a:buFont typeface="Wingdings" pitchFamily="2" charset="2"/>
              <a:buChar char="§"/>
            </a:pPr>
            <a:r>
              <a:rPr lang="en-IN" sz="4500" dirty="0"/>
              <a:t>In the event of any software or hardware failure, or even in the case of unauthorized database access, this log file can be utilized to recover the lost data by manually passing all the insertion queries which were passed earlier, or maybe used to undo any unwanted changes by analysing the SQL queries. </a:t>
            </a:r>
            <a:endParaRPr lang="en-IN" sz="4500" u="sng" dirty="0" smtClean="0"/>
          </a:p>
          <a:p>
            <a:pPr lvl="1">
              <a:buFont typeface="Arial" pitchFamily="34" charset="0"/>
              <a:buChar char="•"/>
            </a:pPr>
            <a:endParaRPr lang="en-IN" u="sng" dirty="0" smtClean="0"/>
          </a:p>
          <a:p>
            <a:pPr lvl="3">
              <a:buFont typeface="Arial" pitchFamily="34" charset="0"/>
              <a:buChar char="•"/>
            </a:pPr>
            <a:endParaRPr lang="en-IN" sz="1400" dirty="0" smtClean="0"/>
          </a:p>
        </p:txBody>
      </p:sp>
    </p:spTree>
    <p:extLst>
      <p:ext uri="{BB962C8B-B14F-4D97-AF65-F5344CB8AC3E}">
        <p14:creationId xmlns:p14="http://schemas.microsoft.com/office/powerpoint/2010/main" val="177277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36712"/>
            <a:ext cx="6777317" cy="4995917"/>
          </a:xfrm>
        </p:spPr>
        <p:txBody>
          <a:bodyPr>
            <a:normAutofit/>
          </a:bodyPr>
          <a:lstStyle/>
          <a:p>
            <a:pPr lvl="1">
              <a:buFont typeface="Wingdings" pitchFamily="2" charset="2"/>
              <a:buChar char="§"/>
            </a:pPr>
            <a:r>
              <a:rPr lang="en-IN" u="sng" dirty="0" smtClean="0"/>
              <a:t>Intruder Pinpointing </a:t>
            </a:r>
            <a:r>
              <a:rPr lang="en-IN" u="sng" dirty="0"/>
              <a:t>–</a:t>
            </a:r>
          </a:p>
          <a:p>
            <a:pPr lvl="2">
              <a:buFont typeface="Arial" pitchFamily="34" charset="0"/>
              <a:buChar char="•"/>
            </a:pPr>
            <a:r>
              <a:rPr lang="en-IN" dirty="0"/>
              <a:t>The fact that the log file stores the SQL queries passed alongwith the timestamp, may help to show at what time any unauthorized change (if any) were made, which can help to enumerate the person responsible for it. </a:t>
            </a:r>
            <a:endParaRPr lang="en-IN" dirty="0" smtClean="0"/>
          </a:p>
          <a:p>
            <a:pPr lvl="2">
              <a:buFont typeface="Arial" pitchFamily="34" charset="0"/>
              <a:buChar char="•"/>
            </a:pPr>
            <a:endParaRPr lang="en-IN" sz="1600" u="sng" dirty="0"/>
          </a:p>
          <a:p>
            <a:pPr lvl="1">
              <a:buFont typeface="Wingdings" pitchFamily="2" charset="2"/>
              <a:buChar char="§"/>
            </a:pPr>
            <a:r>
              <a:rPr lang="en-IN" u="sng" dirty="0"/>
              <a:t>Data </a:t>
            </a:r>
            <a:r>
              <a:rPr lang="en-IN" u="sng" dirty="0" smtClean="0"/>
              <a:t>Export-</a:t>
            </a:r>
            <a:endParaRPr lang="en-IN" u="sng" dirty="0"/>
          </a:p>
          <a:p>
            <a:pPr lvl="2">
              <a:buFont typeface="Arial" pitchFamily="34" charset="0"/>
              <a:buChar char="•"/>
            </a:pPr>
            <a:r>
              <a:rPr lang="en-IN" dirty="0"/>
              <a:t>The application allows the user to export all the data in the database as a document file with all the information correctly parsed, formatted and in a serially readable form. </a:t>
            </a:r>
          </a:p>
          <a:p>
            <a:pPr lvl="2">
              <a:buFont typeface="Arial" pitchFamily="34" charset="0"/>
              <a:buChar char="•"/>
            </a:pPr>
            <a:r>
              <a:rPr lang="en-IN" dirty="0"/>
              <a:t>This document maybe be transferred or printed out. </a:t>
            </a:r>
            <a:endParaRPr lang="en-IN" dirty="0"/>
          </a:p>
        </p:txBody>
      </p:sp>
    </p:spTree>
    <p:extLst>
      <p:ext uri="{BB962C8B-B14F-4D97-AF65-F5344CB8AC3E}">
        <p14:creationId xmlns:p14="http://schemas.microsoft.com/office/powerpoint/2010/main" val="152956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608" y="836712"/>
            <a:ext cx="7024744" cy="601136"/>
          </a:xfrm>
        </p:spPr>
        <p:txBody>
          <a:bodyPr>
            <a:normAutofit fontScale="90000"/>
          </a:bodyPr>
          <a:lstStyle/>
          <a:p>
            <a:r>
              <a:rPr lang="en-IN" dirty="0" smtClean="0"/>
              <a:t>Software Pre-requisites -</a:t>
            </a:r>
            <a:endParaRPr lang="en-IN" dirty="0"/>
          </a:p>
        </p:txBody>
      </p:sp>
      <p:sp>
        <p:nvSpPr>
          <p:cNvPr id="2" name="Content Placeholder 1"/>
          <p:cNvSpPr>
            <a:spLocks noGrp="1"/>
          </p:cNvSpPr>
          <p:nvPr>
            <p:ph idx="1"/>
          </p:nvPr>
        </p:nvSpPr>
        <p:spPr>
          <a:xfrm>
            <a:off x="1043492" y="1484784"/>
            <a:ext cx="6777317" cy="4347845"/>
          </a:xfrm>
        </p:spPr>
        <p:txBody>
          <a:bodyPr>
            <a:normAutofit fontScale="77500" lnSpcReduction="20000"/>
          </a:bodyPr>
          <a:lstStyle/>
          <a:p>
            <a:r>
              <a:rPr lang="en-IN" b="1" u="sng" dirty="0" smtClean="0"/>
              <a:t>.NET 4.0 Runtime</a:t>
            </a:r>
          </a:p>
          <a:p>
            <a:pPr marL="68580" indent="0">
              <a:buNone/>
            </a:pPr>
            <a:r>
              <a:rPr lang="en-IN" dirty="0"/>
              <a:t>The fact that it is .NET 4.0 based allows it to run on most Windows based machines, as .NET 4.0 is shipped by default alongwith all Windows Operating Systems.</a:t>
            </a:r>
          </a:p>
          <a:p>
            <a:endParaRPr lang="en-IN" dirty="0" smtClean="0"/>
          </a:p>
          <a:p>
            <a:r>
              <a:rPr lang="en-IN" b="1" u="sng" dirty="0" smtClean="0"/>
              <a:t>MySQL Connector NET 6.6.5</a:t>
            </a:r>
          </a:p>
          <a:p>
            <a:pPr marL="68580" indent="0">
              <a:buNone/>
            </a:pPr>
            <a:r>
              <a:rPr lang="en-IN" dirty="0"/>
              <a:t>The application generates the appropriate SQL queries for data management for the backend database, and the connector is responsible for passing them to the database.</a:t>
            </a:r>
          </a:p>
          <a:p>
            <a:endParaRPr lang="en-IN" dirty="0" smtClean="0"/>
          </a:p>
          <a:p>
            <a:r>
              <a:rPr lang="en-IN" b="1" u="sng" dirty="0" smtClean="0"/>
              <a:t>Internet connection</a:t>
            </a:r>
          </a:p>
          <a:p>
            <a:pPr marL="68580" indent="0">
              <a:buNone/>
            </a:pPr>
            <a:r>
              <a:rPr lang="en-IN" dirty="0"/>
              <a:t>This, being a cloud connected application, obviously requires an internet connection as the database holding the data can only be accessible through the internet.</a:t>
            </a:r>
          </a:p>
          <a:p>
            <a:endParaRPr lang="en-IN" b="1" u="sng" dirty="0"/>
          </a:p>
        </p:txBody>
      </p:sp>
    </p:spTree>
    <p:extLst>
      <p:ext uri="{BB962C8B-B14F-4D97-AF65-F5344CB8AC3E}">
        <p14:creationId xmlns:p14="http://schemas.microsoft.com/office/powerpoint/2010/main" val="469438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Overview -</a:t>
            </a:r>
            <a:endParaRPr lang="en-IN" dirty="0"/>
          </a:p>
        </p:txBody>
      </p:sp>
      <p:sp>
        <p:nvSpPr>
          <p:cNvPr id="3" name="Content Placeholder 2"/>
          <p:cNvSpPr>
            <a:spLocks noGrp="1"/>
          </p:cNvSpPr>
          <p:nvPr>
            <p:ph idx="1"/>
          </p:nvPr>
        </p:nvSpPr>
        <p:spPr/>
        <p:txBody>
          <a:bodyPr/>
          <a:lstStyle/>
          <a:p>
            <a:r>
              <a:rPr lang="en-IN" dirty="0"/>
              <a:t>This software is basically a graphical interface between the backend MySQL Database server and the user. </a:t>
            </a:r>
          </a:p>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916" t="36933" r="21913" b="37895"/>
          <a:stretch/>
        </p:blipFill>
        <p:spPr bwMode="auto">
          <a:xfrm>
            <a:off x="1259632" y="3789040"/>
            <a:ext cx="5617029" cy="1841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7889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36712"/>
            <a:ext cx="6777317" cy="4995917"/>
          </a:xfrm>
        </p:spPr>
        <p:txBody>
          <a:bodyPr/>
          <a:lstStyle/>
          <a:p>
            <a:r>
              <a:rPr lang="en-IN" dirty="0"/>
              <a:t>The software allows the user to perform all the basic C.R.U.D (Create, Read, Update, Delete) operations on the database</a:t>
            </a:r>
            <a:r>
              <a:rPr lang="en-IN" dirty="0" smtClean="0"/>
              <a:t>.</a:t>
            </a:r>
          </a:p>
          <a:p>
            <a:pPr marL="68580" indent="0">
              <a:buNone/>
            </a:pPr>
            <a:endParaRPr lang="en-IN" dirty="0"/>
          </a:p>
          <a:p>
            <a:r>
              <a:rPr lang="en-IN" dirty="0"/>
              <a:t>Details about the companies contacted by the college for placements, such as records of all contacts (phone number, email), when the company was approached by college, their response, the stream (CSE or ECE) for which they’re interested and a log of the placement cell related pending jobs pertaining to each company. </a:t>
            </a:r>
          </a:p>
          <a:p>
            <a:endParaRPr lang="en-IN" dirty="0"/>
          </a:p>
        </p:txBody>
      </p:sp>
    </p:spTree>
    <p:extLst>
      <p:ext uri="{BB962C8B-B14F-4D97-AF65-F5344CB8AC3E}">
        <p14:creationId xmlns:p14="http://schemas.microsoft.com/office/powerpoint/2010/main" val="464676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73144"/>
          </a:xfrm>
        </p:spPr>
        <p:txBody>
          <a:bodyPr>
            <a:normAutofit fontScale="90000"/>
          </a:bodyPr>
          <a:lstStyle/>
          <a:p>
            <a:r>
              <a:rPr lang="en-IN" dirty="0" smtClean="0"/>
              <a:t>Database Schema-</a:t>
            </a:r>
            <a:endParaRPr lang="en-IN" dirty="0"/>
          </a:p>
        </p:txBody>
      </p:sp>
      <p:sp>
        <p:nvSpPr>
          <p:cNvPr id="3" name="Content Placeholder 2"/>
          <p:cNvSpPr>
            <a:spLocks noGrp="1"/>
          </p:cNvSpPr>
          <p:nvPr>
            <p:ph idx="1"/>
          </p:nvPr>
        </p:nvSpPr>
        <p:spPr>
          <a:xfrm>
            <a:off x="1043492" y="1700808"/>
            <a:ext cx="6777317" cy="4131821"/>
          </a:xfrm>
        </p:spPr>
        <p:txBody>
          <a:bodyPr>
            <a:normAutofit lnSpcReduction="10000"/>
          </a:bodyPr>
          <a:lstStyle/>
          <a:p>
            <a:pPr marL="68580" indent="0">
              <a:buNone/>
            </a:pPr>
            <a:r>
              <a:rPr lang="en-IN" dirty="0"/>
              <a:t>The database linked to the app is called “placements” by default and contains the following tables –</a:t>
            </a:r>
          </a:p>
          <a:p>
            <a:pPr marL="68580" indent="0">
              <a:buNone/>
            </a:pPr>
            <a:endParaRPr lang="en-IN" dirty="0" smtClean="0"/>
          </a:p>
          <a:p>
            <a:r>
              <a:rPr lang="en-IN" b="1" u="sng" dirty="0" smtClean="0"/>
              <a:t>Company</a:t>
            </a:r>
          </a:p>
          <a:p>
            <a:pPr marL="68580" indent="0">
              <a:buNone/>
            </a:pPr>
            <a:r>
              <a:rPr lang="en-IN" dirty="0"/>
              <a:t> </a:t>
            </a:r>
            <a:r>
              <a:rPr lang="en-IN" dirty="0" smtClean="0"/>
              <a:t>  This table has the following columns –</a:t>
            </a:r>
          </a:p>
          <a:p>
            <a:pPr marL="695325" indent="-342900">
              <a:buFont typeface="Wingdings" pitchFamily="2" charset="2"/>
              <a:buChar char="q"/>
            </a:pPr>
            <a:r>
              <a:rPr lang="en-IN" dirty="0" err="1" smtClean="0"/>
              <a:t>CompanyNum</a:t>
            </a:r>
            <a:endParaRPr lang="en-IN" dirty="0" smtClean="0"/>
          </a:p>
          <a:p>
            <a:pPr marL="695325" indent="-342900">
              <a:buFont typeface="Wingdings" pitchFamily="2" charset="2"/>
              <a:buChar char="q"/>
            </a:pPr>
            <a:r>
              <a:rPr lang="en-IN" dirty="0" err="1" smtClean="0"/>
              <a:t>CompanyName</a:t>
            </a:r>
            <a:endParaRPr lang="en-IN" dirty="0" smtClean="0"/>
          </a:p>
          <a:p>
            <a:pPr marL="695325" indent="-342900">
              <a:buFont typeface="Wingdings" pitchFamily="2" charset="2"/>
              <a:buChar char="q"/>
            </a:pPr>
            <a:r>
              <a:rPr lang="en-IN" dirty="0" err="1" smtClean="0"/>
              <a:t>DateOfApproach</a:t>
            </a:r>
            <a:endParaRPr lang="en-IN" dirty="0" smtClean="0"/>
          </a:p>
          <a:p>
            <a:pPr marL="695325" indent="-342900">
              <a:buFont typeface="Wingdings" pitchFamily="2" charset="2"/>
              <a:buChar char="q"/>
            </a:pPr>
            <a:r>
              <a:rPr lang="en-IN" dirty="0" smtClean="0"/>
              <a:t>Comments</a:t>
            </a:r>
          </a:p>
          <a:p>
            <a:pPr>
              <a:buFont typeface="Courier New" pitchFamily="49" charset="0"/>
              <a:buChar char="o"/>
            </a:pPr>
            <a:endParaRPr lang="en-IN" dirty="0"/>
          </a:p>
        </p:txBody>
      </p:sp>
    </p:spTree>
    <p:extLst>
      <p:ext uri="{BB962C8B-B14F-4D97-AF65-F5344CB8AC3E}">
        <p14:creationId xmlns:p14="http://schemas.microsoft.com/office/powerpoint/2010/main" val="23763190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83</TotalTime>
  <Words>803</Words>
  <Application>Microsoft Office PowerPoint</Application>
  <PresentationFormat>On-screen Show (4:3)</PresentationFormat>
  <Paragraphs>101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Austin</vt:lpstr>
      <vt:lpstr>J.K. Placements Database Manager Application</vt:lpstr>
      <vt:lpstr>Application Features</vt:lpstr>
      <vt:lpstr>PowerPoint Presentation</vt:lpstr>
      <vt:lpstr>PowerPoint Presentation</vt:lpstr>
      <vt:lpstr>PowerPoint Presentation</vt:lpstr>
      <vt:lpstr>Software Pre-requisites -</vt:lpstr>
      <vt:lpstr>Software Overview -</vt:lpstr>
      <vt:lpstr>PowerPoint Presentation</vt:lpstr>
      <vt:lpstr>Database Schema-</vt:lpstr>
      <vt:lpstr>PowerPoint Presentation</vt:lpstr>
      <vt:lpstr>PowerPoint Presentation</vt:lpstr>
      <vt:lpstr>Software Workings-</vt:lpstr>
      <vt:lpstr>PowerPoint Presentation</vt:lpstr>
      <vt:lpstr>PowerPoint Presentation</vt:lpstr>
      <vt:lpstr>PowerPoint Presentation</vt:lpstr>
      <vt:lpstr>Custom Classes -</vt:lpstr>
      <vt:lpstr>Development Softwares Used -</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J.K. Placements Database Manager Application</dc:title>
  <dc:creator>Souham Biswas</dc:creator>
  <cp:lastModifiedBy>Souham Biswas</cp:lastModifiedBy>
  <cp:revision>10</cp:revision>
  <dcterms:created xsi:type="dcterms:W3CDTF">2014-01-31T05:23:53Z</dcterms:created>
  <dcterms:modified xsi:type="dcterms:W3CDTF">2014-01-31T07:22:41Z</dcterms:modified>
</cp:coreProperties>
</file>