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75" r:id="rId4"/>
    <p:sldId id="270" r:id="rId5"/>
    <p:sldId id="271" r:id="rId6"/>
    <p:sldId id="257" r:id="rId7"/>
    <p:sldId id="263" r:id="rId8"/>
    <p:sldId id="264" r:id="rId9"/>
    <p:sldId id="265" r:id="rId10"/>
    <p:sldId id="266" r:id="rId11"/>
    <p:sldId id="267" r:id="rId12"/>
    <p:sldId id="272" r:id="rId13"/>
    <p:sldId id="273"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8F89F03-09FF-4C27-A947-0FF58B4826B3}" type="datetimeFigureOut">
              <a:rPr lang="en-IN" smtClean="0"/>
              <a:t>13-08-2014</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30E2314-5253-4EDA-A17E-FB6E47440C1C}"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13-08-2014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13-08-2014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F89F03-09FF-4C27-A947-0FF58B4826B3}" type="datetimeFigureOut">
              <a:rPr lang="en-IN" smtClean="0"/>
              <a:t>13-08-2014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F89F03-09FF-4C27-A947-0FF58B4826B3}" type="datetimeFigureOut">
              <a:rPr lang="en-IN" smtClean="0"/>
              <a:t>13-08-2014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13-08-2014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89F03-09FF-4C27-A947-0FF58B4826B3}" type="datetimeFigureOut">
              <a:rPr lang="en-IN" smtClean="0"/>
              <a:t>13-08-2014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F89F03-09FF-4C27-A947-0FF58B4826B3}" type="datetimeFigureOut">
              <a:rPr lang="en-IN" smtClean="0"/>
              <a:t>13-08-2014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F03-09FF-4C27-A947-0FF58B4826B3}" type="datetimeFigureOut">
              <a:rPr lang="en-IN" smtClean="0"/>
              <a:t>13-08-2014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13-08-2014</a:t>
            </a:fld>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9F03-09FF-4C27-A947-0FF58B4826B3}" type="datetimeFigureOut">
              <a:rPr lang="en-IN" smtClean="0"/>
              <a:t>13-08-2014</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8F89F03-09FF-4C27-A947-0FF58B4826B3}" type="datetimeFigureOut">
              <a:rPr lang="en-IN" smtClean="0"/>
              <a:t>13-08-2014</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30E2314-5253-4EDA-A17E-FB6E47440C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odeproject.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5" Type="http://schemas.openxmlformats.org/officeDocument/2006/relationships/hyperlink" Target="http://www.msdn.microsoft.com/" TargetMode="External"/><Relationship Id="rId4" Type="http://schemas.openxmlformats.org/officeDocument/2006/relationships/hyperlink" Target="http://www.dreamincod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dirty="0" smtClean="0"/>
              <a:t>Phone </a:t>
            </a:r>
            <a:r>
              <a:rPr lang="en-IN" dirty="0" err="1" smtClean="0"/>
              <a:t>Mic</a:t>
            </a:r>
            <a:r>
              <a:rPr lang="en-IN" dirty="0" smtClean="0"/>
              <a:t> Live!</a:t>
            </a:r>
            <a:endParaRPr lang="en-IN" sz="3600" dirty="0"/>
          </a:p>
        </p:txBody>
      </p:sp>
      <p:sp>
        <p:nvSpPr>
          <p:cNvPr id="3" name="Subtitle 2"/>
          <p:cNvSpPr>
            <a:spLocks noGrp="1"/>
          </p:cNvSpPr>
          <p:nvPr>
            <p:ph type="subTitle" idx="1"/>
          </p:nvPr>
        </p:nvSpPr>
        <p:spPr>
          <a:xfrm>
            <a:off x="2438400" y="4221088"/>
            <a:ext cx="3962400" cy="1493912"/>
          </a:xfrm>
        </p:spPr>
        <p:txBody>
          <a:bodyPr>
            <a:normAutofit/>
          </a:bodyPr>
          <a:lstStyle/>
          <a:p>
            <a:r>
              <a:rPr lang="en-IN" sz="1800" dirty="0" smtClean="0">
                <a:solidFill>
                  <a:schemeClr val="tx1"/>
                </a:solidFill>
              </a:rPr>
              <a:t>Submitted by</a:t>
            </a:r>
          </a:p>
          <a:p>
            <a:r>
              <a:rPr lang="en-IN" sz="1800" dirty="0" smtClean="0">
                <a:solidFill>
                  <a:schemeClr val="tx1"/>
                </a:solidFill>
              </a:rPr>
              <a:t>SOUHAM BISWAS</a:t>
            </a:r>
          </a:p>
          <a:p>
            <a:r>
              <a:rPr lang="en-IN" sz="1800" dirty="0" smtClean="0">
                <a:solidFill>
                  <a:schemeClr val="tx1"/>
                </a:solidFill>
              </a:rPr>
              <a:t>B.Tech CSE </a:t>
            </a:r>
            <a:r>
              <a:rPr lang="en-IN" sz="1800" dirty="0" err="1" smtClean="0">
                <a:solidFill>
                  <a:schemeClr val="tx1"/>
                </a:solidFill>
              </a:rPr>
              <a:t>VIth</a:t>
            </a:r>
            <a:r>
              <a:rPr lang="en-IN" sz="1800" dirty="0" smtClean="0">
                <a:solidFill>
                  <a:schemeClr val="tx1"/>
                </a:solidFill>
              </a:rPr>
              <a:t> </a:t>
            </a:r>
            <a:r>
              <a:rPr lang="en-IN" sz="1800" dirty="0" smtClean="0">
                <a:solidFill>
                  <a:schemeClr val="tx1"/>
                </a:solidFill>
              </a:rPr>
              <a:t>Sem.</a:t>
            </a:r>
            <a:endParaRPr lang="en-IN" sz="1800" dirty="0">
              <a:solidFill>
                <a:schemeClr val="tx1"/>
              </a:solidFill>
            </a:endParaRPr>
          </a:p>
        </p:txBody>
      </p:sp>
    </p:spTree>
    <p:extLst>
      <p:ext uri="{BB962C8B-B14F-4D97-AF65-F5344CB8AC3E}">
        <p14:creationId xmlns:p14="http://schemas.microsoft.com/office/powerpoint/2010/main" val="3792134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777317" cy="4779893"/>
          </a:xfrm>
        </p:spPr>
        <p:txBody>
          <a:bodyPr>
            <a:normAutofit fontScale="92500" lnSpcReduction="10000"/>
          </a:bodyPr>
          <a:lstStyle/>
          <a:p>
            <a:r>
              <a:rPr lang="en-IN" dirty="0"/>
              <a:t>The server side application is basically a console application which initializes a </a:t>
            </a:r>
            <a:r>
              <a:rPr lang="en-IN" dirty="0" err="1"/>
              <a:t>WiFi</a:t>
            </a:r>
            <a:r>
              <a:rPr lang="en-IN" dirty="0"/>
              <a:t> ad-hoc network hotspot to which the phone connects and streams the audio.</a:t>
            </a:r>
          </a:p>
          <a:p>
            <a:r>
              <a:rPr lang="en-IN" dirty="0"/>
              <a:t>This is done by automatically passing commands to the native command prompt tool in Windows Operating Systems. </a:t>
            </a:r>
          </a:p>
          <a:p>
            <a:r>
              <a:rPr lang="en-IN" dirty="0"/>
              <a:t>Once the network is up, the application starts to listen for incoming audio packets over port 2014.</a:t>
            </a:r>
          </a:p>
          <a:p>
            <a:r>
              <a:rPr lang="en-IN" dirty="0"/>
              <a:t>As and when a packet is received, it is immediately played back in it’s raw, PCM format. This has been achieved with the help of the </a:t>
            </a:r>
            <a:r>
              <a:rPr lang="en-IN" dirty="0" err="1"/>
              <a:t>NAudio</a:t>
            </a:r>
            <a:r>
              <a:rPr lang="en-IN" dirty="0"/>
              <a:t> Library</a:t>
            </a:r>
            <a:r>
              <a:rPr lang="en-IN" dirty="0" smtClean="0"/>
              <a:t>.</a:t>
            </a:r>
            <a:endParaRPr lang="en-IN" dirty="0"/>
          </a:p>
        </p:txBody>
      </p:sp>
    </p:spTree>
    <p:extLst>
      <p:ext uri="{BB962C8B-B14F-4D97-AF65-F5344CB8AC3E}">
        <p14:creationId xmlns:p14="http://schemas.microsoft.com/office/powerpoint/2010/main" val="769621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Classes -</a:t>
            </a:r>
            <a:endParaRPr lang="en-IN" dirty="0"/>
          </a:p>
        </p:txBody>
      </p:sp>
      <p:sp>
        <p:nvSpPr>
          <p:cNvPr id="3" name="Content Placeholder 2"/>
          <p:cNvSpPr>
            <a:spLocks noGrp="1"/>
          </p:cNvSpPr>
          <p:nvPr>
            <p:ph idx="1"/>
          </p:nvPr>
        </p:nvSpPr>
        <p:spPr/>
        <p:txBody>
          <a:bodyPr>
            <a:normAutofit fontScale="92500" lnSpcReduction="10000"/>
          </a:bodyPr>
          <a:lstStyle/>
          <a:p>
            <a:r>
              <a:rPr lang="en-IN" b="1" u="sng" dirty="0" err="1" smtClean="0"/>
              <a:t>TCPDataExchange</a:t>
            </a:r>
            <a:r>
              <a:rPr lang="en-IN" b="1" u="sng" dirty="0" smtClean="0"/>
              <a:t>-</a:t>
            </a:r>
            <a:endParaRPr lang="en-IN" b="1" u="sng" dirty="0" smtClean="0"/>
          </a:p>
          <a:p>
            <a:pPr marL="68580" indent="0">
              <a:buNone/>
            </a:pPr>
            <a:r>
              <a:rPr lang="en-IN" dirty="0" smtClean="0"/>
              <a:t>This </a:t>
            </a:r>
            <a:r>
              <a:rPr lang="en-IN" dirty="0" smtClean="0"/>
              <a:t>abstract base class contains the basic TCP functionality parameters which is instrumental to both data receiving and sending activities.</a:t>
            </a:r>
            <a:endParaRPr lang="en-IN" dirty="0" smtClean="0"/>
          </a:p>
          <a:p>
            <a:pPr marL="68580" indent="0">
              <a:buNone/>
            </a:pPr>
            <a:endParaRPr lang="en-IN" dirty="0"/>
          </a:p>
          <a:p>
            <a:r>
              <a:rPr lang="en-IN" b="1" u="sng" dirty="0" err="1" smtClean="0"/>
              <a:t>TCPDataReader</a:t>
            </a:r>
            <a:endParaRPr lang="en-IN" b="1" u="sng" dirty="0" smtClean="0"/>
          </a:p>
          <a:p>
            <a:pPr marL="68580" indent="0">
              <a:buNone/>
            </a:pPr>
            <a:r>
              <a:rPr lang="en-IN" dirty="0" smtClean="0"/>
              <a:t>This </a:t>
            </a:r>
            <a:r>
              <a:rPr lang="en-IN" dirty="0" smtClean="0"/>
              <a:t>class encapsulates application logic pertaining to reading/receiving data over a TCP connection. This class inherits the </a:t>
            </a:r>
            <a:r>
              <a:rPr lang="en-IN" dirty="0" err="1" smtClean="0"/>
              <a:t>TCPDataExchange</a:t>
            </a:r>
            <a:r>
              <a:rPr lang="en-IN" dirty="0" smtClean="0"/>
              <a:t> class.</a:t>
            </a:r>
          </a:p>
          <a:p>
            <a:pPr marL="68580" indent="0">
              <a:buNone/>
            </a:pPr>
            <a:endParaRPr lang="en-IN" dirty="0" smtClean="0"/>
          </a:p>
          <a:p>
            <a:pPr marL="68580" indent="0">
              <a:buNone/>
            </a:pPr>
            <a:endParaRPr lang="en-IN" dirty="0" smtClean="0"/>
          </a:p>
          <a:p>
            <a:pPr marL="68580" indent="0">
              <a:buNone/>
            </a:pPr>
            <a:endParaRPr lang="en-IN" dirty="0" smtClean="0"/>
          </a:p>
          <a:p>
            <a:pPr marL="68580" indent="0">
              <a:buNone/>
            </a:pPr>
            <a:endParaRPr lang="en-IN" dirty="0"/>
          </a:p>
        </p:txBody>
      </p:sp>
    </p:spTree>
    <p:extLst>
      <p:ext uri="{BB962C8B-B14F-4D97-AF65-F5344CB8AC3E}">
        <p14:creationId xmlns:p14="http://schemas.microsoft.com/office/powerpoint/2010/main" val="177894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Classes-</a:t>
            </a:r>
            <a:endParaRPr lang="en-IN" dirty="0"/>
          </a:p>
        </p:txBody>
      </p:sp>
      <p:sp>
        <p:nvSpPr>
          <p:cNvPr id="3" name="Content Placeholder 2"/>
          <p:cNvSpPr>
            <a:spLocks noGrp="1"/>
          </p:cNvSpPr>
          <p:nvPr>
            <p:ph idx="1"/>
          </p:nvPr>
        </p:nvSpPr>
        <p:spPr/>
        <p:txBody>
          <a:bodyPr/>
          <a:lstStyle/>
          <a:p>
            <a:r>
              <a:rPr lang="en-IN" b="1" u="sng" dirty="0" err="1" smtClean="0"/>
              <a:t>TCPDataSender</a:t>
            </a:r>
            <a:endParaRPr lang="en-IN" b="1" u="sng" dirty="0"/>
          </a:p>
          <a:p>
            <a:pPr marL="68580" indent="0">
              <a:buNone/>
            </a:pPr>
            <a:r>
              <a:rPr lang="en-IN" dirty="0"/>
              <a:t>This class encapsulates application logic pertaining to sending data over a TCP connection. This class inherits the </a:t>
            </a:r>
            <a:r>
              <a:rPr lang="en-IN" dirty="0" err="1"/>
              <a:t>TCPDataExchange</a:t>
            </a:r>
            <a:r>
              <a:rPr lang="en-IN" dirty="0"/>
              <a:t> class.</a:t>
            </a:r>
          </a:p>
          <a:p>
            <a:endParaRPr lang="en-IN" dirty="0"/>
          </a:p>
        </p:txBody>
      </p:sp>
    </p:spTree>
    <p:extLst>
      <p:ext uri="{BB962C8B-B14F-4D97-AF65-F5344CB8AC3E}">
        <p14:creationId xmlns:p14="http://schemas.microsoft.com/office/powerpoint/2010/main" val="404568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Expansion Scope-</a:t>
            </a:r>
            <a:endParaRPr lang="en-IN" dirty="0"/>
          </a:p>
        </p:txBody>
      </p:sp>
      <p:sp>
        <p:nvSpPr>
          <p:cNvPr id="3" name="Content Placeholder 2"/>
          <p:cNvSpPr>
            <a:spLocks noGrp="1"/>
          </p:cNvSpPr>
          <p:nvPr>
            <p:ph idx="1"/>
          </p:nvPr>
        </p:nvSpPr>
        <p:spPr/>
        <p:txBody>
          <a:bodyPr/>
          <a:lstStyle/>
          <a:p>
            <a:r>
              <a:rPr lang="en-IN" dirty="0"/>
              <a:t>The server side application can be made into a nice GUI, and the overall application maybe expanded to allow for recording, storing and adding digital effects to incoming audio.</a:t>
            </a:r>
          </a:p>
          <a:p>
            <a:r>
              <a:rPr lang="en-IN" dirty="0"/>
              <a:t>Moreover, a wireless camera application may be built on this framework.</a:t>
            </a:r>
            <a:endParaRPr lang="en-IN" dirty="0"/>
          </a:p>
        </p:txBody>
      </p:sp>
    </p:spTree>
    <p:extLst>
      <p:ext uri="{BB962C8B-B14F-4D97-AF65-F5344CB8AC3E}">
        <p14:creationId xmlns:p14="http://schemas.microsoft.com/office/powerpoint/2010/main" val="14197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rmAutofit fontScale="90000"/>
          </a:bodyPr>
          <a:lstStyle/>
          <a:p>
            <a:r>
              <a:rPr lang="en-IN" dirty="0" smtClean="0"/>
              <a:t>Development </a:t>
            </a:r>
            <a:r>
              <a:rPr lang="en-IN" dirty="0" err="1" smtClean="0"/>
              <a:t>Softwares</a:t>
            </a:r>
            <a:r>
              <a:rPr lang="en-IN" dirty="0" smtClean="0"/>
              <a:t> Used -</a:t>
            </a:r>
            <a:endParaRPr lang="en-IN" dirty="0"/>
          </a:p>
        </p:txBody>
      </p:sp>
      <p:sp>
        <p:nvSpPr>
          <p:cNvPr id="3" name="Content Placeholder 2"/>
          <p:cNvSpPr>
            <a:spLocks noGrp="1"/>
          </p:cNvSpPr>
          <p:nvPr>
            <p:ph idx="1"/>
          </p:nvPr>
        </p:nvSpPr>
        <p:spPr>
          <a:xfrm>
            <a:off x="1043492" y="1772816"/>
            <a:ext cx="6777317" cy="4059813"/>
          </a:xfrm>
        </p:spPr>
        <p:txBody>
          <a:bodyPr>
            <a:normAutofit lnSpcReduction="10000"/>
          </a:bodyPr>
          <a:lstStyle/>
          <a:p>
            <a:r>
              <a:rPr lang="en-IN" b="1" u="sng" dirty="0" smtClean="0"/>
              <a:t>Visual Studio 2012-</a:t>
            </a:r>
          </a:p>
          <a:p>
            <a:pPr>
              <a:buFont typeface="Wingdings" panose="05000000000000000000" pitchFamily="2" charset="2"/>
              <a:buChar char="q"/>
            </a:pPr>
            <a:r>
              <a:rPr lang="en-IN" dirty="0"/>
              <a:t>Visual </a:t>
            </a:r>
            <a:r>
              <a:rPr lang="en-IN" dirty="0" smtClean="0"/>
              <a:t>Studio </a:t>
            </a:r>
            <a:r>
              <a:rPr lang="en-IN" dirty="0"/>
              <a:t>Software is a comprehensive software development IDE from Microsoft which allows for software development for any windows based platform in various languages.</a:t>
            </a:r>
          </a:p>
          <a:p>
            <a:pPr>
              <a:buFont typeface="Wingdings" panose="05000000000000000000" pitchFamily="2" charset="2"/>
              <a:buChar char="q"/>
            </a:pPr>
            <a:r>
              <a:rPr lang="en-IN" dirty="0"/>
              <a:t>Since this application is .NET based, hence this IDE was utilised</a:t>
            </a:r>
            <a:r>
              <a:rPr lang="en-IN" dirty="0" smtClean="0"/>
              <a:t>. </a:t>
            </a:r>
            <a:r>
              <a:rPr lang="en-IN" dirty="0"/>
              <a:t>This IDE is also the only IDE to support building, and live debugging of Windows Phone Apps on real devices</a:t>
            </a:r>
            <a:r>
              <a:rPr lang="en-IN" dirty="0" smtClean="0"/>
              <a:t>.</a:t>
            </a:r>
            <a:endParaRPr lang="en-IN" dirty="0" smtClean="0"/>
          </a:p>
          <a:p>
            <a:pPr marL="68580" indent="0">
              <a:buNone/>
            </a:pPr>
            <a:endParaRPr lang="en-IN" dirty="0"/>
          </a:p>
          <a:p>
            <a:endParaRPr lang="en-IN" u="sng" dirty="0" smtClean="0"/>
          </a:p>
          <a:p>
            <a:pPr marL="68580" indent="0">
              <a:buNone/>
            </a:pPr>
            <a:endParaRPr lang="en-IN" dirty="0"/>
          </a:p>
          <a:p>
            <a:endParaRPr lang="en-IN" u="sng" dirty="0"/>
          </a:p>
        </p:txBody>
      </p:sp>
    </p:spTree>
    <p:extLst>
      <p:ext uri="{BB962C8B-B14F-4D97-AF65-F5344CB8AC3E}">
        <p14:creationId xmlns:p14="http://schemas.microsoft.com/office/powerpoint/2010/main" val="4127950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solidFill>
                  <a:schemeClr val="tx2">
                    <a:lumMod val="50000"/>
                  </a:schemeClr>
                </a:solidFill>
              </a:rPr>
              <a:t>Bibliography</a:t>
            </a:r>
            <a:endParaRPr lang="en-IN" dirty="0">
              <a:solidFill>
                <a:schemeClr val="tx2">
                  <a:lumMod val="50000"/>
                </a:schemeClr>
              </a:solidFill>
            </a:endParaRPr>
          </a:p>
        </p:txBody>
      </p:sp>
      <p:sp>
        <p:nvSpPr>
          <p:cNvPr id="3" name="Content Placeholder 2"/>
          <p:cNvSpPr>
            <a:spLocks noGrp="1"/>
          </p:cNvSpPr>
          <p:nvPr>
            <p:ph idx="1"/>
          </p:nvPr>
        </p:nvSpPr>
        <p:spPr/>
        <p:txBody>
          <a:bodyPr/>
          <a:lstStyle/>
          <a:p>
            <a:pPr lvl="0"/>
            <a:r>
              <a:rPr lang="en-IN" u="sng" dirty="0">
                <a:hlinkClick r:id="rId2"/>
              </a:rPr>
              <a:t>www.stackoverflow.com</a:t>
            </a:r>
            <a:endParaRPr lang="en-IN" dirty="0"/>
          </a:p>
          <a:p>
            <a:pPr lvl="0"/>
            <a:r>
              <a:rPr lang="en-IN" u="sng" dirty="0">
                <a:hlinkClick r:id="rId3"/>
              </a:rPr>
              <a:t>www.codeproject.com</a:t>
            </a:r>
            <a:endParaRPr lang="en-IN" dirty="0"/>
          </a:p>
          <a:p>
            <a:pPr lvl="0"/>
            <a:r>
              <a:rPr lang="en-IN" u="sng" dirty="0">
                <a:hlinkClick r:id="rId4"/>
              </a:rPr>
              <a:t>www.dreamincode.com</a:t>
            </a:r>
            <a:endParaRPr lang="en-IN" dirty="0"/>
          </a:p>
          <a:p>
            <a:pPr lvl="0"/>
            <a:r>
              <a:rPr lang="en-IN" u="sng" dirty="0">
                <a:hlinkClick r:id="rId5"/>
              </a:rPr>
              <a:t>www.msdn.microsoft.com</a:t>
            </a:r>
            <a:endParaRPr lang="en-IN" dirty="0"/>
          </a:p>
          <a:p>
            <a:endParaRPr lang="en-IN" dirty="0"/>
          </a:p>
        </p:txBody>
      </p:sp>
    </p:spTree>
    <p:extLst>
      <p:ext uri="{BB962C8B-B14F-4D97-AF65-F5344CB8AC3E}">
        <p14:creationId xmlns:p14="http://schemas.microsoft.com/office/powerpoint/2010/main" val="165578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Software Overview -</a:t>
            </a:r>
            <a:endParaRPr lang="en-IN" dirty="0"/>
          </a:p>
        </p:txBody>
      </p:sp>
      <p:sp>
        <p:nvSpPr>
          <p:cNvPr id="3" name="Content Placeholder 2"/>
          <p:cNvSpPr>
            <a:spLocks noGrp="1"/>
          </p:cNvSpPr>
          <p:nvPr>
            <p:ph idx="1"/>
          </p:nvPr>
        </p:nvSpPr>
        <p:spPr>
          <a:xfrm>
            <a:off x="1043492" y="1916832"/>
            <a:ext cx="6777317" cy="3915797"/>
          </a:xfrm>
        </p:spPr>
        <p:txBody>
          <a:bodyPr/>
          <a:lstStyle/>
          <a:p>
            <a:r>
              <a:rPr lang="en-IN" dirty="0"/>
              <a:t>This application transforms an ordinary Windows Phone into a full fledged wireless microphone.</a:t>
            </a:r>
          </a:p>
          <a:p>
            <a:endParaRPr lang="en-IN" dirty="0"/>
          </a:p>
        </p:txBody>
      </p:sp>
      <p:cxnSp>
        <p:nvCxnSpPr>
          <p:cNvPr id="5" name="Straight Arrow Connector 4"/>
          <p:cNvCxnSpPr/>
          <p:nvPr/>
        </p:nvCxnSpPr>
        <p:spPr>
          <a:xfrm>
            <a:off x="2813070" y="4841854"/>
            <a:ext cx="637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7" name="Picture 6" descr="http://www.t-mobile.com/images/png/products/phones/Nokia_Lumia_710_Black/250x270_1.png"/>
          <p:cNvPicPr/>
          <p:nvPr/>
        </p:nvPicPr>
        <p:blipFill rotWithShape="1">
          <a:blip r:embed="rId2">
            <a:extLst>
              <a:ext uri="{28A0092B-C50C-407E-A947-70E740481C1C}">
                <a14:useLocalDpi xmlns:a14="http://schemas.microsoft.com/office/drawing/2010/main" val="0"/>
              </a:ext>
            </a:extLst>
          </a:blip>
          <a:srcRect l="19197" r="20089"/>
          <a:stretch/>
        </p:blipFill>
        <p:spPr bwMode="auto">
          <a:xfrm>
            <a:off x="1403648" y="3742352"/>
            <a:ext cx="1266825" cy="2253615"/>
          </a:xfrm>
          <a:prstGeom prst="rect">
            <a:avLst/>
          </a:prstGeom>
          <a:noFill/>
          <a:ln>
            <a:noFill/>
          </a:ln>
          <a:extLst>
            <a:ext uri="{53640926-AAD7-44D8-BBD7-CCE9431645EC}">
              <a14:shadowObscured xmlns:a14="http://schemas.microsoft.com/office/drawing/2010/main"/>
            </a:ext>
          </a:extLst>
        </p:spPr>
      </p:pic>
      <p:pic>
        <p:nvPicPr>
          <p:cNvPr id="9" name="Picture 8" descr="http://techgipsy.com/wp-content/uploads/2013/12/wireles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0610" y="4442460"/>
            <a:ext cx="1068705" cy="1009650"/>
          </a:xfrm>
          <a:prstGeom prst="rect">
            <a:avLst/>
          </a:prstGeom>
          <a:noFill/>
          <a:ln>
            <a:noFill/>
          </a:ln>
        </p:spPr>
      </p:pic>
      <p:sp>
        <p:nvSpPr>
          <p:cNvPr id="11" name="Text Box 2"/>
          <p:cNvSpPr txBox="1">
            <a:spLocks noChangeArrowheads="1"/>
          </p:cNvSpPr>
          <p:nvPr/>
        </p:nvSpPr>
        <p:spPr bwMode="auto">
          <a:xfrm>
            <a:off x="3418224" y="3501008"/>
            <a:ext cx="1254125" cy="850265"/>
          </a:xfrm>
          <a:prstGeom prst="rect">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rot="0" vert="horz" wrap="square" lIns="91440" tIns="45720" rIns="91440" bIns="45720" anchor="t" anchorCtr="0">
            <a:noAutofit/>
          </a:bodyPr>
          <a:lstStyle/>
          <a:p>
            <a:pPr algn="ctr">
              <a:lnSpc>
                <a:spcPct val="115000"/>
              </a:lnSpc>
              <a:spcAft>
                <a:spcPts val="1000"/>
              </a:spcAft>
            </a:pPr>
            <a:r>
              <a:rPr lang="en-IN" sz="1100" dirty="0">
                <a:effectLst/>
                <a:ea typeface="Calibri"/>
                <a:cs typeface="Times New Roman"/>
              </a:rPr>
              <a:t>SOUND STREAMED WIRELESSLY OVER </a:t>
            </a:r>
            <a:r>
              <a:rPr lang="en-IN" sz="1100" dirty="0" err="1">
                <a:effectLst/>
                <a:ea typeface="Calibri"/>
                <a:cs typeface="Times New Roman"/>
              </a:rPr>
              <a:t>WiFi</a:t>
            </a:r>
            <a:endParaRPr lang="en-IN" sz="1100" dirty="0">
              <a:effectLst/>
              <a:ea typeface="Calibri"/>
              <a:cs typeface="Times New Roman"/>
            </a:endParaRPr>
          </a:p>
        </p:txBody>
      </p:sp>
      <p:pic>
        <p:nvPicPr>
          <p:cNvPr id="12" name="Picture 11" descr="http://images-ec.native-instruments.com/uploads/pics/TKS4_setup_Laptop.png?138122636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032" y="4130040"/>
            <a:ext cx="3274695" cy="1634490"/>
          </a:xfrm>
          <a:prstGeom prst="rect">
            <a:avLst/>
          </a:prstGeom>
          <a:noFill/>
          <a:ln>
            <a:noFill/>
          </a:ln>
        </p:spPr>
      </p:pic>
      <p:cxnSp>
        <p:nvCxnSpPr>
          <p:cNvPr id="6" name="Straight Arrow Connector 5"/>
          <p:cNvCxnSpPr/>
          <p:nvPr/>
        </p:nvCxnSpPr>
        <p:spPr>
          <a:xfrm>
            <a:off x="4519989" y="5157192"/>
            <a:ext cx="68008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 Box 2"/>
          <p:cNvSpPr txBox="1">
            <a:spLocks noChangeArrowheads="1"/>
          </p:cNvSpPr>
          <p:nvPr/>
        </p:nvSpPr>
        <p:spPr bwMode="auto">
          <a:xfrm>
            <a:off x="5508104" y="3396912"/>
            <a:ext cx="2243455" cy="69088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a:lnSpc>
                <a:spcPct val="115000"/>
              </a:lnSpc>
              <a:spcAft>
                <a:spcPts val="1000"/>
              </a:spcAft>
            </a:pPr>
            <a:r>
              <a:rPr lang="en-IN" sz="1100">
                <a:effectLst/>
                <a:ea typeface="Calibri"/>
                <a:cs typeface="Times New Roman"/>
              </a:rPr>
              <a:t>SOUND PLAYED BACK THROUGH AUDIO EQUIPMENT CONNECTED TO SYSTEM</a:t>
            </a:r>
          </a:p>
        </p:txBody>
      </p:sp>
    </p:spTree>
    <p:extLst>
      <p:ext uri="{BB962C8B-B14F-4D97-AF65-F5344CB8AC3E}">
        <p14:creationId xmlns:p14="http://schemas.microsoft.com/office/powerpoint/2010/main" val="3390930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6777317" cy="4995917"/>
          </a:xfrm>
        </p:spPr>
        <p:txBody>
          <a:bodyPr/>
          <a:lstStyle/>
          <a:p>
            <a:r>
              <a:rPr lang="en-IN" dirty="0"/>
              <a:t>This involves an app running on the phone, and an app running on the system connected to the speakers</a:t>
            </a:r>
            <a:r>
              <a:rPr lang="en-IN" dirty="0" smtClean="0"/>
              <a:t>.</a:t>
            </a:r>
          </a:p>
          <a:p>
            <a:endParaRPr lang="en-IN" dirty="0"/>
          </a:p>
          <a:p>
            <a:r>
              <a:rPr lang="en-IN" dirty="0"/>
              <a:t>An ad-hoc </a:t>
            </a:r>
            <a:r>
              <a:rPr lang="en-IN" dirty="0" err="1"/>
              <a:t>WiFi</a:t>
            </a:r>
            <a:r>
              <a:rPr lang="en-IN" dirty="0"/>
              <a:t> network hotspot is established by the app on the system to which the phone connects. A live TCP connection is maintained between the phone and the system over which all the audio entering the phone is streamed to the system and played by the speaker system in real-time.</a:t>
            </a:r>
            <a:endParaRPr lang="en-IN" dirty="0"/>
          </a:p>
        </p:txBody>
      </p:sp>
    </p:spTree>
    <p:extLst>
      <p:ext uri="{BB962C8B-B14F-4D97-AF65-F5344CB8AC3E}">
        <p14:creationId xmlns:p14="http://schemas.microsoft.com/office/powerpoint/2010/main" val="2653331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Application Features</a:t>
            </a:r>
            <a:endParaRPr lang="en-IN" dirty="0"/>
          </a:p>
        </p:txBody>
      </p:sp>
      <p:sp>
        <p:nvSpPr>
          <p:cNvPr id="3" name="Content Placeholder 2"/>
          <p:cNvSpPr>
            <a:spLocks noGrp="1"/>
          </p:cNvSpPr>
          <p:nvPr>
            <p:ph idx="1"/>
          </p:nvPr>
        </p:nvSpPr>
        <p:spPr>
          <a:xfrm>
            <a:off x="1043492" y="1772816"/>
            <a:ext cx="6777317" cy="4059813"/>
          </a:xfrm>
        </p:spPr>
        <p:txBody>
          <a:bodyPr>
            <a:normAutofit fontScale="85000" lnSpcReduction="20000"/>
          </a:bodyPr>
          <a:lstStyle/>
          <a:p>
            <a:pPr lvl="0"/>
            <a:r>
              <a:rPr lang="en-IN" b="1" u="sng" dirty="0"/>
              <a:t>Large Wireless Range </a:t>
            </a:r>
            <a:r>
              <a:rPr lang="en-IN" b="1" u="sng" dirty="0" smtClean="0"/>
              <a:t>–</a:t>
            </a:r>
            <a:endParaRPr lang="en-IN" u="sng" dirty="0" smtClean="0"/>
          </a:p>
          <a:p>
            <a:pPr marL="68580" indent="0">
              <a:buNone/>
            </a:pPr>
            <a:r>
              <a:rPr lang="en-IN" dirty="0"/>
              <a:t>Most wireless </a:t>
            </a:r>
            <a:r>
              <a:rPr lang="en-IN" dirty="0" err="1"/>
              <a:t>mics</a:t>
            </a:r>
            <a:r>
              <a:rPr lang="en-IN" dirty="0"/>
              <a:t> don’t have a range beyond 10 meters. But since this is dependent on the </a:t>
            </a:r>
            <a:r>
              <a:rPr lang="en-IN" dirty="0" err="1"/>
              <a:t>WiFi</a:t>
            </a:r>
            <a:r>
              <a:rPr lang="en-IN" dirty="0"/>
              <a:t> radio, which usually extends much beyond 10 meters, hence gives a huge range bonus over conventional wireless microphone systems</a:t>
            </a:r>
            <a:r>
              <a:rPr lang="en-IN" dirty="0" smtClean="0"/>
              <a:t>.</a:t>
            </a:r>
            <a:endParaRPr lang="en-IN" dirty="0" smtClean="0"/>
          </a:p>
          <a:p>
            <a:pPr marL="68580" indent="0">
              <a:buNone/>
            </a:pPr>
            <a:endParaRPr lang="en-IN" dirty="0"/>
          </a:p>
          <a:p>
            <a:pPr lvl="0"/>
            <a:r>
              <a:rPr lang="en-IN" b="1" u="sng" dirty="0"/>
              <a:t>Mobility and versatility –</a:t>
            </a:r>
            <a:endParaRPr lang="en-IN" dirty="0"/>
          </a:p>
          <a:p>
            <a:pPr marL="68580" indent="0">
              <a:buNone/>
            </a:pPr>
            <a:r>
              <a:rPr lang="en-IN" dirty="0"/>
              <a:t>The Windows Phone application is scalable across all Windows Phone devices, which allows it to run on any Windows Phone device. Moreover, it can be easily ported to other platforms like Android, using the Mono (</a:t>
            </a:r>
            <a:r>
              <a:rPr lang="en-IN" dirty="0" err="1"/>
              <a:t>Xamarin</a:t>
            </a:r>
            <a:r>
              <a:rPr lang="en-IN" dirty="0"/>
              <a:t>) framework, as this is written in C# language.</a:t>
            </a:r>
          </a:p>
        </p:txBody>
      </p:sp>
    </p:spTree>
    <p:extLst>
      <p:ext uri="{BB962C8B-B14F-4D97-AF65-F5344CB8AC3E}">
        <p14:creationId xmlns:p14="http://schemas.microsoft.com/office/powerpoint/2010/main" val="297881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normAutofit fontScale="92500" lnSpcReduction="10000"/>
          </a:bodyPr>
          <a:lstStyle/>
          <a:p>
            <a:pPr lvl="0"/>
            <a:r>
              <a:rPr lang="en-IN" b="1" u="sng" dirty="0"/>
              <a:t>Compatibility across Windows Platforms –</a:t>
            </a:r>
            <a:endParaRPr lang="en-IN" dirty="0"/>
          </a:p>
          <a:p>
            <a:pPr marL="68580" indent="0">
              <a:buNone/>
            </a:pPr>
            <a:r>
              <a:rPr lang="en-IN" dirty="0"/>
              <a:t>The server side application was developed in the C# programming language which was developed by Microsoft, and requires a minimum of .NET 4.0 runtime to run. Now since most Windows Operating systems are already shipped with .NET 4.0 Framework, hence it renders the server application compatible across most Windows platforms.</a:t>
            </a:r>
          </a:p>
          <a:p>
            <a:endParaRPr lang="en-IN" dirty="0"/>
          </a:p>
          <a:p>
            <a:pPr lvl="0"/>
            <a:r>
              <a:rPr lang="en-IN" b="1" u="sng" dirty="0"/>
              <a:t>Cheap and powerful alternative –</a:t>
            </a:r>
            <a:endParaRPr lang="en-IN" dirty="0"/>
          </a:p>
          <a:p>
            <a:pPr marL="68580" indent="0">
              <a:buNone/>
            </a:pPr>
            <a:r>
              <a:rPr lang="en-IN" dirty="0"/>
              <a:t>This can be easily used in place of an actual wireless </a:t>
            </a:r>
            <a:r>
              <a:rPr lang="en-IN" dirty="0" err="1"/>
              <a:t>mic</a:t>
            </a:r>
            <a:r>
              <a:rPr lang="en-IN" dirty="0"/>
              <a:t> system at no extra cost. Hence, it is pretty much a cheap and powerful alternative.</a:t>
            </a:r>
          </a:p>
        </p:txBody>
      </p:sp>
    </p:spTree>
    <p:extLst>
      <p:ext uri="{BB962C8B-B14F-4D97-AF65-F5344CB8AC3E}">
        <p14:creationId xmlns:p14="http://schemas.microsoft.com/office/powerpoint/2010/main" val="382819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836712"/>
            <a:ext cx="7024744" cy="601136"/>
          </a:xfrm>
        </p:spPr>
        <p:txBody>
          <a:bodyPr>
            <a:normAutofit fontScale="90000"/>
          </a:bodyPr>
          <a:lstStyle/>
          <a:p>
            <a:r>
              <a:rPr lang="en-IN" dirty="0" smtClean="0"/>
              <a:t>Software Pre-requisites -</a:t>
            </a:r>
            <a:endParaRPr lang="en-IN" dirty="0"/>
          </a:p>
        </p:txBody>
      </p:sp>
      <p:sp>
        <p:nvSpPr>
          <p:cNvPr id="2" name="Content Placeholder 1"/>
          <p:cNvSpPr>
            <a:spLocks noGrp="1"/>
          </p:cNvSpPr>
          <p:nvPr>
            <p:ph idx="1"/>
          </p:nvPr>
        </p:nvSpPr>
        <p:spPr>
          <a:xfrm>
            <a:off x="1043492" y="1484784"/>
            <a:ext cx="6777317" cy="4347845"/>
          </a:xfrm>
        </p:spPr>
        <p:txBody>
          <a:bodyPr>
            <a:normAutofit fontScale="70000" lnSpcReduction="20000"/>
          </a:bodyPr>
          <a:lstStyle/>
          <a:p>
            <a:pPr lvl="0"/>
            <a:r>
              <a:rPr lang="en-IN" b="1" u="sng" dirty="0"/>
              <a:t>.NET Runtime 4.0 (on server side)</a:t>
            </a:r>
            <a:endParaRPr lang="en-IN" dirty="0"/>
          </a:p>
          <a:p>
            <a:pPr marL="68580" indent="0">
              <a:buNone/>
            </a:pPr>
            <a:r>
              <a:rPr lang="en-IN" dirty="0"/>
              <a:t>The application has been developed in C#.</a:t>
            </a:r>
          </a:p>
          <a:p>
            <a:pPr marL="68580" indent="0">
              <a:buNone/>
            </a:pPr>
            <a:r>
              <a:rPr lang="en-IN" dirty="0"/>
              <a:t>The fact that it is .NET 4.0 based allows it to run on most Windows based machines, as .NET 4.0 is shipped by default alongwith all Windows Operating Systems.</a:t>
            </a:r>
          </a:p>
          <a:p>
            <a:pPr marL="68580" indent="0">
              <a:buNone/>
            </a:pPr>
            <a:endParaRPr lang="en-IN" dirty="0"/>
          </a:p>
          <a:p>
            <a:pPr lvl="0"/>
            <a:r>
              <a:rPr lang="en-IN" b="1" u="sng" dirty="0" err="1"/>
              <a:t>WiFi</a:t>
            </a:r>
            <a:r>
              <a:rPr lang="en-IN" b="1" u="sng" dirty="0"/>
              <a:t> hardware (on server side)</a:t>
            </a:r>
            <a:endParaRPr lang="en-IN" dirty="0"/>
          </a:p>
          <a:p>
            <a:pPr marL="68580" indent="0">
              <a:buNone/>
            </a:pPr>
            <a:r>
              <a:rPr lang="en-IN" dirty="0"/>
              <a:t>The audio captured by the phone is streamed over a live link maintained between the phone and the target system via the </a:t>
            </a:r>
            <a:r>
              <a:rPr lang="en-IN" dirty="0" err="1"/>
              <a:t>WiFi</a:t>
            </a:r>
            <a:r>
              <a:rPr lang="en-IN" dirty="0"/>
              <a:t> radio hardware.</a:t>
            </a:r>
          </a:p>
          <a:p>
            <a:pPr marL="68580" indent="0">
              <a:buNone/>
            </a:pPr>
            <a:endParaRPr lang="en-IN" dirty="0"/>
          </a:p>
          <a:p>
            <a:pPr lvl="0"/>
            <a:r>
              <a:rPr lang="en-IN" b="1" u="sng" dirty="0"/>
              <a:t>Windows Phone OS 7.1 (on phone)</a:t>
            </a:r>
            <a:endParaRPr lang="en-IN" dirty="0"/>
          </a:p>
          <a:p>
            <a:pPr marL="68580" indent="0">
              <a:buNone/>
            </a:pPr>
            <a:r>
              <a:rPr lang="en-IN" dirty="0"/>
              <a:t>The phone side application has been developed for the Windows Phone 7.1 Mango OS Environment.</a:t>
            </a:r>
          </a:p>
          <a:p>
            <a:pPr marL="68580" indent="0">
              <a:buNone/>
            </a:pPr>
            <a:r>
              <a:rPr lang="en-IN" dirty="0"/>
              <a:t>The phone application runs in a .NET CF(Compact Framework) environment, which is a stripped version of the original .NET framework optimized for devices with memory and computational constraints.</a:t>
            </a:r>
          </a:p>
          <a:p>
            <a:endParaRPr lang="en-IN" b="1" u="sng" dirty="0"/>
          </a:p>
        </p:txBody>
      </p:sp>
    </p:spTree>
    <p:extLst>
      <p:ext uri="{BB962C8B-B14F-4D97-AF65-F5344CB8AC3E}">
        <p14:creationId xmlns:p14="http://schemas.microsoft.com/office/powerpoint/2010/main" val="469438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024744" cy="745152"/>
          </a:xfrm>
        </p:spPr>
        <p:txBody>
          <a:bodyPr>
            <a:normAutofit/>
          </a:bodyPr>
          <a:lstStyle/>
          <a:p>
            <a:r>
              <a:rPr lang="en-IN" dirty="0" smtClean="0"/>
              <a:t>Software Workings-</a:t>
            </a:r>
            <a:endParaRPr lang="en-IN" dirty="0"/>
          </a:p>
        </p:txBody>
      </p:sp>
      <p:sp>
        <p:nvSpPr>
          <p:cNvPr id="3" name="Content Placeholder 2"/>
          <p:cNvSpPr>
            <a:spLocks noGrp="1"/>
          </p:cNvSpPr>
          <p:nvPr>
            <p:ph idx="1"/>
          </p:nvPr>
        </p:nvSpPr>
        <p:spPr>
          <a:xfrm>
            <a:off x="1043492" y="1484784"/>
            <a:ext cx="6777317" cy="4347845"/>
          </a:xfrm>
        </p:spPr>
        <p:txBody>
          <a:bodyPr/>
          <a:lstStyle/>
          <a:p>
            <a:pPr>
              <a:buFont typeface="Wingdings" panose="05000000000000000000" pitchFamily="2" charset="2"/>
              <a:buChar char="q"/>
            </a:pPr>
            <a:r>
              <a:rPr lang="en-IN" b="1" dirty="0" smtClean="0"/>
              <a:t>Phone Application-</a:t>
            </a:r>
          </a:p>
          <a:p>
            <a:endParaRPr lang="en-IN" dirty="0" smtClean="0"/>
          </a:p>
          <a:p>
            <a:endParaRPr lang="en-IN" dirty="0"/>
          </a:p>
        </p:txBody>
      </p:sp>
      <p:pic>
        <p:nvPicPr>
          <p:cNvPr id="5" name="Picture 4"/>
          <p:cNvPicPr/>
          <p:nvPr/>
        </p:nvPicPr>
        <p:blipFill rotWithShape="1">
          <a:blip r:embed="rId2"/>
          <a:srcRect l="27108" t="19141" r="57574" b="32193"/>
          <a:stretch/>
        </p:blipFill>
        <p:spPr bwMode="auto">
          <a:xfrm>
            <a:off x="1475656" y="2060848"/>
            <a:ext cx="2136775" cy="38169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903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lstStyle/>
          <a:p>
            <a:r>
              <a:rPr lang="en-IN" dirty="0"/>
              <a:t>Upon tapping the “START LIVE STREAM!” button, the phone starts to stream audio incident on it’s microphone over the wireless link to the target system.</a:t>
            </a:r>
          </a:p>
          <a:p>
            <a:r>
              <a:rPr lang="en-IN" dirty="0"/>
              <a:t>The audio is captured in raw PCM (Pulse Code Modulated) format, and is parsed into byte arrays which are stored temporarily.</a:t>
            </a:r>
          </a:p>
          <a:p>
            <a:r>
              <a:rPr lang="en-IN" dirty="0"/>
              <a:t>The audio is captured into buffers which store audio information upto 100 </a:t>
            </a:r>
            <a:r>
              <a:rPr lang="en-IN" dirty="0" err="1"/>
              <a:t>ms</a:t>
            </a:r>
            <a:r>
              <a:rPr lang="en-IN" dirty="0"/>
              <a:t>, and then are serially transmitted in packets as raw PCM data to the server system</a:t>
            </a:r>
            <a:endParaRPr lang="en-IN" dirty="0"/>
          </a:p>
        </p:txBody>
      </p:sp>
    </p:spTree>
    <p:extLst>
      <p:ext uri="{BB962C8B-B14F-4D97-AF65-F5344CB8AC3E}">
        <p14:creationId xmlns:p14="http://schemas.microsoft.com/office/powerpoint/2010/main" val="1507339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7200916" cy="4923909"/>
          </a:xfrm>
        </p:spPr>
        <p:txBody>
          <a:bodyPr/>
          <a:lstStyle/>
          <a:p>
            <a:pPr>
              <a:buFont typeface="Wingdings" panose="05000000000000000000" pitchFamily="2" charset="2"/>
              <a:buChar char="q"/>
            </a:pPr>
            <a:r>
              <a:rPr lang="en-IN" dirty="0" smtClean="0"/>
              <a:t>PC Side Application</a:t>
            </a:r>
            <a:endParaRPr lang="en-IN" dirty="0"/>
          </a:p>
          <a:p>
            <a:endParaRPr lang="en-IN" dirty="0"/>
          </a:p>
        </p:txBody>
      </p:sp>
      <p:pic>
        <p:nvPicPr>
          <p:cNvPr id="5" name="Picture 4"/>
          <p:cNvPicPr/>
          <p:nvPr/>
        </p:nvPicPr>
        <p:blipFill rotWithShape="1">
          <a:blip r:embed="rId2"/>
          <a:srcRect l="1996" t="3859" r="48727" b="52109"/>
          <a:stretch/>
        </p:blipFill>
        <p:spPr bwMode="auto">
          <a:xfrm>
            <a:off x="1187624" y="1844824"/>
            <a:ext cx="6722060" cy="36724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3476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115</TotalTime>
  <Words>838</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Phone Mic Live!</vt:lpstr>
      <vt:lpstr>Software Overview -</vt:lpstr>
      <vt:lpstr>PowerPoint Presentation</vt:lpstr>
      <vt:lpstr>Application Features</vt:lpstr>
      <vt:lpstr>PowerPoint Presentation</vt:lpstr>
      <vt:lpstr>Software Pre-requisites -</vt:lpstr>
      <vt:lpstr>Software Workings-</vt:lpstr>
      <vt:lpstr>PowerPoint Presentation</vt:lpstr>
      <vt:lpstr>PowerPoint Presentation</vt:lpstr>
      <vt:lpstr>PowerPoint Presentation</vt:lpstr>
      <vt:lpstr>Custom Classes -</vt:lpstr>
      <vt:lpstr>Custom Classes-</vt:lpstr>
      <vt:lpstr>Expansion Scope-</vt:lpstr>
      <vt:lpstr>Development Softwares Used -</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 Placements Database Manager Application</dc:title>
  <dc:creator>Souham Biswas</dc:creator>
  <cp:lastModifiedBy>Souham Biswas</cp:lastModifiedBy>
  <cp:revision>15</cp:revision>
  <dcterms:created xsi:type="dcterms:W3CDTF">2014-01-31T05:23:53Z</dcterms:created>
  <dcterms:modified xsi:type="dcterms:W3CDTF">2014-08-13T04:20:03Z</dcterms:modified>
</cp:coreProperties>
</file>