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62" r:id="rId4"/>
    <p:sldId id="277" r:id="rId5"/>
    <p:sldId id="278" r:id="rId6"/>
    <p:sldId id="274" r:id="rId7"/>
    <p:sldId id="279" r:id="rId8"/>
    <p:sldId id="273" r:id="rId9"/>
    <p:sldId id="260" r:id="rId10"/>
    <p:sldId id="270" r:id="rId11"/>
    <p:sldId id="261" r:id="rId12"/>
    <p:sldId id="267" r:id="rId13"/>
    <p:sldId id="264" r:id="rId14"/>
    <p:sldId id="268" r:id="rId15"/>
    <p:sldId id="269" r:id="rId16"/>
    <p:sldId id="263" r:id="rId17"/>
    <p:sldId id="265" r:id="rId18"/>
    <p:sldId id="266" r:id="rId19"/>
    <p:sldId id="275" r:id="rId20"/>
    <p:sldId id="280" r:id="rId2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2E5"/>
    <a:srgbClr val="EAD2DB"/>
    <a:srgbClr val="E1D5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295" autoAdjust="0"/>
  </p:normalViewPr>
  <p:slideViewPr>
    <p:cSldViewPr snapToGrid="0">
      <p:cViewPr varScale="1">
        <p:scale>
          <a:sx n="51" d="100"/>
          <a:sy n="51" d="100"/>
        </p:scale>
        <p:origin x="1720"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Sheet1!$A$2</c:f>
              <c:strCache>
                <c:ptCount val="1"/>
                <c:pt idx="0">
                  <c:v>Structural</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Sheet1!$B$1:$D$1</c:f>
              <c:strCache>
                <c:ptCount val="3"/>
                <c:pt idx="0">
                  <c:v>Office</c:v>
                </c:pt>
                <c:pt idx="1">
                  <c:v>Hotel</c:v>
                </c:pt>
                <c:pt idx="2">
                  <c:v>Hospital</c:v>
                </c:pt>
              </c:strCache>
            </c:strRef>
          </c:cat>
          <c:val>
            <c:numRef>
              <c:f>Sheet1!$B$2:$D$2</c:f>
              <c:numCache>
                <c:formatCode>General</c:formatCode>
                <c:ptCount val="3"/>
                <c:pt idx="0">
                  <c:v>18</c:v>
                </c:pt>
                <c:pt idx="1">
                  <c:v>13</c:v>
                </c:pt>
                <c:pt idx="2">
                  <c:v>8</c:v>
                </c:pt>
              </c:numCache>
            </c:numRef>
          </c:val>
          <c:extLst>
            <c:ext xmlns:c16="http://schemas.microsoft.com/office/drawing/2014/chart" uri="{C3380CC4-5D6E-409C-BE32-E72D297353CC}">
              <c16:uniqueId val="{00000000-9263-4C3D-AC80-6E87C87EB672}"/>
            </c:ext>
          </c:extLst>
        </c:ser>
        <c:ser>
          <c:idx val="1"/>
          <c:order val="1"/>
          <c:tx>
            <c:strRef>
              <c:f>Sheet1!$A$3</c:f>
              <c:strCache>
                <c:ptCount val="1"/>
                <c:pt idx="0">
                  <c:v>Nonstructural</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Sheet1!$B$1:$D$1</c:f>
              <c:strCache>
                <c:ptCount val="3"/>
                <c:pt idx="0">
                  <c:v>Office</c:v>
                </c:pt>
                <c:pt idx="1">
                  <c:v>Hotel</c:v>
                </c:pt>
                <c:pt idx="2">
                  <c:v>Hospital</c:v>
                </c:pt>
              </c:strCache>
            </c:strRef>
          </c:cat>
          <c:val>
            <c:numRef>
              <c:f>Sheet1!$B$3:$D$3</c:f>
              <c:numCache>
                <c:formatCode>General</c:formatCode>
                <c:ptCount val="3"/>
                <c:pt idx="0">
                  <c:v>62</c:v>
                </c:pt>
                <c:pt idx="1">
                  <c:v>70</c:v>
                </c:pt>
                <c:pt idx="2">
                  <c:v>48</c:v>
                </c:pt>
              </c:numCache>
            </c:numRef>
          </c:val>
          <c:extLst>
            <c:ext xmlns:c16="http://schemas.microsoft.com/office/drawing/2014/chart" uri="{C3380CC4-5D6E-409C-BE32-E72D297353CC}">
              <c16:uniqueId val="{00000001-9263-4C3D-AC80-6E87C87EB672}"/>
            </c:ext>
          </c:extLst>
        </c:ser>
        <c:ser>
          <c:idx val="2"/>
          <c:order val="2"/>
          <c:tx>
            <c:strRef>
              <c:f>Sheet1!$A$4</c:f>
              <c:strCache>
                <c:ptCount val="1"/>
                <c:pt idx="0">
                  <c:v>Contents</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Sheet1!$B$1:$D$1</c:f>
              <c:strCache>
                <c:ptCount val="3"/>
                <c:pt idx="0">
                  <c:v>Office</c:v>
                </c:pt>
                <c:pt idx="1">
                  <c:v>Hotel</c:v>
                </c:pt>
                <c:pt idx="2">
                  <c:v>Hospital</c:v>
                </c:pt>
              </c:strCache>
            </c:strRef>
          </c:cat>
          <c:val>
            <c:numRef>
              <c:f>Sheet1!$B$4:$D$4</c:f>
              <c:numCache>
                <c:formatCode>General</c:formatCode>
                <c:ptCount val="3"/>
                <c:pt idx="0">
                  <c:v>20</c:v>
                </c:pt>
                <c:pt idx="1">
                  <c:v>13</c:v>
                </c:pt>
                <c:pt idx="2">
                  <c:v>44</c:v>
                </c:pt>
              </c:numCache>
            </c:numRef>
          </c:val>
          <c:extLst>
            <c:ext xmlns:c16="http://schemas.microsoft.com/office/drawing/2014/chart" uri="{C3380CC4-5D6E-409C-BE32-E72D297353CC}">
              <c16:uniqueId val="{00000002-9263-4C3D-AC80-6E87C87EB672}"/>
            </c:ext>
          </c:extLst>
        </c:ser>
        <c:dLbls>
          <c:dLblPos val="ctr"/>
          <c:showLegendKey val="0"/>
          <c:showVal val="1"/>
          <c:showCatName val="0"/>
          <c:showSerName val="0"/>
          <c:showPercent val="0"/>
          <c:showBubbleSize val="0"/>
        </c:dLbls>
        <c:gapWidth val="50"/>
        <c:overlap val="100"/>
        <c:axId val="959213183"/>
        <c:axId val="959210687"/>
      </c:barChart>
      <c:catAx>
        <c:axId val="959213183"/>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959210687"/>
        <c:crosses val="autoZero"/>
        <c:auto val="1"/>
        <c:lblAlgn val="ctr"/>
        <c:lblOffset val="100"/>
        <c:noMultiLvlLbl val="0"/>
      </c:catAx>
      <c:valAx>
        <c:axId val="959210687"/>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95921318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legend>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171A44-C36D-469C-BEC6-16A865B8AA01}" type="datetimeFigureOut">
              <a:rPr lang="ko-KR" altLang="en-US" smtClean="0"/>
              <a:t>2018-04-17</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37ECB-9096-49C3-A6D2-20D1629AF27F}" type="slidenum">
              <a:rPr lang="ko-KR" altLang="en-US" smtClean="0"/>
              <a:t>‹#›</a:t>
            </a:fld>
            <a:endParaRPr lang="ko-KR" altLang="en-US"/>
          </a:p>
        </p:txBody>
      </p:sp>
    </p:spTree>
    <p:extLst>
      <p:ext uri="{BB962C8B-B14F-4D97-AF65-F5344CB8AC3E}">
        <p14:creationId xmlns:p14="http://schemas.microsoft.com/office/powerpoint/2010/main" val="25730949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smtClean="0">
                <a:effectLst/>
              </a:rPr>
              <a:t>FEMA. (2006). </a:t>
            </a:r>
            <a:r>
              <a:rPr lang="en-US" altLang="ko-KR" i="1" dirty="0" smtClean="0">
                <a:effectLst/>
              </a:rPr>
              <a:t>Risk Management Series: Designing For Earthquakes - A Manual For Architects (FEMA 454)</a:t>
            </a:r>
            <a:r>
              <a:rPr lang="en-US" altLang="ko-KR" dirty="0" smtClean="0">
                <a:effectLst/>
              </a:rPr>
              <a:t>.</a:t>
            </a:r>
          </a:p>
          <a:p>
            <a:endParaRPr lang="ko-KR" altLang="en-US" dirty="0"/>
          </a:p>
        </p:txBody>
      </p:sp>
      <p:sp>
        <p:nvSpPr>
          <p:cNvPr id="4" name="슬라이드 번호 개체 틀 3"/>
          <p:cNvSpPr>
            <a:spLocks noGrp="1"/>
          </p:cNvSpPr>
          <p:nvPr>
            <p:ph type="sldNum" sz="quarter" idx="10"/>
          </p:nvPr>
        </p:nvSpPr>
        <p:spPr/>
        <p:txBody>
          <a:bodyPr/>
          <a:lstStyle/>
          <a:p>
            <a:fld id="{02F37ECB-9096-49C3-A6D2-20D1629AF27F}" type="slidenum">
              <a:rPr lang="ko-KR" altLang="en-US" smtClean="0"/>
              <a:t>3</a:t>
            </a:fld>
            <a:endParaRPr lang="ko-KR" altLang="en-US"/>
          </a:p>
        </p:txBody>
      </p:sp>
    </p:spTree>
    <p:extLst>
      <p:ext uri="{BB962C8B-B14F-4D97-AF65-F5344CB8AC3E}">
        <p14:creationId xmlns:p14="http://schemas.microsoft.com/office/powerpoint/2010/main" val="3800930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mtClean="0"/>
              <a:t>Simulation of floor response spectra in shake table experiments</a:t>
            </a:r>
            <a:endParaRPr lang="ko-KR" altLang="en-US"/>
          </a:p>
        </p:txBody>
      </p:sp>
      <p:sp>
        <p:nvSpPr>
          <p:cNvPr id="4" name="슬라이드 번호 개체 틀 3"/>
          <p:cNvSpPr>
            <a:spLocks noGrp="1"/>
          </p:cNvSpPr>
          <p:nvPr>
            <p:ph type="sldNum" sz="quarter" idx="10"/>
          </p:nvPr>
        </p:nvSpPr>
        <p:spPr/>
        <p:txBody>
          <a:bodyPr/>
          <a:lstStyle/>
          <a:p>
            <a:fld id="{02F37ECB-9096-49C3-A6D2-20D1629AF27F}" type="slidenum">
              <a:rPr lang="ko-KR" altLang="en-US" smtClean="0"/>
              <a:t>17</a:t>
            </a:fld>
            <a:endParaRPr lang="ko-KR" altLang="en-US"/>
          </a:p>
        </p:txBody>
      </p:sp>
    </p:spTree>
    <p:extLst>
      <p:ext uri="{BB962C8B-B14F-4D97-AF65-F5344CB8AC3E}">
        <p14:creationId xmlns:p14="http://schemas.microsoft.com/office/powerpoint/2010/main" val="73606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mtClean="0"/>
              <a:t>Experimental Study of Large Area Suspended Ceilings</a:t>
            </a:r>
            <a:endParaRPr lang="ko-KR" altLang="en-US"/>
          </a:p>
        </p:txBody>
      </p:sp>
      <p:sp>
        <p:nvSpPr>
          <p:cNvPr id="4" name="슬라이드 번호 개체 틀 3"/>
          <p:cNvSpPr>
            <a:spLocks noGrp="1"/>
          </p:cNvSpPr>
          <p:nvPr>
            <p:ph type="sldNum" sz="quarter" idx="10"/>
          </p:nvPr>
        </p:nvSpPr>
        <p:spPr/>
        <p:txBody>
          <a:bodyPr/>
          <a:lstStyle/>
          <a:p>
            <a:fld id="{02F37ECB-9096-49C3-A6D2-20D1629AF27F}" type="slidenum">
              <a:rPr lang="ko-KR" altLang="en-US" smtClean="0"/>
              <a:t>18</a:t>
            </a:fld>
            <a:endParaRPr lang="ko-KR" altLang="en-US"/>
          </a:p>
        </p:txBody>
      </p:sp>
    </p:spTree>
    <p:extLst>
      <p:ext uri="{BB962C8B-B14F-4D97-AF65-F5344CB8AC3E}">
        <p14:creationId xmlns:p14="http://schemas.microsoft.com/office/powerpoint/2010/main" val="1186417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2F37ECB-9096-49C3-A6D2-20D1629AF27F}" type="slidenum">
              <a:rPr lang="ko-KR" altLang="en-US" smtClean="0"/>
              <a:t>4</a:t>
            </a:fld>
            <a:endParaRPr lang="ko-KR" altLang="en-US"/>
          </a:p>
        </p:txBody>
      </p:sp>
    </p:spTree>
    <p:extLst>
      <p:ext uri="{BB962C8B-B14F-4D97-AF65-F5344CB8AC3E}">
        <p14:creationId xmlns:p14="http://schemas.microsoft.com/office/powerpoint/2010/main" val="3948759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2F37ECB-9096-49C3-A6D2-20D1629AF27F}" type="slidenum">
              <a:rPr lang="ko-KR" altLang="en-US" smtClean="0"/>
              <a:t>6</a:t>
            </a:fld>
            <a:endParaRPr lang="ko-KR" altLang="en-US"/>
          </a:p>
        </p:txBody>
      </p:sp>
    </p:spTree>
    <p:extLst>
      <p:ext uri="{BB962C8B-B14F-4D97-AF65-F5344CB8AC3E}">
        <p14:creationId xmlns:p14="http://schemas.microsoft.com/office/powerpoint/2010/main" val="1957886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2F37ECB-9096-49C3-A6D2-20D1629AF27F}" type="slidenum">
              <a:rPr lang="ko-KR" altLang="en-US" smtClean="0"/>
              <a:t>7</a:t>
            </a:fld>
            <a:endParaRPr lang="ko-KR" altLang="en-US"/>
          </a:p>
        </p:txBody>
      </p:sp>
    </p:spTree>
    <p:extLst>
      <p:ext uri="{BB962C8B-B14F-4D97-AF65-F5344CB8AC3E}">
        <p14:creationId xmlns:p14="http://schemas.microsoft.com/office/powerpoint/2010/main" val="4174629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ICC-ES</a:t>
            </a:r>
            <a:r>
              <a:rPr lang="en-US" altLang="ko-KR" baseline="0" dirty="0" smtClean="0"/>
              <a:t> AC156</a:t>
            </a:r>
          </a:p>
          <a:p>
            <a:r>
              <a:rPr lang="en-US" altLang="ko-KR" dirty="0" smtClean="0"/>
              <a:t>The component amplification factor, </a:t>
            </a:r>
            <a:r>
              <a:rPr lang="en-US" altLang="ko-KR" dirty="0" err="1" smtClean="0"/>
              <a:t>ap</a:t>
            </a:r>
            <a:r>
              <a:rPr lang="en-US" altLang="ko-KR" dirty="0" smtClean="0"/>
              <a:t>, shall be taken from the</a:t>
            </a:r>
            <a:r>
              <a:rPr lang="en-US" altLang="ko-KR" baseline="0" dirty="0" smtClean="0"/>
              <a:t> </a:t>
            </a:r>
            <a:r>
              <a:rPr lang="en-US" altLang="ko-KR" dirty="0" smtClean="0"/>
              <a:t>formal definition of flexible and rigid components. By definition, for fundamental frequencies less than 16.7 Hz the component is considered</a:t>
            </a:r>
            <a:r>
              <a:rPr lang="en-US" altLang="ko-KR" baseline="0" dirty="0" smtClean="0"/>
              <a:t> </a:t>
            </a:r>
            <a:r>
              <a:rPr lang="en-US" altLang="ko-KR" dirty="0" smtClean="0"/>
              <a:t>flexible (maximum amplification </a:t>
            </a:r>
            <a:r>
              <a:rPr lang="en-US" altLang="ko-KR" dirty="0" err="1" smtClean="0"/>
              <a:t>ap</a:t>
            </a:r>
            <a:r>
              <a:rPr lang="en-US" altLang="ko-KR" dirty="0" smtClean="0"/>
              <a:t> = 2.5), which corresponds to the amplified</a:t>
            </a:r>
            <a:r>
              <a:rPr lang="en-US" altLang="ko-KR" baseline="0" dirty="0" smtClean="0"/>
              <a:t> </a:t>
            </a:r>
            <a:r>
              <a:rPr lang="en-US" altLang="ko-KR" dirty="0" smtClean="0"/>
              <a:t>region of the RRS.</a:t>
            </a:r>
          </a:p>
          <a:p>
            <a:endParaRPr lang="en-US" altLang="ko-KR" dirty="0" smtClean="0"/>
          </a:p>
          <a:p>
            <a:r>
              <a:rPr lang="en-US" altLang="ko-KR" dirty="0" err="1" smtClean="0"/>
              <a:t>Gatscher</a:t>
            </a:r>
            <a:r>
              <a:rPr lang="en-US" altLang="ko-KR" baseline="0" dirty="0" smtClean="0"/>
              <a:t> et al. (2004)</a:t>
            </a:r>
            <a:endParaRPr lang="en-US" altLang="ko-KR" dirty="0" smtClean="0"/>
          </a:p>
          <a:p>
            <a:r>
              <a:rPr lang="en-US" altLang="ko-KR" dirty="0" smtClean="0"/>
              <a:t>KBC</a:t>
            </a:r>
            <a:r>
              <a:rPr lang="ko-KR" altLang="en-US" dirty="0" smtClean="0"/>
              <a:t>와 </a:t>
            </a:r>
            <a:r>
              <a:rPr lang="en-US" altLang="ko-KR" dirty="0" smtClean="0"/>
              <a:t>ASCE</a:t>
            </a:r>
            <a:r>
              <a:rPr lang="ko-KR" altLang="en-US" dirty="0" smtClean="0"/>
              <a:t>등에 제시된 </a:t>
            </a:r>
            <a:r>
              <a:rPr lang="ko-KR" altLang="en-US" dirty="0" err="1" smtClean="0"/>
              <a:t>설계지진력</a:t>
            </a:r>
            <a:r>
              <a:rPr lang="ko-KR" altLang="en-US" dirty="0" smtClean="0"/>
              <a:t> </a:t>
            </a:r>
            <a:r>
              <a:rPr lang="ko-KR" altLang="en-US" dirty="0" err="1" smtClean="0"/>
              <a:t>요구치를</a:t>
            </a:r>
            <a:r>
              <a:rPr lang="ko-KR" altLang="en-US" dirty="0" smtClean="0"/>
              <a:t> </a:t>
            </a:r>
            <a:r>
              <a:rPr lang="ko-KR" altLang="en-US" dirty="0" err="1" smtClean="0"/>
              <a:t>진동대실험</a:t>
            </a:r>
            <a:r>
              <a:rPr lang="ko-KR" altLang="en-US" dirty="0" smtClean="0"/>
              <a:t> </a:t>
            </a:r>
            <a:r>
              <a:rPr lang="ko-KR" altLang="en-US" dirty="0" err="1" smtClean="0"/>
              <a:t>요구치로</a:t>
            </a:r>
            <a:r>
              <a:rPr lang="ko-KR" altLang="en-US" dirty="0" smtClean="0"/>
              <a:t> 변환하기 위해서는 </a:t>
            </a:r>
            <a:r>
              <a:rPr lang="ko-KR" altLang="en-US" dirty="0" err="1" smtClean="0"/>
              <a:t>설계지진력</a:t>
            </a:r>
            <a:r>
              <a:rPr lang="ko-KR" altLang="en-US" dirty="0" smtClean="0"/>
              <a:t> </a:t>
            </a:r>
            <a:r>
              <a:rPr lang="ko-KR" altLang="en-US" dirty="0" err="1" smtClean="0"/>
              <a:t>설계식에</a:t>
            </a:r>
            <a:r>
              <a:rPr lang="ko-KR" altLang="en-US" dirty="0" smtClean="0"/>
              <a:t> 대한 면밀한 검토가 필요하다</a:t>
            </a:r>
            <a:r>
              <a:rPr lang="en-US" altLang="ko-KR" dirty="0" smtClean="0"/>
              <a:t>. </a:t>
            </a:r>
          </a:p>
          <a:p>
            <a:r>
              <a:rPr lang="en-US" altLang="ko-KR" dirty="0" smtClean="0"/>
              <a:t>The height factor ratio (z / h) accounts for above grade-level equipment installations within the primary supporting structure and ranges from zero at grade-level to one at roof-level, essentially acting as a force increase factor to recognize building amplification as you move up within the primary structure. The component amplification factor, </a:t>
            </a:r>
            <a:r>
              <a:rPr lang="en-US" altLang="ko-KR" dirty="0" err="1" smtClean="0"/>
              <a:t>ap</a:t>
            </a:r>
            <a:r>
              <a:rPr lang="en-US" altLang="ko-KR" dirty="0" smtClean="0"/>
              <a:t>, also acts as a force increase factor by accounting for probable amplification of response associated with the inherent flexibility of the nonstructural component, ranging from one for rigid components (no amplification) to two-and-a-half for flexible components (maximum amplification).</a:t>
            </a:r>
          </a:p>
          <a:p>
            <a:endParaRPr lang="en-US" altLang="ko-KR" dirty="0" smtClean="0"/>
          </a:p>
          <a:p>
            <a:r>
              <a:rPr lang="en-US" altLang="ko-KR" dirty="0" smtClean="0"/>
              <a:t>The ratio of </a:t>
            </a:r>
            <a:r>
              <a:rPr lang="en-US" altLang="ko-KR" dirty="0" err="1" smtClean="0"/>
              <a:t>Rp</a:t>
            </a:r>
            <a:r>
              <a:rPr lang="en-US" altLang="ko-KR" dirty="0" smtClean="0"/>
              <a:t> over </a:t>
            </a:r>
            <a:r>
              <a:rPr lang="en-US" altLang="ko-KR" dirty="0" err="1" smtClean="0"/>
              <a:t>Ip</a:t>
            </a:r>
            <a:r>
              <a:rPr lang="en-US" altLang="ko-KR" dirty="0" smtClean="0"/>
              <a:t> (</a:t>
            </a:r>
            <a:r>
              <a:rPr lang="en-US" altLang="ko-KR" dirty="0" err="1" smtClean="0"/>
              <a:t>Rp</a:t>
            </a:r>
            <a:r>
              <a:rPr lang="en-US" altLang="ko-KR" dirty="0" smtClean="0"/>
              <a:t> / </a:t>
            </a:r>
            <a:r>
              <a:rPr lang="en-US" altLang="ko-KR" dirty="0" err="1" smtClean="0"/>
              <a:t>Ip</a:t>
            </a:r>
            <a:r>
              <a:rPr lang="en-US" altLang="ko-KR" dirty="0" smtClean="0"/>
              <a:t>) is considered to be a design reduction factor to account for inelastic response and represents the allowable inelastic energy absorption capacity of the equipment’s force- resisting system. The component importance factor, </a:t>
            </a:r>
            <a:r>
              <a:rPr lang="en-US" altLang="ko-KR" dirty="0" err="1" smtClean="0"/>
              <a:t>Ip</a:t>
            </a:r>
            <a:r>
              <a:rPr lang="en-US" altLang="ko-KR" dirty="0" smtClean="0"/>
              <a:t>, represents the greater of the life-safety importance of the component and the hazard exposure importance of the structure. The </a:t>
            </a:r>
            <a:r>
              <a:rPr lang="en-US" altLang="ko-KR" dirty="0" err="1" smtClean="0"/>
              <a:t>Ip</a:t>
            </a:r>
            <a:r>
              <a:rPr lang="en-US" altLang="ko-KR" dirty="0" smtClean="0"/>
              <a:t> factor is used to reduce the permitted inelastic response. In other words, the higher the performance desired, the lesser the permitted inelastic response. The </a:t>
            </a:r>
            <a:r>
              <a:rPr lang="en-US" altLang="ko-KR" dirty="0" err="1" smtClean="0"/>
              <a:t>Ip</a:t>
            </a:r>
            <a:r>
              <a:rPr lang="en-US" altLang="ko-KR" dirty="0" smtClean="0"/>
              <a:t> factor is also used to indicate that verification of component operational functionality—at design earthquake levels—is required. Values for the (</a:t>
            </a:r>
            <a:r>
              <a:rPr lang="en-US" altLang="ko-KR" dirty="0" err="1" smtClean="0"/>
              <a:t>Rp</a:t>
            </a:r>
            <a:r>
              <a:rPr lang="en-US" altLang="ko-KR" dirty="0" smtClean="0"/>
              <a:t> / </a:t>
            </a:r>
            <a:r>
              <a:rPr lang="en-US" altLang="ko-KR" dirty="0" err="1" smtClean="0"/>
              <a:t>Ip</a:t>
            </a:r>
            <a:r>
              <a:rPr lang="en-US" altLang="ko-KR" dirty="0" smtClean="0"/>
              <a:t>) ratio range from 0.67 to 2.33 (while fixing </a:t>
            </a:r>
            <a:r>
              <a:rPr lang="en-US" altLang="ko-KR" dirty="0" err="1" smtClean="0"/>
              <a:t>Ip</a:t>
            </a:r>
            <a:r>
              <a:rPr lang="en-US" altLang="ko-KR" dirty="0" smtClean="0"/>
              <a:t> = 1.5). Hence, equation 1a defines the lateral force design requirement imposed on any nonstructural component for any given equipment location within a building structure and for any given building location in the United States.</a:t>
            </a:r>
          </a:p>
          <a:p>
            <a:endParaRPr lang="en-US" altLang="ko-KR" dirty="0" smtClean="0"/>
          </a:p>
          <a:p>
            <a:r>
              <a:rPr lang="en-US" altLang="ko-KR" dirty="0" smtClean="0"/>
              <a:t>As stated previously, the ratio (</a:t>
            </a:r>
            <a:r>
              <a:rPr lang="en-US" altLang="ko-KR" dirty="0" err="1" smtClean="0"/>
              <a:t>Rp</a:t>
            </a:r>
            <a:r>
              <a:rPr lang="en-US" altLang="ko-KR" dirty="0" smtClean="0"/>
              <a:t> / </a:t>
            </a:r>
            <a:r>
              <a:rPr lang="en-US" altLang="ko-KR" dirty="0" err="1" smtClean="0"/>
              <a:t>Ip</a:t>
            </a:r>
            <a:r>
              <a:rPr lang="en-US" altLang="ko-KR" dirty="0" smtClean="0"/>
              <a:t>) represents the allowable inelastic energy absorption capacity of the equipment’s force-resisting system and is considered a design reduction factor.</a:t>
            </a:r>
          </a:p>
          <a:p>
            <a:r>
              <a:rPr lang="en-US" altLang="ko-KR" dirty="0" smtClean="0"/>
              <a:t>During the seismic</a:t>
            </a:r>
          </a:p>
          <a:p>
            <a:r>
              <a:rPr lang="en-US" altLang="ko-KR" dirty="0" smtClean="0"/>
              <a:t>simulation shake-table test the UUT component will respond to the excitation and inelastic behavior will naturally occur. Therefore the ratio (</a:t>
            </a:r>
            <a:r>
              <a:rPr lang="en-US" altLang="ko-KR" dirty="0" err="1" smtClean="0"/>
              <a:t>Rp</a:t>
            </a:r>
            <a:r>
              <a:rPr lang="en-US" altLang="ko-KR" dirty="0" smtClean="0"/>
              <a:t> / </a:t>
            </a:r>
            <a:r>
              <a:rPr lang="en-US" altLang="ko-KR" dirty="0" err="1" smtClean="0"/>
              <a:t>Ip</a:t>
            </a:r>
            <a:r>
              <a:rPr lang="en-US" altLang="ko-KR" dirty="0" smtClean="0"/>
              <a:t>) was set equal to one, which is indicative of an unreduced response. The authors have interpreted equation 2 to mean that the importance factor, </a:t>
            </a:r>
            <a:r>
              <a:rPr lang="en-US" altLang="ko-KR" dirty="0" err="1" smtClean="0"/>
              <a:t>Ip</a:t>
            </a:r>
            <a:r>
              <a:rPr lang="en-US" altLang="ko-KR" dirty="0" smtClean="0"/>
              <a:t>, does not increase the seismic test input motion but does effect</a:t>
            </a:r>
          </a:p>
          <a:p>
            <a:r>
              <a:rPr lang="en-US" altLang="ko-KR" dirty="0" smtClean="0"/>
              <a:t>the requirement for the UUT component to</a:t>
            </a:r>
          </a:p>
          <a:p>
            <a:r>
              <a:rPr lang="en-US" altLang="ko-KR" dirty="0" smtClean="0"/>
              <a:t>demonstrate operational functionality following seismic simulation testing and is used in AC156 to determine the post test UUT requirements for functionality compliance. The key point here is that the authors consider the shake-table input motions independent of the (</a:t>
            </a:r>
            <a:r>
              <a:rPr lang="en-US" altLang="ko-KR" dirty="0" err="1" smtClean="0"/>
              <a:t>Rp</a:t>
            </a:r>
            <a:r>
              <a:rPr lang="en-US" altLang="ko-KR" dirty="0" smtClean="0"/>
              <a:t> / </a:t>
            </a:r>
            <a:r>
              <a:rPr lang="en-US" altLang="ko-KR" dirty="0" err="1" smtClean="0"/>
              <a:t>Ip</a:t>
            </a:r>
            <a:r>
              <a:rPr lang="en-US" altLang="ko-KR" dirty="0" smtClean="0"/>
              <a:t>) ratio.</a:t>
            </a:r>
          </a:p>
          <a:p>
            <a:r>
              <a:rPr lang="en-US" altLang="ko-KR" dirty="0" smtClean="0"/>
              <a:t>For example, if a</a:t>
            </a:r>
          </a:p>
          <a:p>
            <a:r>
              <a:rPr lang="en-US" altLang="ko-KR" dirty="0" smtClean="0"/>
              <a:t>nonstructural component is ground supported (grade level installation), then the AC156 shake table input motion should equal the ground motions defined by code provisions for the base of a building. The ground motions are not increased by 1.5 because of the </a:t>
            </a:r>
            <a:r>
              <a:rPr lang="en-US" altLang="ko-KR" dirty="0" err="1" smtClean="0"/>
              <a:t>Ip</a:t>
            </a:r>
            <a:r>
              <a:rPr lang="en-US" altLang="ko-KR" dirty="0" smtClean="0"/>
              <a:t> de</a:t>
            </a:r>
          </a:p>
          <a:p>
            <a:endParaRPr lang="en-US" altLang="ko-KR" dirty="0" smtClean="0"/>
          </a:p>
          <a:p>
            <a:r>
              <a:rPr lang="en-US" altLang="ko-KR" dirty="0" smtClean="0"/>
              <a:t>The authors have interpreted equation 2 to mean that the importance factor, </a:t>
            </a:r>
            <a:r>
              <a:rPr lang="en-US" altLang="ko-KR" dirty="0" err="1" smtClean="0"/>
              <a:t>Ip</a:t>
            </a:r>
            <a:r>
              <a:rPr lang="en-US" altLang="ko-KR" dirty="0" smtClean="0"/>
              <a:t>, does not increase the seismic test input motion but does effect</a:t>
            </a:r>
          </a:p>
          <a:p>
            <a:r>
              <a:rPr lang="en-US" altLang="ko-KR" dirty="0" smtClean="0"/>
              <a:t>the requirement for the UUT component to</a:t>
            </a:r>
          </a:p>
          <a:p>
            <a:r>
              <a:rPr lang="en-US" altLang="ko-KR" dirty="0" smtClean="0"/>
              <a:t>demonstrate operational functionality following seismic simulation testing and is used in AC156 to determine the post test UUT requirements for functionality compliance.</a:t>
            </a:r>
          </a:p>
          <a:p>
            <a:endParaRPr lang="en-US" altLang="ko-KR" dirty="0" smtClean="0"/>
          </a:p>
          <a:p>
            <a:r>
              <a:rPr lang="en-US" altLang="ko-KR" dirty="0" smtClean="0"/>
              <a:t>The ground motions are not increased by 1.5 because of the </a:t>
            </a:r>
            <a:r>
              <a:rPr lang="en-US" altLang="ko-KR" dirty="0" err="1" smtClean="0"/>
              <a:t>Ip</a:t>
            </a:r>
            <a:r>
              <a:rPr lang="en-US" altLang="ko-KR" dirty="0" smtClean="0"/>
              <a:t> designation for the component. However, what is expected with an </a:t>
            </a:r>
            <a:r>
              <a:rPr lang="en-US" altLang="ko-KR" dirty="0" err="1" smtClean="0"/>
              <a:t>Ip</a:t>
            </a:r>
            <a:r>
              <a:rPr lang="en-US" altLang="ko-KR" dirty="0" smtClean="0"/>
              <a:t> of 1.5 is essentially elastic response with verification of equipment functional performance immediately following the earthquake event.</a:t>
            </a:r>
            <a:endParaRPr lang="ko-KR" altLang="en-US" dirty="0"/>
          </a:p>
        </p:txBody>
      </p:sp>
      <p:sp>
        <p:nvSpPr>
          <p:cNvPr id="4" name="슬라이드 번호 개체 틀 3"/>
          <p:cNvSpPr>
            <a:spLocks noGrp="1"/>
          </p:cNvSpPr>
          <p:nvPr>
            <p:ph type="sldNum" sz="quarter" idx="10"/>
          </p:nvPr>
        </p:nvSpPr>
        <p:spPr/>
        <p:txBody>
          <a:bodyPr/>
          <a:lstStyle/>
          <a:p>
            <a:fld id="{02F37ECB-9096-49C3-A6D2-20D1629AF27F}" type="slidenum">
              <a:rPr lang="ko-KR" altLang="en-US" smtClean="0"/>
              <a:t>8</a:t>
            </a:fld>
            <a:endParaRPr lang="ko-KR" altLang="en-US"/>
          </a:p>
        </p:txBody>
      </p:sp>
    </p:spTree>
    <p:extLst>
      <p:ext uri="{BB962C8B-B14F-4D97-AF65-F5344CB8AC3E}">
        <p14:creationId xmlns:p14="http://schemas.microsoft.com/office/powerpoint/2010/main" val="2287086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2F37ECB-9096-49C3-A6D2-20D1629AF27F}" type="slidenum">
              <a:rPr lang="ko-KR" altLang="en-US" smtClean="0"/>
              <a:t>12</a:t>
            </a:fld>
            <a:endParaRPr lang="ko-KR" altLang="en-US"/>
          </a:p>
        </p:txBody>
      </p:sp>
    </p:spTree>
    <p:extLst>
      <p:ext uri="{BB962C8B-B14F-4D97-AF65-F5344CB8AC3E}">
        <p14:creationId xmlns:p14="http://schemas.microsoft.com/office/powerpoint/2010/main" val="4062862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2F37ECB-9096-49C3-A6D2-20D1629AF27F}" type="slidenum">
              <a:rPr lang="ko-KR" altLang="en-US" smtClean="0"/>
              <a:t>13</a:t>
            </a:fld>
            <a:endParaRPr lang="ko-KR" altLang="en-US"/>
          </a:p>
        </p:txBody>
      </p:sp>
    </p:spTree>
    <p:extLst>
      <p:ext uri="{BB962C8B-B14F-4D97-AF65-F5344CB8AC3E}">
        <p14:creationId xmlns:p14="http://schemas.microsoft.com/office/powerpoint/2010/main" val="2415234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2F37ECB-9096-49C3-A6D2-20D1629AF27F}" type="slidenum">
              <a:rPr lang="ko-KR" altLang="en-US" smtClean="0"/>
              <a:t>14</a:t>
            </a:fld>
            <a:endParaRPr lang="ko-KR" altLang="en-US"/>
          </a:p>
        </p:txBody>
      </p:sp>
    </p:spTree>
    <p:extLst>
      <p:ext uri="{BB962C8B-B14F-4D97-AF65-F5344CB8AC3E}">
        <p14:creationId xmlns:p14="http://schemas.microsoft.com/office/powerpoint/2010/main" val="2848455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2F37ECB-9096-49C3-A6D2-20D1629AF27F}" type="slidenum">
              <a:rPr lang="ko-KR" altLang="en-US" smtClean="0"/>
              <a:t>15</a:t>
            </a:fld>
            <a:endParaRPr lang="ko-KR" altLang="en-US"/>
          </a:p>
        </p:txBody>
      </p:sp>
    </p:spTree>
    <p:extLst>
      <p:ext uri="{BB962C8B-B14F-4D97-AF65-F5344CB8AC3E}">
        <p14:creationId xmlns:p14="http://schemas.microsoft.com/office/powerpoint/2010/main" val="923296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3600"/>
            </a:lvl1pPr>
          </a:lstStyle>
          <a:p>
            <a:r>
              <a:rPr lang="ko-KR" altLang="en-US" dirty="0" smtClean="0"/>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p>
            <a:fld id="{1D4085B5-6A94-426A-960D-C2DB886B9C70}" type="datetimeFigureOut">
              <a:rPr lang="ko-KR" altLang="en-US" smtClean="0"/>
              <a:t>2018-04-17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6EEA7B5-2902-4920-9881-50E60AEF49A8}" type="slidenum">
              <a:rPr lang="ko-KR" altLang="en-US" smtClean="0"/>
              <a:t>‹#›</a:t>
            </a:fld>
            <a:endParaRPr lang="ko-KR" altLang="en-US"/>
          </a:p>
        </p:txBody>
      </p:sp>
    </p:spTree>
    <p:extLst>
      <p:ext uri="{BB962C8B-B14F-4D97-AF65-F5344CB8AC3E}">
        <p14:creationId xmlns:p14="http://schemas.microsoft.com/office/powerpoint/2010/main" val="28050076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1D4085B5-6A94-426A-960D-C2DB886B9C70}" type="datetimeFigureOut">
              <a:rPr lang="ko-KR" altLang="en-US" smtClean="0"/>
              <a:t>2018-04-17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6EEA7B5-2902-4920-9881-50E60AEF49A8}" type="slidenum">
              <a:rPr lang="ko-KR" altLang="en-US" smtClean="0"/>
              <a:t>‹#›</a:t>
            </a:fld>
            <a:endParaRPr lang="ko-KR" altLang="en-US"/>
          </a:p>
        </p:txBody>
      </p:sp>
    </p:spTree>
    <p:extLst>
      <p:ext uri="{BB962C8B-B14F-4D97-AF65-F5344CB8AC3E}">
        <p14:creationId xmlns:p14="http://schemas.microsoft.com/office/powerpoint/2010/main" val="3261177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1D4085B5-6A94-426A-960D-C2DB886B9C70}" type="datetimeFigureOut">
              <a:rPr lang="ko-KR" altLang="en-US" smtClean="0"/>
              <a:t>2018-04-17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6EEA7B5-2902-4920-9881-50E60AEF49A8}" type="slidenum">
              <a:rPr lang="ko-KR" altLang="en-US" smtClean="0"/>
              <a:t>‹#›</a:t>
            </a:fld>
            <a:endParaRPr lang="ko-KR" altLang="en-US"/>
          </a:p>
        </p:txBody>
      </p:sp>
    </p:spTree>
    <p:extLst>
      <p:ext uri="{BB962C8B-B14F-4D97-AF65-F5344CB8AC3E}">
        <p14:creationId xmlns:p14="http://schemas.microsoft.com/office/powerpoint/2010/main" val="28049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1D4085B5-6A94-426A-960D-C2DB886B9C70}" type="datetimeFigureOut">
              <a:rPr lang="ko-KR" altLang="en-US" smtClean="0"/>
              <a:t>2018-04-17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6EEA7B5-2902-4920-9881-50E60AEF49A8}" type="slidenum">
              <a:rPr lang="ko-KR" altLang="en-US" smtClean="0"/>
              <a:t>‹#›</a:t>
            </a:fld>
            <a:endParaRPr lang="ko-KR" altLang="en-US"/>
          </a:p>
        </p:txBody>
      </p:sp>
    </p:spTree>
    <p:extLst>
      <p:ext uri="{BB962C8B-B14F-4D97-AF65-F5344CB8AC3E}">
        <p14:creationId xmlns:p14="http://schemas.microsoft.com/office/powerpoint/2010/main" val="4199997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p>
            <a:fld id="{1D4085B5-6A94-426A-960D-C2DB886B9C70}" type="datetimeFigureOut">
              <a:rPr lang="ko-KR" altLang="en-US" smtClean="0"/>
              <a:t>2018-04-17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6EEA7B5-2902-4920-9881-50E60AEF49A8}" type="slidenum">
              <a:rPr lang="ko-KR" altLang="en-US" smtClean="0"/>
              <a:t>‹#›</a:t>
            </a:fld>
            <a:endParaRPr lang="ko-KR" altLang="en-US"/>
          </a:p>
        </p:txBody>
      </p:sp>
    </p:spTree>
    <p:extLst>
      <p:ext uri="{BB962C8B-B14F-4D97-AF65-F5344CB8AC3E}">
        <p14:creationId xmlns:p14="http://schemas.microsoft.com/office/powerpoint/2010/main" val="1343251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1D4085B5-6A94-426A-960D-C2DB886B9C70}" type="datetimeFigureOut">
              <a:rPr lang="ko-KR" altLang="en-US" smtClean="0"/>
              <a:t>2018-04-17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6EEA7B5-2902-4920-9881-50E60AEF49A8}" type="slidenum">
              <a:rPr lang="ko-KR" altLang="en-US" smtClean="0"/>
              <a:t>‹#›</a:t>
            </a:fld>
            <a:endParaRPr lang="ko-KR" altLang="en-US"/>
          </a:p>
        </p:txBody>
      </p:sp>
    </p:spTree>
    <p:extLst>
      <p:ext uri="{BB962C8B-B14F-4D97-AF65-F5344CB8AC3E}">
        <p14:creationId xmlns:p14="http://schemas.microsoft.com/office/powerpoint/2010/main" val="2034488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1D4085B5-6A94-426A-960D-C2DB886B9C70}" type="datetimeFigureOut">
              <a:rPr lang="ko-KR" altLang="en-US" smtClean="0"/>
              <a:t>2018-04-17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46EEA7B5-2902-4920-9881-50E60AEF49A8}" type="slidenum">
              <a:rPr lang="ko-KR" altLang="en-US" smtClean="0"/>
              <a:t>‹#›</a:t>
            </a:fld>
            <a:endParaRPr lang="ko-KR" altLang="en-US"/>
          </a:p>
        </p:txBody>
      </p:sp>
    </p:spTree>
    <p:extLst>
      <p:ext uri="{BB962C8B-B14F-4D97-AF65-F5344CB8AC3E}">
        <p14:creationId xmlns:p14="http://schemas.microsoft.com/office/powerpoint/2010/main" val="2661281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1D4085B5-6A94-426A-960D-C2DB886B9C70}" type="datetimeFigureOut">
              <a:rPr lang="ko-KR" altLang="en-US" smtClean="0"/>
              <a:t>2018-04-17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46EEA7B5-2902-4920-9881-50E60AEF49A8}" type="slidenum">
              <a:rPr lang="ko-KR" altLang="en-US" smtClean="0"/>
              <a:t>‹#›</a:t>
            </a:fld>
            <a:endParaRPr lang="ko-KR" altLang="en-US"/>
          </a:p>
        </p:txBody>
      </p:sp>
    </p:spTree>
    <p:extLst>
      <p:ext uri="{BB962C8B-B14F-4D97-AF65-F5344CB8AC3E}">
        <p14:creationId xmlns:p14="http://schemas.microsoft.com/office/powerpoint/2010/main" val="3686789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085B5-6A94-426A-960D-C2DB886B9C70}" type="datetimeFigureOut">
              <a:rPr lang="ko-KR" altLang="en-US" smtClean="0"/>
              <a:t>2018-04-17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46EEA7B5-2902-4920-9881-50E60AEF49A8}" type="slidenum">
              <a:rPr lang="ko-KR" altLang="en-US" smtClean="0"/>
              <a:t>‹#›</a:t>
            </a:fld>
            <a:endParaRPr lang="ko-KR" altLang="en-US"/>
          </a:p>
        </p:txBody>
      </p:sp>
    </p:spTree>
    <p:extLst>
      <p:ext uri="{BB962C8B-B14F-4D97-AF65-F5344CB8AC3E}">
        <p14:creationId xmlns:p14="http://schemas.microsoft.com/office/powerpoint/2010/main" val="4120175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1D4085B5-6A94-426A-960D-C2DB886B9C70}" type="datetimeFigureOut">
              <a:rPr lang="ko-KR" altLang="en-US" smtClean="0"/>
              <a:t>2018-04-17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6EEA7B5-2902-4920-9881-50E60AEF49A8}" type="slidenum">
              <a:rPr lang="ko-KR" altLang="en-US" smtClean="0"/>
              <a:t>‹#›</a:t>
            </a:fld>
            <a:endParaRPr lang="ko-KR" altLang="en-US"/>
          </a:p>
        </p:txBody>
      </p:sp>
    </p:spTree>
    <p:extLst>
      <p:ext uri="{BB962C8B-B14F-4D97-AF65-F5344CB8AC3E}">
        <p14:creationId xmlns:p14="http://schemas.microsoft.com/office/powerpoint/2010/main" val="1044724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1D4085B5-6A94-426A-960D-C2DB886B9C70}" type="datetimeFigureOut">
              <a:rPr lang="ko-KR" altLang="en-US" smtClean="0"/>
              <a:t>2018-04-17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6EEA7B5-2902-4920-9881-50E60AEF49A8}" type="slidenum">
              <a:rPr lang="ko-KR" altLang="en-US" smtClean="0"/>
              <a:t>‹#›</a:t>
            </a:fld>
            <a:endParaRPr lang="ko-KR" altLang="en-US"/>
          </a:p>
        </p:txBody>
      </p:sp>
    </p:spTree>
    <p:extLst>
      <p:ext uri="{BB962C8B-B14F-4D97-AF65-F5344CB8AC3E}">
        <p14:creationId xmlns:p14="http://schemas.microsoft.com/office/powerpoint/2010/main" val="304198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1556" y="112878"/>
            <a:ext cx="8680888" cy="580805"/>
          </a:xfrm>
          <a:prstGeom prst="rect">
            <a:avLst/>
          </a:prstGeom>
        </p:spPr>
        <p:txBody>
          <a:bodyPr vert="horz" lIns="91440" tIns="45720" rIns="91440" bIns="45720" rtlCol="0" anchor="ctr">
            <a:noAutofit/>
          </a:bodyPr>
          <a:lstStyle/>
          <a:p>
            <a:r>
              <a:rPr lang="ko-KR" altLang="en-US" dirty="0" smtClean="0"/>
              <a:t>마스터 제목 스타일 편집</a:t>
            </a:r>
            <a:endParaRPr lang="en-US" dirty="0"/>
          </a:p>
        </p:txBody>
      </p:sp>
      <p:sp>
        <p:nvSpPr>
          <p:cNvPr id="3" name="Text Placeholder 2"/>
          <p:cNvSpPr>
            <a:spLocks noGrp="1"/>
          </p:cNvSpPr>
          <p:nvPr>
            <p:ph type="body" idx="1"/>
          </p:nvPr>
        </p:nvSpPr>
        <p:spPr>
          <a:xfrm>
            <a:off x="231556" y="843455"/>
            <a:ext cx="8680888" cy="5383924"/>
          </a:xfrm>
          <a:prstGeom prst="rect">
            <a:avLst/>
          </a:prstGeom>
        </p:spPr>
        <p:txBody>
          <a:bodyPr vert="horz" lIns="91440" tIns="45720" rIns="91440" bIns="45720" rtlCol="0">
            <a:normAutofit/>
          </a:bodyPr>
          <a:lstStyle/>
          <a:p>
            <a:pPr lvl="0"/>
            <a:r>
              <a:rPr lang="ko-KR" altLang="en-US" dirty="0" smtClean="0"/>
              <a:t>마스터 텍스트 스타일 편집</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085B5-6A94-426A-960D-C2DB886B9C70}" type="datetimeFigureOut">
              <a:rPr lang="ko-KR" altLang="en-US" smtClean="0"/>
              <a:t>2018-04-17</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EA7B5-2902-4920-9881-50E60AEF49A8}" type="slidenum">
              <a:rPr lang="ko-KR" altLang="en-US" smtClean="0"/>
              <a:t>‹#›</a:t>
            </a:fld>
            <a:endParaRPr lang="ko-KR" altLang="en-US"/>
          </a:p>
        </p:txBody>
      </p:sp>
    </p:spTree>
    <p:extLst>
      <p:ext uri="{BB962C8B-B14F-4D97-AF65-F5344CB8AC3E}">
        <p14:creationId xmlns:p14="http://schemas.microsoft.com/office/powerpoint/2010/main" val="412174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1" hangingPunct="1">
        <a:lnSpc>
          <a:spcPct val="9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23.wmf"/><Relationship Id="rId3" Type="http://schemas.openxmlformats.org/officeDocument/2006/relationships/notesSlide" Target="../notesSlides/notesSlide7.xml"/><Relationship Id="rId7" Type="http://schemas.openxmlformats.org/officeDocument/2006/relationships/image" Target="../media/image20.wmf"/><Relationship Id="rId12"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22.wmf"/><Relationship Id="rId5" Type="http://schemas.openxmlformats.org/officeDocument/2006/relationships/image" Target="../media/image18.png"/><Relationship Id="rId10" Type="http://schemas.openxmlformats.org/officeDocument/2006/relationships/oleObject" Target="../embeddings/oleObject10.bin"/><Relationship Id="rId4" Type="http://schemas.openxmlformats.org/officeDocument/2006/relationships/image" Target="../media/image24.png"/><Relationship Id="rId9" Type="http://schemas.openxmlformats.org/officeDocument/2006/relationships/image" Target="../media/image21.wmf"/></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9.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15.bin"/><Relationship Id="rId14" Type="http://schemas.openxmlformats.org/officeDocument/2006/relationships/image" Target="../media/image33.wmf"/></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5.xml"/><Relationship Id="rId7" Type="http://schemas.openxmlformats.org/officeDocument/2006/relationships/oleObject" Target="../embeddings/oleObject2.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11.wmf"/><Relationship Id="rId4" Type="http://schemas.openxmlformats.org/officeDocument/2006/relationships/image" Target="../media/image13.png"/><Relationship Id="rId9"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17.emf"/><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14.wmf"/><Relationship Id="rId4" Type="http://schemas.openxmlformats.org/officeDocument/2006/relationships/oleObject" Target="../embeddings/oleObject5.bin"/><Relationship Id="rId9"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611086"/>
            <a:ext cx="7772400" cy="1393780"/>
          </a:xfrm>
          <a:noFill/>
          <a:effectLst/>
        </p:spPr>
        <p:txBody>
          <a:bodyPr anchor="ctr">
            <a:normAutofit/>
          </a:bodyPr>
          <a:lstStyle/>
          <a:p>
            <a:r>
              <a:rPr lang="ko-KR" altLang="en-US" sz="3200" dirty="0" smtClean="0">
                <a:ln w="0"/>
                <a:effectLst>
                  <a:outerShdw blurRad="38100" dist="19050" dir="2700000" algn="tl" rotWithShape="0">
                    <a:schemeClr val="dk1">
                      <a:alpha val="40000"/>
                    </a:schemeClr>
                  </a:outerShdw>
                </a:effectLst>
              </a:rPr>
              <a:t>천장시스템의 내진성능평가를 위한 </a:t>
            </a:r>
            <a:r>
              <a:rPr lang="en-US" altLang="ko-KR" sz="3200" dirty="0" smtClean="0">
                <a:ln w="0"/>
                <a:effectLst>
                  <a:outerShdw blurRad="38100" dist="19050" dir="2700000" algn="tl" rotWithShape="0">
                    <a:schemeClr val="dk1">
                      <a:alpha val="40000"/>
                    </a:schemeClr>
                  </a:outerShdw>
                </a:effectLst>
              </a:rPr>
              <a:t/>
            </a:r>
            <a:br>
              <a:rPr lang="en-US" altLang="ko-KR" sz="3200" dirty="0" smtClean="0">
                <a:ln w="0"/>
                <a:effectLst>
                  <a:outerShdw blurRad="38100" dist="19050" dir="2700000" algn="tl" rotWithShape="0">
                    <a:schemeClr val="dk1">
                      <a:alpha val="40000"/>
                    </a:schemeClr>
                  </a:outerShdw>
                </a:effectLst>
              </a:rPr>
            </a:br>
            <a:r>
              <a:rPr lang="ko-KR" altLang="en-US" sz="3200" dirty="0" smtClean="0">
                <a:ln w="0"/>
                <a:effectLst>
                  <a:outerShdw blurRad="38100" dist="19050" dir="2700000" algn="tl" rotWithShape="0">
                    <a:schemeClr val="dk1">
                      <a:alpha val="40000"/>
                    </a:schemeClr>
                  </a:outerShdw>
                </a:effectLst>
              </a:rPr>
              <a:t>현행 검증실험절차 분석</a:t>
            </a:r>
            <a:endParaRPr lang="ko-KR" altLang="en-US" sz="3200" dirty="0">
              <a:ln w="0"/>
              <a:effectLst>
                <a:outerShdw blurRad="38100" dist="19050" dir="2700000" algn="tl" rotWithShape="0">
                  <a:schemeClr val="dk1">
                    <a:alpha val="40000"/>
                  </a:schemeClr>
                </a:outerShdw>
              </a:effectLst>
            </a:endParaRPr>
          </a:p>
        </p:txBody>
      </p:sp>
      <p:sp>
        <p:nvSpPr>
          <p:cNvPr id="3" name="부제목 2"/>
          <p:cNvSpPr>
            <a:spLocks noGrp="1"/>
          </p:cNvSpPr>
          <p:nvPr>
            <p:ph type="subTitle" idx="1"/>
          </p:nvPr>
        </p:nvSpPr>
        <p:spPr>
          <a:xfrm>
            <a:off x="1143000" y="3756612"/>
            <a:ext cx="6858000" cy="1655762"/>
          </a:xfrm>
        </p:spPr>
        <p:txBody>
          <a:bodyPr>
            <a:normAutofit/>
          </a:bodyPr>
          <a:lstStyle/>
          <a:p>
            <a:r>
              <a:rPr lang="ko-KR" altLang="en-US" sz="2000" dirty="0" smtClean="0">
                <a:ln w="0"/>
                <a:latin typeface="KoPub돋움체 Medium" panose="02020603020101020101" pitchFamily="18" charset="-127"/>
                <a:ea typeface="KoPub돋움체 Medium" panose="02020603020101020101" pitchFamily="18" charset="-127"/>
              </a:rPr>
              <a:t>김성용</a:t>
            </a:r>
            <a:r>
              <a:rPr lang="en-US" altLang="ko-KR" sz="2000" dirty="0" smtClean="0">
                <a:ln w="0"/>
                <a:latin typeface="KoPub돋움체 Medium" panose="02020603020101020101" pitchFamily="18" charset="-127"/>
                <a:ea typeface="KoPub돋움체 Medium" panose="02020603020101020101" pitchFamily="18" charset="-127"/>
              </a:rPr>
              <a:t>, </a:t>
            </a:r>
            <a:r>
              <a:rPr lang="ko-KR" altLang="en-US" sz="2000" dirty="0" err="1" smtClean="0">
                <a:ln w="0"/>
                <a:latin typeface="KoPub돋움체 Medium" panose="02020603020101020101" pitchFamily="18" charset="-127"/>
                <a:ea typeface="KoPub돋움체 Medium" panose="02020603020101020101" pitchFamily="18" charset="-127"/>
              </a:rPr>
              <a:t>전수찬</a:t>
            </a:r>
            <a:r>
              <a:rPr lang="en-US" altLang="ko-KR" sz="2000" dirty="0" smtClean="0">
                <a:ln w="0"/>
                <a:latin typeface="KoPub돋움체 Medium" panose="02020603020101020101" pitchFamily="18" charset="-127"/>
                <a:ea typeface="KoPub돋움체 Medium" panose="02020603020101020101" pitchFamily="18" charset="-127"/>
              </a:rPr>
              <a:t>, </a:t>
            </a:r>
            <a:r>
              <a:rPr lang="ko-KR" altLang="en-US" sz="2000" dirty="0" smtClean="0">
                <a:ln w="0"/>
                <a:latin typeface="KoPub돋움체 Medium" panose="02020603020101020101" pitchFamily="18" charset="-127"/>
                <a:ea typeface="KoPub돋움체 Medium" panose="02020603020101020101" pitchFamily="18" charset="-127"/>
              </a:rPr>
              <a:t>이철호</a:t>
            </a:r>
            <a:endParaRPr lang="en-US" altLang="ko-KR" sz="2000" dirty="0" smtClean="0">
              <a:ln w="0"/>
              <a:latin typeface="KoPub돋움체 Medium" panose="02020603020101020101" pitchFamily="18" charset="-127"/>
              <a:ea typeface="KoPub돋움체 Medium" panose="02020603020101020101" pitchFamily="18" charset="-127"/>
            </a:endParaRPr>
          </a:p>
          <a:p>
            <a:endParaRPr lang="en-US" altLang="ko-KR" sz="2000" dirty="0">
              <a:ln w="0"/>
              <a:latin typeface="KoPub돋움체 Medium" panose="02020603020101020101" pitchFamily="18" charset="-127"/>
              <a:ea typeface="KoPub돋움체 Medium" panose="02020603020101020101" pitchFamily="18" charset="-127"/>
            </a:endParaRPr>
          </a:p>
          <a:p>
            <a:r>
              <a:rPr lang="ko-KR" altLang="en-US" sz="2000" dirty="0" smtClean="0">
                <a:ln w="0"/>
                <a:latin typeface="KoPub돋움체 Medium" panose="02020603020101020101" pitchFamily="18" charset="-127"/>
                <a:ea typeface="KoPub돋움체 Medium" panose="02020603020101020101" pitchFamily="18" charset="-127"/>
              </a:rPr>
              <a:t>서울대학교 건축학과</a:t>
            </a:r>
            <a:endParaRPr lang="ko-KR" altLang="en-US" sz="2000" dirty="0">
              <a:ln w="0"/>
              <a:latin typeface="KoPub돋움체 Medium" panose="02020603020101020101" pitchFamily="18" charset="-127"/>
              <a:ea typeface="KoPub돋움체 Medium" panose="02020603020101020101" pitchFamily="18" charset="-127"/>
            </a:endParaRPr>
          </a:p>
        </p:txBody>
      </p:sp>
      <p:sp>
        <p:nvSpPr>
          <p:cNvPr id="4" name="부제목 2"/>
          <p:cNvSpPr txBox="1">
            <a:spLocks/>
          </p:cNvSpPr>
          <p:nvPr/>
        </p:nvSpPr>
        <p:spPr>
          <a:xfrm>
            <a:off x="1143000" y="6511535"/>
            <a:ext cx="6858000" cy="346465"/>
          </a:xfrm>
          <a:prstGeom prst="rect">
            <a:avLst/>
          </a:prstGeom>
        </p:spPr>
        <p:txBody>
          <a:bodyPr vert="horz" lIns="91440" tIns="45720" rIns="91440" bIns="45720" rtlCol="0">
            <a:normAutofit lnSpcReduction="10000"/>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ko-KR" sz="2000" dirty="0" smtClean="0">
                <a:ln w="0"/>
                <a:latin typeface="KoPub돋움체 Medium" panose="02020603020101020101" pitchFamily="18" charset="-127"/>
                <a:ea typeface="KoPub돋움체 Medium" panose="02020603020101020101" pitchFamily="18" charset="-127"/>
              </a:rPr>
              <a:t>2018</a:t>
            </a:r>
            <a:r>
              <a:rPr lang="ko-KR" altLang="en-US" sz="2000" dirty="0" smtClean="0">
                <a:ln w="0"/>
                <a:latin typeface="KoPub돋움체 Medium" panose="02020603020101020101" pitchFamily="18" charset="-127"/>
                <a:ea typeface="KoPub돋움체 Medium" panose="02020603020101020101" pitchFamily="18" charset="-127"/>
              </a:rPr>
              <a:t>년도 한국지진공학회 학술대회</a:t>
            </a:r>
            <a:endParaRPr lang="ko-KR" altLang="en-US" sz="2000" dirty="0">
              <a:ln w="0"/>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3150705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16"/>
          <p:cNvSpPr/>
          <p:nvPr/>
        </p:nvSpPr>
        <p:spPr>
          <a:xfrm>
            <a:off x="302636" y="1692871"/>
            <a:ext cx="8513118" cy="1580364"/>
          </a:xfrm>
          <a:prstGeom prst="roundRect">
            <a:avLst>
              <a:gd name="adj" fmla="val 5101"/>
            </a:avLst>
          </a:prstGeom>
          <a:solidFill>
            <a:schemeClr val="bg1">
              <a:lumMod val="95000"/>
            </a:schemeClr>
          </a:solidFill>
          <a:ln>
            <a:solidFill>
              <a:schemeClr val="bg1">
                <a:lumMod val="50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 name="제목 1"/>
          <p:cNvSpPr>
            <a:spLocks noGrp="1"/>
          </p:cNvSpPr>
          <p:nvPr>
            <p:ph type="title"/>
          </p:nvPr>
        </p:nvSpPr>
        <p:spPr/>
        <p:txBody>
          <a:bodyPr/>
          <a:lstStyle/>
          <a:p>
            <a:r>
              <a:rPr lang="en-US" altLang="ko-KR" dirty="0" smtClean="0"/>
              <a:t>ICC-ES AC156 Pass/Fail </a:t>
            </a:r>
            <a:r>
              <a:rPr lang="ko-KR" altLang="en-US" dirty="0" err="1" smtClean="0"/>
              <a:t>만족기준</a:t>
            </a:r>
            <a:endParaRPr lang="ko-KR" altLang="en-US" dirty="0"/>
          </a:p>
        </p:txBody>
      </p:sp>
      <p:sp>
        <p:nvSpPr>
          <p:cNvPr id="32" name="모서리가 둥근 직사각형 74"/>
          <p:cNvSpPr/>
          <p:nvPr/>
        </p:nvSpPr>
        <p:spPr>
          <a:xfrm>
            <a:off x="787401" y="1517774"/>
            <a:ext cx="3220009" cy="368332"/>
          </a:xfrm>
          <a:prstGeom prst="roundRect">
            <a:avLst>
              <a:gd name="adj" fmla="val 44176"/>
            </a:avLst>
          </a:prstGeom>
          <a:solidFill>
            <a:schemeClr val="accent2">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TextBox 32"/>
          <p:cNvSpPr txBox="1"/>
          <p:nvPr/>
        </p:nvSpPr>
        <p:spPr>
          <a:xfrm>
            <a:off x="928411" y="1538983"/>
            <a:ext cx="2484976" cy="307777"/>
          </a:xfrm>
          <a:prstGeom prst="rect">
            <a:avLst/>
          </a:prstGeom>
          <a:noFill/>
        </p:spPr>
        <p:txBody>
          <a:bodyPr wrap="none" rtlCol="0">
            <a:spAutoFit/>
          </a:bodyPr>
          <a:lstStyle/>
          <a:p>
            <a:r>
              <a:rPr lang="ko-KR" altLang="en-US" sz="1400" b="1" dirty="0" err="1" smtClean="0">
                <a:solidFill>
                  <a:schemeClr val="tx1">
                    <a:lumMod val="75000"/>
                    <a:lumOff val="25000"/>
                  </a:schemeClr>
                </a:solidFill>
              </a:rPr>
              <a:t>중요도계수</a:t>
            </a:r>
            <a:r>
              <a:rPr lang="ko-KR" altLang="en-US" sz="1400" b="1" dirty="0" smtClean="0">
                <a:solidFill>
                  <a:schemeClr val="tx1">
                    <a:lumMod val="75000"/>
                    <a:lumOff val="25000"/>
                  </a:schemeClr>
                </a:solidFill>
              </a:rPr>
              <a:t> </a:t>
            </a:r>
            <a:r>
              <a:rPr lang="en-US" altLang="ko-KR" sz="1400" b="1"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lang="en-US" altLang="ko-KR" sz="1400" b="1" i="1" baseline="-25000" dirty="0" err="1" smtClean="0">
                <a:solidFill>
                  <a:schemeClr val="tx1">
                    <a:lumMod val="75000"/>
                    <a:lumOff val="25000"/>
                  </a:schemeClr>
                </a:solidFill>
                <a:latin typeface="Times New Roman" panose="02020603050405020304" pitchFamily="18" charset="0"/>
                <a:cs typeface="Times New Roman" panose="02020603050405020304" pitchFamily="18" charset="0"/>
              </a:rPr>
              <a:t>p</a:t>
            </a:r>
            <a:r>
              <a:rPr lang="en-US" altLang="ko-KR" sz="1400" b="1" dirty="0" smtClean="0">
                <a:solidFill>
                  <a:schemeClr val="tx1">
                    <a:lumMod val="75000"/>
                    <a:lumOff val="25000"/>
                  </a:schemeClr>
                </a:solidFill>
              </a:rPr>
              <a:t>=1.0</a:t>
            </a:r>
            <a:r>
              <a:rPr lang="ko-KR" altLang="en-US" sz="1400" b="1" dirty="0" smtClean="0">
                <a:solidFill>
                  <a:schemeClr val="tx1">
                    <a:lumMod val="75000"/>
                    <a:lumOff val="25000"/>
                  </a:schemeClr>
                </a:solidFill>
              </a:rPr>
              <a:t>인 </a:t>
            </a:r>
            <a:r>
              <a:rPr lang="ko-KR" altLang="en-US" sz="1400" b="1" dirty="0" err="1" smtClean="0">
                <a:solidFill>
                  <a:schemeClr val="tx1">
                    <a:lumMod val="75000"/>
                    <a:lumOff val="25000"/>
                  </a:schemeClr>
                </a:solidFill>
              </a:rPr>
              <a:t>비구조요소</a:t>
            </a:r>
            <a:endParaRPr lang="ko-KR" altLang="en-US" sz="1400" b="1" dirty="0">
              <a:solidFill>
                <a:schemeClr val="tx1">
                  <a:lumMod val="75000"/>
                  <a:lumOff val="25000"/>
                </a:schemeClr>
              </a:solidFill>
            </a:endParaRPr>
          </a:p>
        </p:txBody>
      </p:sp>
      <p:sp>
        <p:nvSpPr>
          <p:cNvPr id="38" name="TextBox 37"/>
          <p:cNvSpPr txBox="1"/>
          <p:nvPr/>
        </p:nvSpPr>
        <p:spPr>
          <a:xfrm>
            <a:off x="510099" y="1990864"/>
            <a:ext cx="8098191" cy="1169551"/>
          </a:xfrm>
          <a:prstGeom prst="rect">
            <a:avLst/>
          </a:prstGeom>
          <a:noFill/>
        </p:spPr>
        <p:txBody>
          <a:bodyPr wrap="square" rtlCol="0">
            <a:spAutoFit/>
          </a:bodyPr>
          <a:lstStyle/>
          <a:p>
            <a:pPr marL="342900" indent="-342900">
              <a:buFont typeface="Arial" panose="020B0604020202020204" pitchFamily="34" charset="0"/>
              <a:buChar char="•"/>
            </a:pPr>
            <a:r>
              <a:rPr lang="ko-KR" altLang="en-US" sz="1400" dirty="0" err="1" smtClean="0"/>
              <a:t>실험완료</a:t>
            </a:r>
            <a:r>
              <a:rPr lang="ko-KR" altLang="en-US" sz="1400" dirty="0" smtClean="0"/>
              <a:t> 후에도</a:t>
            </a:r>
            <a:r>
              <a:rPr lang="en-US" altLang="ko-KR" sz="1400" dirty="0" smtClean="0"/>
              <a:t> </a:t>
            </a:r>
            <a:r>
              <a:rPr lang="ko-KR" altLang="en-US" sz="1400" dirty="0" err="1" smtClean="0"/>
              <a:t>실험체가</a:t>
            </a:r>
            <a:r>
              <a:rPr lang="ko-KR" altLang="en-US" sz="1400" dirty="0" smtClean="0"/>
              <a:t> 붕괴되거나 주요장착재가 분리되지 않아야 함</a:t>
            </a:r>
            <a:endParaRPr lang="en-US" altLang="ko-KR" sz="1400" dirty="0" smtClean="0"/>
          </a:p>
          <a:p>
            <a:pPr marL="342900" indent="-342900">
              <a:buFont typeface="Arial" panose="020B0604020202020204" pitchFamily="34" charset="0"/>
              <a:buChar char="•"/>
            </a:pPr>
            <a:r>
              <a:rPr lang="ko-KR" altLang="en-US" sz="1400" dirty="0" smtClean="0">
                <a:solidFill>
                  <a:srgbClr val="FF0000"/>
                </a:solidFill>
              </a:rPr>
              <a:t>장비 부착 시스템</a:t>
            </a:r>
            <a:r>
              <a:rPr lang="ko-KR" altLang="en-US" sz="1400" dirty="0" smtClean="0"/>
              <a:t>이 구조적 결함을 입지 않아야 하며</a:t>
            </a:r>
            <a:r>
              <a:rPr lang="en-US" altLang="ko-KR" sz="1400" dirty="0" smtClean="0"/>
              <a:t>, </a:t>
            </a:r>
            <a:r>
              <a:rPr lang="ko-KR" altLang="en-US" sz="1400" dirty="0" smtClean="0">
                <a:solidFill>
                  <a:srgbClr val="FF0000"/>
                </a:solidFill>
              </a:rPr>
              <a:t>하중저항시스템</a:t>
            </a:r>
            <a:r>
              <a:rPr lang="ko-KR" altLang="en-US" sz="1400" dirty="0" smtClean="0"/>
              <a:t>이 유지되어 있어야 함</a:t>
            </a:r>
            <a:endParaRPr lang="en-US" altLang="ko-KR" sz="1400" dirty="0" smtClean="0"/>
          </a:p>
          <a:p>
            <a:pPr marL="342900" indent="-342900">
              <a:buFont typeface="Arial" panose="020B0604020202020204" pitchFamily="34" charset="0"/>
              <a:buChar char="•"/>
            </a:pPr>
            <a:r>
              <a:rPr lang="ko-KR" altLang="en-US" sz="1400" dirty="0" smtClean="0"/>
              <a:t>항복 등과 같은 다소의 구조적 손상은 허용되며</a:t>
            </a:r>
            <a:r>
              <a:rPr lang="en-US" altLang="ko-KR" sz="1400" dirty="0" smtClean="0"/>
              <a:t>, </a:t>
            </a:r>
            <a:r>
              <a:rPr lang="ko-KR" altLang="en-US" sz="1400" dirty="0" smtClean="0"/>
              <a:t>내력시스템을 구성하는 </a:t>
            </a:r>
            <a:r>
              <a:rPr lang="ko-KR" altLang="en-US" sz="1400" dirty="0" err="1" smtClean="0"/>
              <a:t>구조부재와</a:t>
            </a:r>
            <a:r>
              <a:rPr lang="ko-KR" altLang="en-US" sz="1400" dirty="0" smtClean="0"/>
              <a:t> </a:t>
            </a:r>
            <a:r>
              <a:rPr lang="ko-KR" altLang="en-US" sz="1400" dirty="0" err="1" smtClean="0"/>
              <a:t>이음부의</a:t>
            </a:r>
            <a:r>
              <a:rPr lang="ko-KR" altLang="en-US" sz="1400" dirty="0" smtClean="0"/>
              <a:t> 다소간의 변형이나 경미한 파손이 허용됨</a:t>
            </a:r>
            <a:endParaRPr lang="en-US" altLang="ko-KR" sz="1400" dirty="0" smtClean="0"/>
          </a:p>
          <a:p>
            <a:pPr marL="342900" indent="-342900">
              <a:buFont typeface="Arial" panose="020B0604020202020204" pitchFamily="34" charset="0"/>
              <a:buChar char="•"/>
            </a:pPr>
            <a:r>
              <a:rPr lang="ko-KR" altLang="en-US" sz="1400" dirty="0" err="1" smtClean="0"/>
              <a:t>실험완료</a:t>
            </a:r>
            <a:r>
              <a:rPr lang="ko-KR" altLang="en-US" sz="1400" dirty="0" smtClean="0"/>
              <a:t> 후에도 </a:t>
            </a:r>
            <a:r>
              <a:rPr lang="ko-KR" altLang="en-US" sz="1400" dirty="0" err="1" smtClean="0">
                <a:solidFill>
                  <a:srgbClr val="FF0000"/>
                </a:solidFill>
              </a:rPr>
              <a:t>성능발현</a:t>
            </a:r>
            <a:r>
              <a:rPr lang="ko-KR" altLang="en-US" sz="1400" dirty="0" smtClean="0">
                <a:solidFill>
                  <a:srgbClr val="FF0000"/>
                </a:solidFill>
              </a:rPr>
              <a:t> 확인을 위한 별도의 실험</a:t>
            </a:r>
            <a:r>
              <a:rPr lang="ko-KR" altLang="en-US" sz="1400" dirty="0" smtClean="0"/>
              <a:t>이 요구되지 않음</a:t>
            </a:r>
            <a:endParaRPr lang="en-US" altLang="ko-KR" sz="1400" dirty="0" smtClean="0"/>
          </a:p>
        </p:txBody>
      </p:sp>
      <p:sp>
        <p:nvSpPr>
          <p:cNvPr id="39" name="Rounded Rectangle 16"/>
          <p:cNvSpPr/>
          <p:nvPr/>
        </p:nvSpPr>
        <p:spPr>
          <a:xfrm>
            <a:off x="302636" y="3737319"/>
            <a:ext cx="8513118" cy="1322438"/>
          </a:xfrm>
          <a:prstGeom prst="roundRect">
            <a:avLst>
              <a:gd name="adj" fmla="val 5101"/>
            </a:avLst>
          </a:prstGeom>
          <a:solidFill>
            <a:schemeClr val="bg1">
              <a:lumMod val="95000"/>
            </a:schemeClr>
          </a:solidFill>
          <a:ln>
            <a:solidFill>
              <a:schemeClr val="bg1">
                <a:lumMod val="50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40" name="모서리가 둥근 직사각형 74"/>
          <p:cNvSpPr/>
          <p:nvPr/>
        </p:nvSpPr>
        <p:spPr>
          <a:xfrm>
            <a:off x="787401" y="3562222"/>
            <a:ext cx="3220009" cy="368332"/>
          </a:xfrm>
          <a:prstGeom prst="roundRect">
            <a:avLst>
              <a:gd name="adj" fmla="val 44176"/>
            </a:avLst>
          </a:prstGeom>
          <a:solidFill>
            <a:schemeClr val="accent2">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TextBox 40"/>
          <p:cNvSpPr txBox="1"/>
          <p:nvPr/>
        </p:nvSpPr>
        <p:spPr>
          <a:xfrm>
            <a:off x="928411" y="3583431"/>
            <a:ext cx="2465740" cy="307777"/>
          </a:xfrm>
          <a:prstGeom prst="rect">
            <a:avLst/>
          </a:prstGeom>
          <a:noFill/>
        </p:spPr>
        <p:txBody>
          <a:bodyPr wrap="none" rtlCol="0">
            <a:spAutoFit/>
          </a:bodyPr>
          <a:lstStyle/>
          <a:p>
            <a:r>
              <a:rPr lang="ko-KR" altLang="en-US" sz="1400" b="1" dirty="0" err="1" smtClean="0">
                <a:solidFill>
                  <a:schemeClr val="tx1">
                    <a:lumMod val="75000"/>
                    <a:lumOff val="25000"/>
                  </a:schemeClr>
                </a:solidFill>
              </a:rPr>
              <a:t>중요도계수</a:t>
            </a:r>
            <a:r>
              <a:rPr lang="ko-KR" altLang="en-US" sz="1400" b="1" dirty="0" smtClean="0">
                <a:solidFill>
                  <a:schemeClr val="tx1">
                    <a:lumMod val="75000"/>
                    <a:lumOff val="25000"/>
                  </a:schemeClr>
                </a:solidFill>
              </a:rPr>
              <a:t> </a:t>
            </a:r>
            <a:r>
              <a:rPr lang="en-US" altLang="ko-KR" sz="1400" b="1"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lang="en-US" altLang="ko-KR" sz="1400" b="1" i="1" baseline="-25000" dirty="0" err="1" smtClean="0">
                <a:solidFill>
                  <a:schemeClr val="tx1">
                    <a:lumMod val="75000"/>
                    <a:lumOff val="25000"/>
                  </a:schemeClr>
                </a:solidFill>
                <a:latin typeface="Times New Roman" panose="02020603050405020304" pitchFamily="18" charset="0"/>
                <a:cs typeface="Times New Roman" panose="02020603050405020304" pitchFamily="18" charset="0"/>
              </a:rPr>
              <a:t>p</a:t>
            </a:r>
            <a:r>
              <a:rPr lang="en-US" altLang="ko-KR" sz="1400" b="1" dirty="0" smtClean="0">
                <a:solidFill>
                  <a:schemeClr val="tx1">
                    <a:lumMod val="75000"/>
                    <a:lumOff val="25000"/>
                  </a:schemeClr>
                </a:solidFill>
              </a:rPr>
              <a:t>=1.5</a:t>
            </a:r>
            <a:r>
              <a:rPr lang="ko-KR" altLang="en-US" sz="1400" b="1" dirty="0" smtClean="0">
                <a:solidFill>
                  <a:schemeClr val="tx1">
                    <a:lumMod val="75000"/>
                    <a:lumOff val="25000"/>
                  </a:schemeClr>
                </a:solidFill>
              </a:rPr>
              <a:t>인 </a:t>
            </a:r>
            <a:r>
              <a:rPr lang="ko-KR" altLang="en-US" sz="1400" b="1" dirty="0" err="1" smtClean="0">
                <a:solidFill>
                  <a:schemeClr val="tx1">
                    <a:lumMod val="75000"/>
                    <a:lumOff val="25000"/>
                  </a:schemeClr>
                </a:solidFill>
              </a:rPr>
              <a:t>비구조요소</a:t>
            </a:r>
            <a:endParaRPr lang="ko-KR" altLang="en-US" sz="1400" b="1" dirty="0">
              <a:solidFill>
                <a:schemeClr val="tx1">
                  <a:lumMod val="75000"/>
                  <a:lumOff val="25000"/>
                </a:schemeClr>
              </a:solidFill>
            </a:endParaRPr>
          </a:p>
        </p:txBody>
      </p:sp>
      <p:sp>
        <p:nvSpPr>
          <p:cNvPr id="42" name="TextBox 41"/>
          <p:cNvSpPr txBox="1"/>
          <p:nvPr/>
        </p:nvSpPr>
        <p:spPr>
          <a:xfrm>
            <a:off x="510099" y="3992760"/>
            <a:ext cx="8098191" cy="954107"/>
          </a:xfrm>
          <a:prstGeom prst="rect">
            <a:avLst/>
          </a:prstGeom>
          <a:noFill/>
        </p:spPr>
        <p:txBody>
          <a:bodyPr wrap="square" rtlCol="0">
            <a:spAutoFit/>
          </a:bodyPr>
          <a:lstStyle/>
          <a:p>
            <a:pPr marL="342900" indent="-342900">
              <a:buFont typeface="Arial" panose="020B0604020202020204" pitchFamily="34" charset="0"/>
              <a:buChar char="•"/>
            </a:pPr>
            <a:r>
              <a:rPr lang="ko-KR" altLang="en-US" sz="1400" dirty="0" smtClean="0"/>
              <a:t>의도된 기능이나 혹은 중요한 생명유지기능 혹은 인간생활에 필요한 기능이 포함된 비구조요소를 지침</a:t>
            </a:r>
            <a:endParaRPr lang="en-US" altLang="ko-KR" sz="1400" dirty="0" smtClean="0"/>
          </a:p>
          <a:p>
            <a:pPr marL="342900" indent="-342900">
              <a:buFont typeface="Arial" panose="020B0604020202020204" pitchFamily="34" charset="0"/>
              <a:buChar char="•"/>
            </a:pPr>
            <a:r>
              <a:rPr lang="ko-KR" altLang="en-US" sz="1400" dirty="0"/>
              <a:t>지진 시뮬레이션 테스트가 완료된 후</a:t>
            </a:r>
            <a:r>
              <a:rPr lang="en-US" altLang="ko-KR" sz="1400" dirty="0"/>
              <a:t>, </a:t>
            </a:r>
            <a:r>
              <a:rPr lang="ko-KR" altLang="en-US" sz="1400" dirty="0" err="1" smtClean="0"/>
              <a:t>실험체는</a:t>
            </a:r>
            <a:r>
              <a:rPr lang="ko-KR" altLang="en-US" sz="1400" dirty="0" smtClean="0"/>
              <a:t> 제조사가 </a:t>
            </a:r>
            <a:r>
              <a:rPr lang="ko-KR" altLang="en-US" sz="1400" dirty="0"/>
              <a:t>지정한 모든 기능 및 작동 테스트를 </a:t>
            </a:r>
            <a:r>
              <a:rPr lang="ko-KR" altLang="en-US" sz="1400" dirty="0" err="1"/>
              <a:t>충족해야하며</a:t>
            </a:r>
            <a:r>
              <a:rPr lang="ko-KR" altLang="en-US" sz="1400" dirty="0"/>
              <a:t> 위험하다고 판단되는 재료는 코드에 표시된 </a:t>
            </a:r>
            <a:r>
              <a:rPr lang="ko-KR" altLang="en-US" sz="1400" dirty="0" smtClean="0"/>
              <a:t>제시된 </a:t>
            </a:r>
            <a:r>
              <a:rPr lang="ko-KR" altLang="en-US" sz="1400" dirty="0"/>
              <a:t>양보다 많은 </a:t>
            </a:r>
            <a:r>
              <a:rPr lang="ko-KR" altLang="en-US" sz="1400" dirty="0" smtClean="0"/>
              <a:t>양이 </a:t>
            </a:r>
            <a:r>
              <a:rPr lang="ko-KR" altLang="en-US" sz="1400" dirty="0"/>
              <a:t>방출되지 </a:t>
            </a:r>
            <a:r>
              <a:rPr lang="ko-KR" altLang="en-US" sz="1400" dirty="0" smtClean="0"/>
              <a:t>않아야 함</a:t>
            </a:r>
            <a:endParaRPr lang="en-US" altLang="ko-KR" sz="1400" dirty="0"/>
          </a:p>
          <a:p>
            <a:pPr marL="342900" indent="-342900">
              <a:buFont typeface="Arial" panose="020B0604020202020204" pitchFamily="34" charset="0"/>
              <a:buChar char="•"/>
            </a:pPr>
            <a:r>
              <a:rPr lang="ko-KR" altLang="en-US" sz="1400" dirty="0" err="1" smtClean="0"/>
              <a:t>실험완료</a:t>
            </a:r>
            <a:r>
              <a:rPr lang="ko-KR" altLang="en-US" sz="1400" dirty="0" smtClean="0"/>
              <a:t> 후 </a:t>
            </a:r>
            <a:r>
              <a:rPr lang="ko-KR" altLang="en-US" sz="1400" dirty="0" err="1" smtClean="0">
                <a:solidFill>
                  <a:srgbClr val="FF0000"/>
                </a:solidFill>
              </a:rPr>
              <a:t>성능발현</a:t>
            </a:r>
            <a:r>
              <a:rPr lang="ko-KR" altLang="en-US" sz="1400" dirty="0" smtClean="0">
                <a:solidFill>
                  <a:srgbClr val="FF0000"/>
                </a:solidFill>
              </a:rPr>
              <a:t> 확인을 위한 검증이 요구됨</a:t>
            </a:r>
            <a:r>
              <a:rPr lang="en-US" altLang="ko-KR" sz="1400" dirty="0" smtClean="0">
                <a:solidFill>
                  <a:srgbClr val="FF0000"/>
                </a:solidFill>
              </a:rPr>
              <a:t>(</a:t>
            </a:r>
            <a:r>
              <a:rPr lang="ko-KR" altLang="en-US" sz="1400" dirty="0" smtClean="0">
                <a:solidFill>
                  <a:srgbClr val="FF0000"/>
                </a:solidFill>
              </a:rPr>
              <a:t>천장시스템은</a:t>
            </a:r>
            <a:r>
              <a:rPr lang="en-US" altLang="ko-KR" sz="1400" dirty="0" smtClean="0">
                <a:solidFill>
                  <a:srgbClr val="FF0000"/>
                </a:solidFill>
              </a:rPr>
              <a:t>?)</a:t>
            </a:r>
          </a:p>
        </p:txBody>
      </p:sp>
    </p:spTree>
    <p:extLst>
      <p:ext uri="{BB962C8B-B14F-4D97-AF65-F5344CB8AC3E}">
        <p14:creationId xmlns:p14="http://schemas.microsoft.com/office/powerpoint/2010/main" val="930757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err="1" smtClean="0"/>
              <a:t>천장시스템</a:t>
            </a:r>
            <a:r>
              <a:rPr lang="ko-KR" altLang="en-US" smtClean="0"/>
              <a:t> 내진성능 </a:t>
            </a:r>
            <a:r>
              <a:rPr lang="ko-KR" altLang="en-US" err="1" smtClean="0"/>
              <a:t>검증실험</a:t>
            </a:r>
            <a:r>
              <a:rPr lang="ko-KR" altLang="en-US" smtClean="0"/>
              <a:t> 사례</a:t>
            </a:r>
            <a:endParaRPr lang="ko-KR" altLang="en-US"/>
          </a:p>
        </p:txBody>
      </p:sp>
      <p:graphicFrame>
        <p:nvGraphicFramePr>
          <p:cNvPr id="3" name="표 2"/>
          <p:cNvGraphicFramePr>
            <a:graphicFrameLocks noGrp="1"/>
          </p:cNvGraphicFramePr>
          <p:nvPr>
            <p:extLst>
              <p:ext uri="{D42A27DB-BD31-4B8C-83A1-F6EECF244321}">
                <p14:modId xmlns:p14="http://schemas.microsoft.com/office/powerpoint/2010/main" val="345860556"/>
              </p:ext>
            </p:extLst>
          </p:nvPr>
        </p:nvGraphicFramePr>
        <p:xfrm>
          <a:off x="231556" y="767826"/>
          <a:ext cx="8680890" cy="5765742"/>
        </p:xfrm>
        <a:graphic>
          <a:graphicData uri="http://schemas.openxmlformats.org/drawingml/2006/table">
            <a:tbl>
              <a:tblPr firstRow="1" bandRow="1">
                <a:tableStyleId>{9D7B26C5-4107-4FEC-AEDC-1716B250A1EF}</a:tableStyleId>
              </a:tblPr>
              <a:tblGrid>
                <a:gridCol w="1244906">
                  <a:extLst>
                    <a:ext uri="{9D8B030D-6E8A-4147-A177-3AD203B41FA5}">
                      <a16:colId xmlns:a16="http://schemas.microsoft.com/office/drawing/2014/main" val="782535107"/>
                    </a:ext>
                  </a:extLst>
                </a:gridCol>
                <a:gridCol w="998290">
                  <a:extLst>
                    <a:ext uri="{9D8B030D-6E8A-4147-A177-3AD203B41FA5}">
                      <a16:colId xmlns:a16="http://schemas.microsoft.com/office/drawing/2014/main" val="4139546425"/>
                    </a:ext>
                  </a:extLst>
                </a:gridCol>
                <a:gridCol w="1249960">
                  <a:extLst>
                    <a:ext uri="{9D8B030D-6E8A-4147-A177-3AD203B41FA5}">
                      <a16:colId xmlns:a16="http://schemas.microsoft.com/office/drawing/2014/main" val="356847684"/>
                    </a:ext>
                  </a:extLst>
                </a:gridCol>
                <a:gridCol w="1077986">
                  <a:extLst>
                    <a:ext uri="{9D8B030D-6E8A-4147-A177-3AD203B41FA5}">
                      <a16:colId xmlns:a16="http://schemas.microsoft.com/office/drawing/2014/main" val="2267014516"/>
                    </a:ext>
                  </a:extLst>
                </a:gridCol>
                <a:gridCol w="1077986">
                  <a:extLst>
                    <a:ext uri="{9D8B030D-6E8A-4147-A177-3AD203B41FA5}">
                      <a16:colId xmlns:a16="http://schemas.microsoft.com/office/drawing/2014/main" val="3546005651"/>
                    </a:ext>
                  </a:extLst>
                </a:gridCol>
                <a:gridCol w="1791635">
                  <a:extLst>
                    <a:ext uri="{9D8B030D-6E8A-4147-A177-3AD203B41FA5}">
                      <a16:colId xmlns:a16="http://schemas.microsoft.com/office/drawing/2014/main" val="2525555313"/>
                    </a:ext>
                  </a:extLst>
                </a:gridCol>
                <a:gridCol w="1240127">
                  <a:extLst>
                    <a:ext uri="{9D8B030D-6E8A-4147-A177-3AD203B41FA5}">
                      <a16:colId xmlns:a16="http://schemas.microsoft.com/office/drawing/2014/main" val="2510075495"/>
                    </a:ext>
                  </a:extLst>
                </a:gridCol>
              </a:tblGrid>
              <a:tr h="118708">
                <a:tc rowSpan="2">
                  <a:txBody>
                    <a:bodyPr/>
                    <a:lstStyle/>
                    <a:p>
                      <a:pPr algn="ctr" fontAlgn="ctr"/>
                      <a:r>
                        <a:rPr lang="en-US" sz="900" u="none" strike="noStrike" dirty="0">
                          <a:effectLst/>
                        </a:rPr>
                        <a:t>Researcher</a:t>
                      </a:r>
                      <a:endParaRPr lang="en-US" sz="900" b="1" i="0" u="none" strike="noStrike" dirty="0">
                        <a:solidFill>
                          <a:schemeClr val="bg1"/>
                        </a:solidFill>
                        <a:effectLst/>
                        <a:latin typeface="+mn-ea"/>
                        <a:ea typeface="+mn-ea"/>
                        <a:cs typeface="Times New Roman" panose="02020603050405020304" pitchFamily="18" charset="0"/>
                      </a:endParaRPr>
                    </a:p>
                  </a:txBody>
                  <a:tcPr marL="7168" marR="7168" marT="7168" marB="0" anchor="ctr"/>
                </a:tc>
                <a:tc rowSpan="2">
                  <a:txBody>
                    <a:bodyPr/>
                    <a:lstStyle/>
                    <a:p>
                      <a:pPr algn="ctr" fontAlgn="ctr"/>
                      <a:r>
                        <a:rPr lang="en-US" sz="900" u="none" strike="noStrike">
                          <a:effectLst/>
                        </a:rPr>
                        <a:t>Ceiling System </a:t>
                      </a:r>
                      <a:endParaRPr lang="en-US" sz="900" u="none" strike="noStrike" smtClean="0">
                        <a:effectLst/>
                      </a:endParaRPr>
                    </a:p>
                    <a:p>
                      <a:pPr algn="ctr" fontAlgn="ctr"/>
                      <a:r>
                        <a:rPr lang="en-US" sz="900" u="none" strike="noStrike" smtClean="0">
                          <a:effectLst/>
                        </a:rPr>
                        <a:t>Size</a:t>
                      </a:r>
                      <a:endParaRPr lang="en-US" sz="900" b="1" i="0" u="none" strike="noStrike">
                        <a:solidFill>
                          <a:schemeClr val="bg1"/>
                        </a:solidFill>
                        <a:effectLst/>
                        <a:latin typeface="+mn-ea"/>
                        <a:ea typeface="+mn-ea"/>
                        <a:cs typeface="Times New Roman" panose="02020603050405020304" pitchFamily="18" charset="0"/>
                      </a:endParaRPr>
                    </a:p>
                  </a:txBody>
                  <a:tcPr marL="7168" marR="7168" marT="7168" marB="0" anchor="ctr"/>
                </a:tc>
                <a:tc rowSpan="2">
                  <a:txBody>
                    <a:bodyPr/>
                    <a:lstStyle/>
                    <a:p>
                      <a:pPr algn="ctr" fontAlgn="ctr"/>
                      <a:r>
                        <a:rPr lang="en-US" sz="900" u="none" strike="noStrike">
                          <a:effectLst/>
                        </a:rPr>
                        <a:t>Test Frame </a:t>
                      </a:r>
                      <a:endParaRPr lang="en-US" sz="900" u="none" strike="noStrike" smtClean="0">
                        <a:effectLst/>
                      </a:endParaRPr>
                    </a:p>
                    <a:p>
                      <a:pPr algn="ctr" fontAlgn="ctr"/>
                      <a:r>
                        <a:rPr lang="en-US" sz="900" u="none" strike="noStrike" smtClean="0">
                          <a:effectLst/>
                        </a:rPr>
                        <a:t>Description</a:t>
                      </a:r>
                      <a:endParaRPr lang="en-US" sz="900" b="1" i="0" u="none" strike="noStrike">
                        <a:solidFill>
                          <a:schemeClr val="bg1"/>
                        </a:solidFill>
                        <a:effectLst/>
                        <a:latin typeface="+mn-ea"/>
                        <a:ea typeface="+mn-ea"/>
                        <a:cs typeface="Times New Roman" panose="02020603050405020304" pitchFamily="18" charset="0"/>
                      </a:endParaRPr>
                    </a:p>
                  </a:txBody>
                  <a:tcPr marL="7168" marR="7168" marT="7168" marB="0" anchor="ctr"/>
                </a:tc>
                <a:tc gridSpan="2">
                  <a:txBody>
                    <a:bodyPr/>
                    <a:lstStyle/>
                    <a:p>
                      <a:pPr algn="ctr" fontAlgn="ctr"/>
                      <a:r>
                        <a:rPr lang="en-US" sz="900" u="none" strike="noStrike">
                          <a:effectLst/>
                        </a:rPr>
                        <a:t>Characteristic Frequency (Hz)</a:t>
                      </a:r>
                      <a:endParaRPr lang="en-US" sz="900" b="1" i="0" u="none" strike="noStrike">
                        <a:solidFill>
                          <a:schemeClr val="bg1"/>
                        </a:solidFill>
                        <a:effectLst/>
                        <a:latin typeface="+mj-ea"/>
                        <a:ea typeface="+mj-ea"/>
                      </a:endParaRPr>
                    </a:p>
                  </a:txBody>
                  <a:tcPr marL="7168" marR="7168" marT="7168" marB="0" anchor="ctr"/>
                </a:tc>
                <a:tc hMerge="1">
                  <a:txBody>
                    <a:bodyPr/>
                    <a:lstStyle/>
                    <a:p>
                      <a:pPr latinLnBrk="1"/>
                      <a:endParaRPr lang="ko-KR" altLang="en-US"/>
                    </a:p>
                  </a:txBody>
                  <a:tcPr/>
                </a:tc>
                <a:tc rowSpan="2">
                  <a:txBody>
                    <a:bodyPr/>
                    <a:lstStyle/>
                    <a:p>
                      <a:pPr algn="ctr" fontAlgn="ctr"/>
                      <a:r>
                        <a:rPr lang="en-US" sz="900" u="none" strike="noStrike">
                          <a:effectLst/>
                        </a:rPr>
                        <a:t>Shake </a:t>
                      </a:r>
                      <a:r>
                        <a:rPr lang="en-US" sz="900" u="none" strike="noStrike" smtClean="0">
                          <a:effectLst/>
                        </a:rPr>
                        <a:t>Table</a:t>
                      </a:r>
                    </a:p>
                    <a:p>
                      <a:pPr algn="ctr" fontAlgn="ctr"/>
                      <a:r>
                        <a:rPr lang="en-US" sz="900" u="none" strike="noStrike" smtClean="0">
                          <a:effectLst/>
                        </a:rPr>
                        <a:t>Description</a:t>
                      </a:r>
                      <a:endParaRPr lang="en-US" sz="900" b="1" i="0" u="none" strike="noStrike">
                        <a:solidFill>
                          <a:schemeClr val="bg1"/>
                        </a:solidFill>
                        <a:effectLst/>
                        <a:latin typeface="+mn-ea"/>
                        <a:ea typeface="+mn-ea"/>
                        <a:cs typeface="Times New Roman" panose="02020603050405020304" pitchFamily="18" charset="0"/>
                      </a:endParaRPr>
                    </a:p>
                  </a:txBody>
                  <a:tcPr marL="7168" marR="7168" marT="7168" marB="0" anchor="ctr"/>
                </a:tc>
                <a:tc rowSpan="2">
                  <a:txBody>
                    <a:bodyPr/>
                    <a:lstStyle/>
                    <a:p>
                      <a:pPr algn="ctr" fontAlgn="ctr"/>
                      <a:r>
                        <a:rPr lang="en-US" sz="900" u="none" strike="noStrike">
                          <a:effectLst/>
                        </a:rPr>
                        <a:t>Test Excitation</a:t>
                      </a:r>
                      <a:endParaRPr lang="en-US" sz="900" b="1" i="0" u="none" strike="noStrike">
                        <a:solidFill>
                          <a:schemeClr val="bg1"/>
                        </a:solidFill>
                        <a:effectLst/>
                        <a:latin typeface="+mn-ea"/>
                        <a:ea typeface="+mn-ea"/>
                        <a:cs typeface="Times New Roman" panose="02020603050405020304" pitchFamily="18" charset="0"/>
                      </a:endParaRPr>
                    </a:p>
                  </a:txBody>
                  <a:tcPr marL="7168" marR="7168" marT="7168" marB="0" anchor="ctr"/>
                </a:tc>
                <a:extLst>
                  <a:ext uri="{0D108BD9-81ED-4DB2-BD59-A6C34878D82A}">
                    <a16:rowId xmlns:a16="http://schemas.microsoft.com/office/drawing/2014/main" val="1795362860"/>
                  </a:ext>
                </a:extLst>
              </a:tr>
              <a:tr h="118708">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en-US" sz="900" u="none" strike="noStrike">
                          <a:effectLst/>
                        </a:rPr>
                        <a:t>Horizontal</a:t>
                      </a:r>
                      <a:endParaRPr lang="en-US" sz="900" b="0" i="0" u="none" strike="noStrike">
                        <a:solidFill>
                          <a:schemeClr val="bg1"/>
                        </a:solidFill>
                        <a:effectLst/>
                        <a:latin typeface="+mn-ea"/>
                        <a:ea typeface="+mn-ea"/>
                        <a:cs typeface="Times New Roman" panose="02020603050405020304" pitchFamily="18" charset="0"/>
                      </a:endParaRPr>
                    </a:p>
                  </a:txBody>
                  <a:tcPr marL="7168" marR="7168" marT="7168" marB="0" anchor="ctr"/>
                </a:tc>
                <a:tc>
                  <a:txBody>
                    <a:bodyPr/>
                    <a:lstStyle/>
                    <a:p>
                      <a:pPr algn="ctr" fontAlgn="ctr"/>
                      <a:r>
                        <a:rPr lang="en-US" sz="900" u="none" strike="noStrike">
                          <a:effectLst/>
                        </a:rPr>
                        <a:t>Vertical</a:t>
                      </a:r>
                      <a:endParaRPr lang="en-US" sz="900" b="0" i="0" u="none" strike="noStrike">
                        <a:solidFill>
                          <a:schemeClr val="bg1"/>
                        </a:solidFill>
                        <a:effectLst/>
                        <a:latin typeface="+mn-ea"/>
                        <a:ea typeface="+mn-ea"/>
                        <a:cs typeface="Times New Roman" panose="02020603050405020304" pitchFamily="18" charset="0"/>
                      </a:endParaRPr>
                    </a:p>
                  </a:txBody>
                  <a:tcPr marL="7168" marR="7168" marT="7168" marB="0" anchor="ct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4211558963"/>
                  </a:ext>
                </a:extLst>
              </a:tr>
              <a:tr h="76032">
                <a:tc>
                  <a:txBody>
                    <a:bodyPr/>
                    <a:lstStyle/>
                    <a:p>
                      <a:pPr algn="ctr" fontAlgn="ctr"/>
                      <a:r>
                        <a:rPr lang="en-US" sz="900" u="none" strike="noStrike" dirty="0">
                          <a:effectLst/>
                          <a:latin typeface="KoPub돋움체 Medium" panose="02020603020101020101" pitchFamily="18" charset="-127"/>
                          <a:ea typeface="KoPub돋움체 Medium" panose="02020603020101020101" pitchFamily="18" charset="-127"/>
                        </a:rPr>
                        <a:t>ANCO Engineers </a:t>
                      </a:r>
                      <a:endParaRPr lang="en-US" sz="900" u="none" strike="noStrike" dirty="0" smtClean="0">
                        <a:effectLst/>
                        <a:latin typeface="KoPub돋움체 Medium" panose="02020603020101020101" pitchFamily="18" charset="-127"/>
                        <a:ea typeface="KoPub돋움체 Medium" panose="02020603020101020101" pitchFamily="18" charset="-127"/>
                      </a:endParaRPr>
                    </a:p>
                    <a:p>
                      <a:pPr algn="ctr" fontAlgn="ctr"/>
                      <a:r>
                        <a:rPr lang="en-US" sz="900" u="none" strike="noStrike" dirty="0" smtClean="0">
                          <a:effectLst/>
                          <a:latin typeface="KoPub돋움체 Medium" panose="02020603020101020101" pitchFamily="18" charset="-127"/>
                          <a:ea typeface="KoPub돋움체 Medium" panose="02020603020101020101" pitchFamily="18" charset="-127"/>
                        </a:rPr>
                        <a:t>(</a:t>
                      </a:r>
                      <a:r>
                        <a:rPr lang="en-US" sz="900" u="none" strike="noStrike" dirty="0">
                          <a:effectLst/>
                          <a:latin typeface="KoPub돋움체 Medium" panose="02020603020101020101" pitchFamily="18" charset="-127"/>
                          <a:ea typeface="KoPub돋움체 Medium" panose="02020603020101020101" pitchFamily="18" charset="-127"/>
                        </a:rPr>
                        <a:t>1983)</a:t>
                      </a:r>
                      <a:endParaRPr lang="en-US" sz="900" b="0" i="0" u="none" strike="noStrike" dirty="0">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3.7m x 8.5m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Steel Truss</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gridSpan="2">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Unknown</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hMerge="1">
                  <a:txBody>
                    <a:bodyPr/>
                    <a:lstStyle/>
                    <a:p>
                      <a:pPr latinLnBrk="1"/>
                      <a:endParaRPr lang="ko-KR" altLang="en-US"/>
                    </a:p>
                  </a:txBody>
                  <a:tcP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2-DOF </a:t>
                      </a:r>
                      <a:endParaRPr lang="en-US" sz="900" u="none" strike="noStrike" smtClean="0">
                        <a:effectLst/>
                        <a:latin typeface="KoPub돋움체 Medium" panose="02020603020101020101" pitchFamily="18" charset="-127"/>
                        <a:ea typeface="KoPub돋움체 Medium" panose="02020603020101020101" pitchFamily="18" charset="-127"/>
                      </a:endParaRPr>
                    </a:p>
                    <a:p>
                      <a:pPr algn="ctr" fontAlgn="ctr"/>
                      <a:r>
                        <a:rPr lang="en-US" sz="900" u="none" strike="noStrike" smtClean="0">
                          <a:effectLst/>
                          <a:latin typeface="KoPub돋움체 Medium" panose="02020603020101020101" pitchFamily="18" charset="-127"/>
                          <a:ea typeface="KoPub돋움체 Medium" panose="02020603020101020101" pitchFamily="18" charset="-127"/>
                        </a:rPr>
                        <a:t>(</a:t>
                      </a:r>
                      <a:r>
                        <a:rPr lang="en-US" sz="900" u="none" strike="noStrike">
                          <a:effectLst/>
                          <a:latin typeface="KoPub돋움체 Medium" panose="02020603020101020101" pitchFamily="18" charset="-127"/>
                          <a:ea typeface="KoPub돋움체 Medium" panose="02020603020101020101" pitchFamily="18" charset="-127"/>
                        </a:rPr>
                        <a:t>ANCO Planar Tri-axial system)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Tri-axial Hor. &amp; Vert. </a:t>
                      </a:r>
                      <a:br>
                        <a:rPr lang="en-US" sz="900" u="none" strike="noStrike">
                          <a:effectLst/>
                          <a:latin typeface="KoPub돋움체 Medium" panose="02020603020101020101" pitchFamily="18" charset="-127"/>
                          <a:ea typeface="KoPub돋움체 Medium" panose="02020603020101020101" pitchFamily="18" charset="-127"/>
                        </a:rPr>
                      </a:br>
                      <a:r>
                        <a:rPr lang="en-US" sz="900" u="none" strike="noStrike">
                          <a:effectLst/>
                          <a:latin typeface="KoPub돋움체 Medium" panose="02020603020101020101" pitchFamily="18" charset="-127"/>
                          <a:ea typeface="KoPub돋움체 Medium" panose="02020603020101020101" pitchFamily="18" charset="-127"/>
                        </a:rPr>
                        <a:t>Time History Input </a:t>
                      </a:r>
                      <a:br>
                        <a:rPr lang="en-US" sz="900" u="none" strike="noStrike">
                          <a:effectLst/>
                          <a:latin typeface="KoPub돋움체 Medium" panose="02020603020101020101" pitchFamily="18" charset="-127"/>
                          <a:ea typeface="KoPub돋움체 Medium" panose="02020603020101020101" pitchFamily="18" charset="-127"/>
                        </a:rPr>
                      </a:br>
                      <a:r>
                        <a:rPr lang="en-US" sz="900" u="none" strike="noStrike">
                          <a:effectLst/>
                          <a:latin typeface="KoPub돋움체 Medium" panose="02020603020101020101" pitchFamily="18" charset="-127"/>
                          <a:ea typeface="KoPub돋움체 Medium" panose="02020603020101020101" pitchFamily="18" charset="-127"/>
                        </a:rPr>
                        <a:t>from Taft Earthquake </a:t>
                      </a:r>
                      <a:br>
                        <a:rPr lang="en-US" sz="900" u="none" strike="noStrike">
                          <a:effectLst/>
                          <a:latin typeface="KoPub돋움체 Medium" panose="02020603020101020101" pitchFamily="18" charset="-127"/>
                          <a:ea typeface="KoPub돋움체 Medium" panose="02020603020101020101" pitchFamily="18" charset="-127"/>
                        </a:rPr>
                      </a:br>
                      <a:r>
                        <a:rPr lang="en-US" sz="900" u="none" strike="noStrike">
                          <a:effectLst/>
                          <a:latin typeface="KoPub돋움체 Medium" panose="02020603020101020101" pitchFamily="18" charset="-127"/>
                          <a:ea typeface="KoPub돋움체 Medium" panose="02020603020101020101" pitchFamily="18" charset="-127"/>
                        </a:rPr>
                        <a:t>(1952)</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extLst>
                  <a:ext uri="{0D108BD9-81ED-4DB2-BD59-A6C34878D82A}">
                    <a16:rowId xmlns:a16="http://schemas.microsoft.com/office/drawing/2014/main" val="1937760134"/>
                  </a:ext>
                </a:extLst>
              </a:tr>
              <a:tr h="305010">
                <a:tc>
                  <a:txBody>
                    <a:bodyPr/>
                    <a:lstStyle/>
                    <a:p>
                      <a:pPr algn="ctr" fontAlgn="ctr"/>
                      <a:r>
                        <a:rPr lang="en-US" sz="900" u="none" strike="noStrike" err="1">
                          <a:effectLst/>
                          <a:latin typeface="KoPub돋움체 Medium" panose="02020603020101020101" pitchFamily="18" charset="-127"/>
                          <a:ea typeface="KoPub돋움체 Medium" panose="02020603020101020101" pitchFamily="18" charset="-127"/>
                        </a:rPr>
                        <a:t>Rihal</a:t>
                      </a:r>
                      <a:r>
                        <a:rPr lang="en-US" sz="900" u="none" strike="noStrike">
                          <a:effectLst/>
                          <a:latin typeface="KoPub돋움체 Medium" panose="02020603020101020101" pitchFamily="18" charset="-127"/>
                          <a:ea typeface="KoPub돋움체 Medium" panose="02020603020101020101" pitchFamily="18" charset="-127"/>
                        </a:rPr>
                        <a:t> &amp; </a:t>
                      </a:r>
                      <a:r>
                        <a:rPr lang="en-US" sz="900" u="none" strike="noStrike" err="1">
                          <a:effectLst/>
                          <a:latin typeface="KoPub돋움체 Medium" panose="02020603020101020101" pitchFamily="18" charset="-127"/>
                          <a:ea typeface="KoPub돋움체 Medium" panose="02020603020101020101" pitchFamily="18" charset="-127"/>
                        </a:rPr>
                        <a:t>Granneman</a:t>
                      </a:r>
                      <a:r>
                        <a:rPr lang="en-US" sz="900" u="none" strike="noStrike">
                          <a:effectLst/>
                          <a:latin typeface="KoPub돋움체 Medium" panose="02020603020101020101" pitchFamily="18" charset="-127"/>
                          <a:ea typeface="KoPub돋움체 Medium" panose="02020603020101020101" pitchFamily="18" charset="-127"/>
                        </a:rPr>
                        <a:t> </a:t>
                      </a:r>
                      <a:endParaRPr lang="en-US" sz="900" u="none" strike="noStrike" smtClean="0">
                        <a:effectLst/>
                        <a:latin typeface="KoPub돋움체 Medium" panose="02020603020101020101" pitchFamily="18" charset="-127"/>
                        <a:ea typeface="KoPub돋움체 Medium" panose="02020603020101020101" pitchFamily="18" charset="-127"/>
                      </a:endParaRPr>
                    </a:p>
                    <a:p>
                      <a:pPr algn="ctr" fontAlgn="ctr"/>
                      <a:r>
                        <a:rPr lang="en-US" sz="900" u="none" strike="noStrike" smtClean="0">
                          <a:effectLst/>
                          <a:latin typeface="KoPub돋움체 Medium" panose="02020603020101020101" pitchFamily="18" charset="-127"/>
                          <a:ea typeface="KoPub돋움체 Medium" panose="02020603020101020101" pitchFamily="18" charset="-127"/>
                        </a:rPr>
                        <a:t>(</a:t>
                      </a:r>
                      <a:r>
                        <a:rPr lang="en-US" sz="900" u="none" strike="noStrike">
                          <a:effectLst/>
                          <a:latin typeface="KoPub돋움체 Medium" panose="02020603020101020101" pitchFamily="18" charset="-127"/>
                          <a:ea typeface="KoPub돋움체 Medium" panose="02020603020101020101" pitchFamily="18" charset="-127"/>
                        </a:rPr>
                        <a:t>1984)</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3.7m x 4.9m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Steel </a:t>
                      </a:r>
                      <a:r>
                        <a:rPr lang="en-US" sz="900" u="none" strike="noStrike" smtClean="0">
                          <a:effectLst/>
                          <a:latin typeface="KoPub돋움체 Medium" panose="02020603020101020101" pitchFamily="18" charset="-127"/>
                          <a:ea typeface="KoPub돋움체 Medium" panose="02020603020101020101" pitchFamily="18" charset="-127"/>
                        </a:rPr>
                        <a:t>Grid</a:t>
                      </a:r>
                    </a:p>
                    <a:p>
                      <a:pPr algn="ctr" fontAlgn="ctr"/>
                      <a:r>
                        <a:rPr lang="en-US" sz="900" u="none" strike="noStrike" smtClean="0">
                          <a:effectLst/>
                          <a:latin typeface="KoPub돋움체 Medium" panose="02020603020101020101" pitchFamily="18" charset="-127"/>
                          <a:ea typeface="KoPub돋움체 Medium" panose="02020603020101020101" pitchFamily="18" charset="-127"/>
                        </a:rPr>
                        <a:t>(Horizontal </a:t>
                      </a:r>
                      <a:r>
                        <a:rPr lang="en-US" sz="900" u="none" strike="noStrike">
                          <a:effectLst/>
                          <a:latin typeface="KoPub돋움체 Medium" panose="02020603020101020101" pitchFamily="18" charset="-127"/>
                          <a:ea typeface="KoPub돋움체 Medium" panose="02020603020101020101" pitchFamily="18" charset="-127"/>
                        </a:rPr>
                        <a:t>Diaphragm)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gridSpan="2">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Unknown</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hMerge="1">
                  <a:txBody>
                    <a:bodyPr/>
                    <a:lstStyle/>
                    <a:p>
                      <a:pPr latinLnBrk="1"/>
                      <a:endParaRPr lang="ko-KR" altLang="en-US"/>
                    </a:p>
                  </a:txBody>
                  <a:tcP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1-DOF Shaking System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Uni-axial Horizontal </a:t>
                      </a:r>
                      <a:br>
                        <a:rPr lang="en-US" sz="900" u="none" strike="noStrike">
                          <a:effectLst/>
                          <a:latin typeface="KoPub돋움체 Medium" panose="02020603020101020101" pitchFamily="18" charset="-127"/>
                          <a:ea typeface="KoPub돋움체 Medium" panose="02020603020101020101" pitchFamily="18" charset="-127"/>
                        </a:rPr>
                      </a:br>
                      <a:r>
                        <a:rPr lang="en-US" sz="900" u="none" strike="noStrike">
                          <a:effectLst/>
                          <a:latin typeface="KoPub돋움체 Medium" panose="02020603020101020101" pitchFamily="18" charset="-127"/>
                          <a:ea typeface="KoPub돋움체 Medium" panose="02020603020101020101" pitchFamily="18" charset="-127"/>
                        </a:rPr>
                        <a:t>Sinusoidal Input</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extLst>
                  <a:ext uri="{0D108BD9-81ED-4DB2-BD59-A6C34878D82A}">
                    <a16:rowId xmlns:a16="http://schemas.microsoft.com/office/drawing/2014/main" val="897874677"/>
                  </a:ext>
                </a:extLst>
              </a:tr>
              <a:tr h="457144">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Yao </a:t>
                      </a:r>
                      <a:endParaRPr lang="en-US" sz="900" u="none" strike="noStrike" smtClean="0">
                        <a:effectLst/>
                        <a:latin typeface="KoPub돋움체 Medium" panose="02020603020101020101" pitchFamily="18" charset="-127"/>
                        <a:ea typeface="KoPub돋움체 Medium" panose="02020603020101020101" pitchFamily="18" charset="-127"/>
                      </a:endParaRPr>
                    </a:p>
                    <a:p>
                      <a:pPr algn="ctr" fontAlgn="ctr"/>
                      <a:r>
                        <a:rPr lang="en-US" sz="900" u="none" strike="noStrike" smtClean="0">
                          <a:effectLst/>
                          <a:latin typeface="KoPub돋움체 Medium" panose="02020603020101020101" pitchFamily="18" charset="-127"/>
                          <a:ea typeface="KoPub돋움체 Medium" panose="02020603020101020101" pitchFamily="18" charset="-127"/>
                        </a:rPr>
                        <a:t>(</a:t>
                      </a:r>
                      <a:r>
                        <a:rPr lang="en-US" sz="900" u="none" strike="noStrike">
                          <a:effectLst/>
                          <a:latin typeface="KoPub돋움체 Medium" panose="02020603020101020101" pitchFamily="18" charset="-127"/>
                          <a:ea typeface="KoPub돋움체 Medium" panose="02020603020101020101" pitchFamily="18" charset="-127"/>
                        </a:rPr>
                        <a:t>2000)</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1.2m x 4.1m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Rigid Frame</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altLang="ko-KR" sz="900" u="none" strike="noStrike">
                          <a:effectLst/>
                          <a:latin typeface="KoPub돋움체 Medium" panose="02020603020101020101" pitchFamily="18" charset="-127"/>
                          <a:ea typeface="KoPub돋움체 Medium" panose="02020603020101020101" pitchFamily="18" charset="-127"/>
                        </a:rPr>
                        <a:t>24.8</a:t>
                      </a:r>
                      <a:endParaRPr lang="en-US" altLang="ko-KR"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altLang="ko-KR" sz="900" u="none" strike="noStrike">
                          <a:effectLst/>
                          <a:latin typeface="KoPub돋움체 Medium" panose="02020603020101020101" pitchFamily="18" charset="-127"/>
                          <a:ea typeface="KoPub돋움체 Medium" panose="02020603020101020101" pitchFamily="18" charset="-127"/>
                        </a:rPr>
                        <a:t>-</a:t>
                      </a:r>
                      <a:endParaRPr lang="en-US" altLang="ko-KR"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1-DOF Shaking System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err="1">
                          <a:effectLst/>
                          <a:latin typeface="KoPub돋움체 Medium" panose="02020603020101020101" pitchFamily="18" charset="-127"/>
                          <a:ea typeface="KoPub돋움체 Medium" panose="02020603020101020101" pitchFamily="18" charset="-127"/>
                        </a:rPr>
                        <a:t>Uni</a:t>
                      </a:r>
                      <a:r>
                        <a:rPr lang="en-US" sz="900" u="none" strike="noStrike">
                          <a:effectLst/>
                          <a:latin typeface="KoPub돋움체 Medium" panose="02020603020101020101" pitchFamily="18" charset="-127"/>
                          <a:ea typeface="KoPub돋움체 Medium" panose="02020603020101020101" pitchFamily="18" charset="-127"/>
                        </a:rPr>
                        <a:t>-axial Horizontal </a:t>
                      </a:r>
                      <a:br>
                        <a:rPr lang="en-US" sz="900" u="none" strike="noStrike">
                          <a:effectLst/>
                          <a:latin typeface="KoPub돋움체 Medium" panose="02020603020101020101" pitchFamily="18" charset="-127"/>
                          <a:ea typeface="KoPub돋움체 Medium" panose="02020603020101020101" pitchFamily="18" charset="-127"/>
                        </a:rPr>
                      </a:br>
                      <a:r>
                        <a:rPr lang="en-US" sz="900" u="none" strike="noStrike">
                          <a:effectLst/>
                          <a:latin typeface="KoPub돋움체 Medium" panose="02020603020101020101" pitchFamily="18" charset="-127"/>
                          <a:ea typeface="KoPub돋움체 Medium" panose="02020603020101020101" pitchFamily="18" charset="-127"/>
                        </a:rPr>
                        <a:t>Time History Input</a:t>
                      </a:r>
                      <a:br>
                        <a:rPr lang="en-US" sz="900" u="none" strike="noStrike">
                          <a:effectLst/>
                          <a:latin typeface="KoPub돋움체 Medium" panose="02020603020101020101" pitchFamily="18" charset="-127"/>
                          <a:ea typeface="KoPub돋움체 Medium" panose="02020603020101020101" pitchFamily="18" charset="-127"/>
                        </a:rPr>
                      </a:br>
                      <a:r>
                        <a:rPr lang="en-US" sz="900" u="none" strike="noStrike">
                          <a:effectLst/>
                          <a:latin typeface="KoPub돋움체 Medium" panose="02020603020101020101" pitchFamily="18" charset="-127"/>
                          <a:ea typeface="KoPub돋움체 Medium" panose="02020603020101020101" pitchFamily="18" charset="-127"/>
                        </a:rPr>
                        <a:t>from Taiwanese </a:t>
                      </a:r>
                      <a:br>
                        <a:rPr lang="en-US" sz="900" u="none" strike="noStrike">
                          <a:effectLst/>
                          <a:latin typeface="KoPub돋움체 Medium" panose="02020603020101020101" pitchFamily="18" charset="-127"/>
                          <a:ea typeface="KoPub돋움체 Medium" panose="02020603020101020101" pitchFamily="18" charset="-127"/>
                        </a:rPr>
                      </a:br>
                      <a:r>
                        <a:rPr lang="en-US" sz="900" u="none" strike="noStrike">
                          <a:effectLst/>
                          <a:latin typeface="KoPub돋움체 Medium" panose="02020603020101020101" pitchFamily="18" charset="-127"/>
                          <a:ea typeface="KoPub돋움체 Medium" panose="02020603020101020101" pitchFamily="18" charset="-127"/>
                        </a:rPr>
                        <a:t>Design Code Spectrum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extLst>
                  <a:ext uri="{0D108BD9-81ED-4DB2-BD59-A6C34878D82A}">
                    <a16:rowId xmlns:a16="http://schemas.microsoft.com/office/drawing/2014/main" val="1362812586"/>
                  </a:ext>
                </a:extLst>
              </a:tr>
              <a:tr h="344332">
                <a:tc>
                  <a:txBody>
                    <a:bodyPr/>
                    <a:lstStyle/>
                    <a:p>
                      <a:pPr algn="ctr" fontAlgn="ctr"/>
                      <a:r>
                        <a:rPr lang="en-US" sz="900" u="none" strike="noStrike" dirty="0" err="1">
                          <a:effectLst/>
                          <a:latin typeface="KoPub돋움체 Medium" panose="02020603020101020101" pitchFamily="18" charset="-127"/>
                          <a:ea typeface="KoPub돋움체 Medium" panose="02020603020101020101" pitchFamily="18" charset="-127"/>
                        </a:rPr>
                        <a:t>Badillo</a:t>
                      </a:r>
                      <a:r>
                        <a:rPr lang="en-US" sz="900" u="none" strike="noStrike" dirty="0">
                          <a:effectLst/>
                          <a:latin typeface="KoPub돋움체 Medium" panose="02020603020101020101" pitchFamily="18" charset="-127"/>
                          <a:ea typeface="KoPub돋움체 Medium" panose="02020603020101020101" pitchFamily="18" charset="-127"/>
                        </a:rPr>
                        <a:t> et al. </a:t>
                      </a:r>
                      <a:endParaRPr lang="en-US" sz="900" u="none" strike="noStrike" dirty="0" smtClean="0">
                        <a:effectLst/>
                        <a:latin typeface="KoPub돋움체 Medium" panose="02020603020101020101" pitchFamily="18" charset="-127"/>
                        <a:ea typeface="KoPub돋움체 Medium" panose="02020603020101020101" pitchFamily="18" charset="-127"/>
                      </a:endParaRPr>
                    </a:p>
                    <a:p>
                      <a:pPr algn="ctr" fontAlgn="ctr"/>
                      <a:r>
                        <a:rPr lang="en-US" sz="900" u="none" strike="noStrike" dirty="0" smtClean="0">
                          <a:effectLst/>
                          <a:latin typeface="KoPub돋움체 Medium" panose="02020603020101020101" pitchFamily="18" charset="-127"/>
                          <a:ea typeface="KoPub돋움체 Medium" panose="02020603020101020101" pitchFamily="18" charset="-127"/>
                        </a:rPr>
                        <a:t>(</a:t>
                      </a:r>
                      <a:r>
                        <a:rPr lang="en-US" sz="900" u="none" strike="noStrike" dirty="0">
                          <a:effectLst/>
                          <a:latin typeface="KoPub돋움체 Medium" panose="02020603020101020101" pitchFamily="18" charset="-127"/>
                          <a:ea typeface="KoPub돋움체 Medium" panose="02020603020101020101" pitchFamily="18" charset="-127"/>
                        </a:rPr>
                        <a:t>2006)</a:t>
                      </a:r>
                      <a:endParaRPr lang="en-US" sz="900" b="0" i="0" u="none" strike="noStrike" dirty="0">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dirty="0">
                          <a:effectLst/>
                          <a:latin typeface="KoPub돋움체 Medium" panose="02020603020101020101" pitchFamily="18" charset="-127"/>
                          <a:ea typeface="KoPub돋움체 Medium" panose="02020603020101020101" pitchFamily="18" charset="-127"/>
                        </a:rPr>
                        <a:t>4.9m x 4.9m</a:t>
                      </a:r>
                      <a:endParaRPr lang="en-US" sz="900" b="0" i="0" u="none" strike="noStrike" dirty="0">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Steel Grid</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altLang="ko-KR" sz="900" u="none" strike="noStrike">
                          <a:effectLst/>
                          <a:latin typeface="KoPub돋움체 Medium" panose="02020603020101020101" pitchFamily="18" charset="-127"/>
                          <a:ea typeface="KoPub돋움체 Medium" panose="02020603020101020101" pitchFamily="18" charset="-127"/>
                        </a:rPr>
                        <a:t>17</a:t>
                      </a:r>
                      <a:endParaRPr lang="en-US" altLang="ko-KR"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altLang="ko-KR" sz="900" u="none" strike="noStrike">
                          <a:effectLst/>
                          <a:latin typeface="KoPub돋움체 Medium" panose="02020603020101020101" pitchFamily="18" charset="-127"/>
                          <a:ea typeface="KoPub돋움체 Medium" panose="02020603020101020101" pitchFamily="18" charset="-127"/>
                        </a:rPr>
                        <a:t>9</a:t>
                      </a:r>
                      <a:endParaRPr lang="en-US" altLang="ko-KR"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6-DOF Shaking System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dirty="0">
                          <a:effectLst/>
                          <a:latin typeface="KoPub돋움체 Medium" panose="02020603020101020101" pitchFamily="18" charset="-127"/>
                          <a:ea typeface="KoPub돋움체 Medium" panose="02020603020101020101" pitchFamily="18" charset="-127"/>
                        </a:rPr>
                        <a:t>Tri-axial Hor. &amp; Vert. </a:t>
                      </a:r>
                      <a:br>
                        <a:rPr lang="en-US" sz="900" u="none" strike="noStrike" dirty="0">
                          <a:effectLst/>
                          <a:latin typeface="KoPub돋움체 Medium" panose="02020603020101020101" pitchFamily="18" charset="-127"/>
                          <a:ea typeface="KoPub돋움체 Medium" panose="02020603020101020101" pitchFamily="18" charset="-127"/>
                        </a:rPr>
                      </a:br>
                      <a:r>
                        <a:rPr lang="en-US" sz="900" u="none" strike="noStrike" dirty="0">
                          <a:effectLst/>
                          <a:latin typeface="KoPub돋움체 Medium" panose="02020603020101020101" pitchFamily="18" charset="-127"/>
                          <a:ea typeface="KoPub돋움체 Medium" panose="02020603020101020101" pitchFamily="18" charset="-127"/>
                        </a:rPr>
                        <a:t>Time History Input </a:t>
                      </a:r>
                      <a:br>
                        <a:rPr lang="en-US" sz="900" u="none" strike="noStrike" dirty="0">
                          <a:effectLst/>
                          <a:latin typeface="KoPub돋움체 Medium" panose="02020603020101020101" pitchFamily="18" charset="-127"/>
                          <a:ea typeface="KoPub돋움체 Medium" panose="02020603020101020101" pitchFamily="18" charset="-127"/>
                        </a:rPr>
                      </a:br>
                      <a:r>
                        <a:rPr lang="en-US" sz="900" u="none" strike="noStrike" dirty="0">
                          <a:effectLst/>
                          <a:latin typeface="KoPub돋움체 Medium" panose="02020603020101020101" pitchFamily="18" charset="-127"/>
                          <a:ea typeface="KoPub돋움체 Medium" panose="02020603020101020101" pitchFamily="18" charset="-127"/>
                        </a:rPr>
                        <a:t>from AC 156 RRS</a:t>
                      </a:r>
                      <a:endParaRPr lang="en-US" sz="900" b="0" i="0" u="none" strike="noStrike" dirty="0">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extLst>
                  <a:ext uri="{0D108BD9-81ED-4DB2-BD59-A6C34878D82A}">
                    <a16:rowId xmlns:a16="http://schemas.microsoft.com/office/drawing/2014/main" val="2954103332"/>
                  </a:ext>
                </a:extLst>
              </a:tr>
              <a:tr h="344332">
                <a:tc>
                  <a:txBody>
                    <a:bodyPr/>
                    <a:lstStyle/>
                    <a:p>
                      <a:pPr algn="ctr" fontAlgn="ctr"/>
                      <a:r>
                        <a:rPr lang="en-US" sz="900" u="none" strike="noStrike" dirty="0" err="1" smtClean="0">
                          <a:effectLst/>
                          <a:latin typeface="KoPub돋움체 Medium" panose="02020603020101020101" pitchFamily="18" charset="-127"/>
                          <a:ea typeface="KoPub돋움체 Medium" panose="02020603020101020101" pitchFamily="18" charset="-127"/>
                        </a:rPr>
                        <a:t>Lavan</a:t>
                      </a:r>
                      <a:r>
                        <a:rPr lang="en-US" sz="900" u="none" strike="noStrike" dirty="0" smtClean="0">
                          <a:effectLst/>
                          <a:latin typeface="KoPub돋움체 Medium" panose="02020603020101020101" pitchFamily="18" charset="-127"/>
                          <a:ea typeface="KoPub돋움체 Medium" panose="02020603020101020101" pitchFamily="18" charset="-127"/>
                        </a:rPr>
                        <a:t> et al. </a:t>
                      </a:r>
                    </a:p>
                    <a:p>
                      <a:pPr algn="ctr" fontAlgn="ctr"/>
                      <a:r>
                        <a:rPr lang="en-US" sz="900" u="none" strike="noStrike" dirty="0" smtClean="0">
                          <a:effectLst/>
                          <a:latin typeface="KoPub돋움체 Medium" panose="02020603020101020101" pitchFamily="18" charset="-127"/>
                          <a:ea typeface="KoPub돋움체 Medium" panose="02020603020101020101" pitchFamily="18" charset="-127"/>
                        </a:rPr>
                        <a:t>(2006)</a:t>
                      </a:r>
                      <a:endParaRPr lang="en-US" sz="900" b="0" i="0" u="none" strike="noStrike" dirty="0">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dirty="0">
                          <a:effectLst/>
                          <a:latin typeface="KoPub돋움체 Medium" panose="02020603020101020101" pitchFamily="18" charset="-127"/>
                          <a:ea typeface="KoPub돋움체 Medium" panose="02020603020101020101" pitchFamily="18" charset="-127"/>
                        </a:rPr>
                        <a:t>4.9m x 4.9m</a:t>
                      </a:r>
                      <a:endParaRPr lang="en-US" sz="900" b="0" i="0" u="none" strike="noStrike" dirty="0">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Steel Grid</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altLang="ko-KR" sz="900" u="none" strike="noStrike" dirty="0">
                          <a:effectLst/>
                          <a:latin typeface="KoPub돋움체 Medium" panose="02020603020101020101" pitchFamily="18" charset="-127"/>
                          <a:ea typeface="KoPub돋움체 Medium" panose="02020603020101020101" pitchFamily="18" charset="-127"/>
                        </a:rPr>
                        <a:t>17.5</a:t>
                      </a:r>
                      <a:endParaRPr lang="en-US" altLang="ko-KR" sz="900" b="0" i="0" u="none" strike="noStrike" dirty="0">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altLang="ko-KR" sz="900" u="none" strike="noStrike" dirty="0" smtClean="0">
                          <a:effectLst/>
                          <a:latin typeface="KoPub돋움체 Medium" panose="02020603020101020101" pitchFamily="18" charset="-127"/>
                          <a:ea typeface="KoPub돋움체 Medium" panose="02020603020101020101" pitchFamily="18" charset="-127"/>
                        </a:rPr>
                        <a:t>9.5</a:t>
                      </a:r>
                      <a:r>
                        <a:rPr lang="en-US" altLang="ko-KR" sz="900" u="none" strike="noStrike" baseline="0" dirty="0" smtClean="0">
                          <a:effectLst/>
                          <a:latin typeface="KoPub돋움체 Medium" panose="02020603020101020101" pitchFamily="18" charset="-127"/>
                          <a:ea typeface="KoPub돋움체 Medium" panose="02020603020101020101" pitchFamily="18" charset="-127"/>
                        </a:rPr>
                        <a:t> (7.5)</a:t>
                      </a:r>
                      <a:endParaRPr lang="en-US" altLang="ko-KR" sz="900" b="0" i="0" u="none" strike="noStrike" dirty="0" smtClean="0">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6-DOF Shaking System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dirty="0">
                          <a:effectLst/>
                          <a:latin typeface="KoPub돋움체 Medium" panose="02020603020101020101" pitchFamily="18" charset="-127"/>
                          <a:ea typeface="KoPub돋움체 Medium" panose="02020603020101020101" pitchFamily="18" charset="-127"/>
                        </a:rPr>
                        <a:t>Tri-axial Hor. &amp; Vert. </a:t>
                      </a:r>
                      <a:br>
                        <a:rPr lang="en-US" sz="900" u="none" strike="noStrike" dirty="0">
                          <a:effectLst/>
                          <a:latin typeface="KoPub돋움체 Medium" panose="02020603020101020101" pitchFamily="18" charset="-127"/>
                          <a:ea typeface="KoPub돋움체 Medium" panose="02020603020101020101" pitchFamily="18" charset="-127"/>
                        </a:rPr>
                      </a:br>
                      <a:r>
                        <a:rPr lang="en-US" sz="900" u="none" strike="noStrike" dirty="0">
                          <a:effectLst/>
                          <a:latin typeface="KoPub돋움체 Medium" panose="02020603020101020101" pitchFamily="18" charset="-127"/>
                          <a:ea typeface="KoPub돋움체 Medium" panose="02020603020101020101" pitchFamily="18" charset="-127"/>
                        </a:rPr>
                        <a:t>Time History Input </a:t>
                      </a:r>
                      <a:br>
                        <a:rPr lang="en-US" sz="900" u="none" strike="noStrike" dirty="0">
                          <a:effectLst/>
                          <a:latin typeface="KoPub돋움체 Medium" panose="02020603020101020101" pitchFamily="18" charset="-127"/>
                          <a:ea typeface="KoPub돋움체 Medium" panose="02020603020101020101" pitchFamily="18" charset="-127"/>
                        </a:rPr>
                      </a:br>
                      <a:r>
                        <a:rPr lang="en-US" sz="900" u="none" strike="noStrike" dirty="0">
                          <a:effectLst/>
                          <a:latin typeface="KoPub돋움체 Medium" panose="02020603020101020101" pitchFamily="18" charset="-127"/>
                          <a:ea typeface="KoPub돋움체 Medium" panose="02020603020101020101" pitchFamily="18" charset="-127"/>
                        </a:rPr>
                        <a:t>from AC 156 RRS</a:t>
                      </a:r>
                      <a:endParaRPr lang="en-US" sz="900" b="0" i="0" u="none" strike="noStrike" dirty="0">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extLst>
                  <a:ext uri="{0D108BD9-81ED-4DB2-BD59-A6C34878D82A}">
                    <a16:rowId xmlns:a16="http://schemas.microsoft.com/office/drawing/2014/main" val="2840306301"/>
                  </a:ext>
                </a:extLst>
              </a:tr>
              <a:tr h="344332">
                <a:tc>
                  <a:txBody>
                    <a:bodyPr/>
                    <a:lstStyle/>
                    <a:p>
                      <a:pPr algn="ctr" fontAlgn="ctr"/>
                      <a:r>
                        <a:rPr lang="en-US" sz="900" u="none" strike="noStrike" dirty="0" err="1">
                          <a:effectLst/>
                          <a:latin typeface="KoPub돋움체 Medium" panose="02020603020101020101" pitchFamily="18" charset="-127"/>
                          <a:ea typeface="KoPub돋움체 Medium" panose="02020603020101020101" pitchFamily="18" charset="-127"/>
                        </a:rPr>
                        <a:t>Magliulo</a:t>
                      </a:r>
                      <a:r>
                        <a:rPr lang="en-US" sz="900" u="none" strike="noStrike" dirty="0">
                          <a:effectLst/>
                          <a:latin typeface="KoPub돋움체 Medium" panose="02020603020101020101" pitchFamily="18" charset="-127"/>
                          <a:ea typeface="KoPub돋움체 Medium" panose="02020603020101020101" pitchFamily="18" charset="-127"/>
                        </a:rPr>
                        <a:t> </a:t>
                      </a:r>
                      <a:endParaRPr lang="en-US" sz="900" u="none" strike="noStrike" dirty="0" smtClean="0">
                        <a:effectLst/>
                        <a:latin typeface="KoPub돋움체 Medium" panose="02020603020101020101" pitchFamily="18" charset="-127"/>
                        <a:ea typeface="KoPub돋움체 Medium" panose="02020603020101020101" pitchFamily="18" charset="-127"/>
                      </a:endParaRPr>
                    </a:p>
                    <a:p>
                      <a:pPr algn="ctr" fontAlgn="ctr"/>
                      <a:r>
                        <a:rPr lang="en-US" sz="900" u="none" strike="noStrike" dirty="0" smtClean="0">
                          <a:effectLst/>
                          <a:latin typeface="KoPub돋움체 Medium" panose="02020603020101020101" pitchFamily="18" charset="-127"/>
                          <a:ea typeface="KoPub돋움체 Medium" panose="02020603020101020101" pitchFamily="18" charset="-127"/>
                        </a:rPr>
                        <a:t>(</a:t>
                      </a:r>
                      <a:r>
                        <a:rPr lang="en-US" sz="900" u="none" strike="noStrike" dirty="0">
                          <a:effectLst/>
                          <a:latin typeface="KoPub돋움체 Medium" panose="02020603020101020101" pitchFamily="18" charset="-127"/>
                          <a:ea typeface="KoPub돋움체 Medium" panose="02020603020101020101" pitchFamily="18" charset="-127"/>
                        </a:rPr>
                        <a:t>2012)</a:t>
                      </a:r>
                      <a:endParaRPr lang="en-US" sz="900" b="0" i="0" u="none" strike="noStrike" dirty="0">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smtClean="0">
                          <a:effectLst/>
                          <a:latin typeface="KoPub돋움체 Medium" panose="02020603020101020101" pitchFamily="18" charset="-127"/>
                          <a:ea typeface="KoPub돋움체 Medium" panose="02020603020101020101" pitchFamily="18" charset="-127"/>
                        </a:rPr>
                        <a:t>2.2m </a:t>
                      </a:r>
                      <a:r>
                        <a:rPr lang="en-US" sz="900" u="none" strike="noStrike">
                          <a:effectLst/>
                          <a:latin typeface="KoPub돋움체 Medium" panose="02020603020101020101" pitchFamily="18" charset="-127"/>
                          <a:ea typeface="KoPub돋움체 Medium" panose="02020603020101020101" pitchFamily="18" charset="-127"/>
                        </a:rPr>
                        <a:t>x </a:t>
                      </a:r>
                      <a:r>
                        <a:rPr lang="en-US" sz="900" u="none" strike="noStrike" smtClean="0">
                          <a:effectLst/>
                          <a:latin typeface="KoPub돋움체 Medium" panose="02020603020101020101" pitchFamily="18" charset="-127"/>
                          <a:ea typeface="KoPub돋움체 Medium" panose="02020603020101020101" pitchFamily="18" charset="-127"/>
                        </a:rPr>
                        <a:t>2.2m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Rigid Frame</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altLang="ko-KR" sz="900" u="none" strike="noStrike">
                          <a:effectLst/>
                          <a:latin typeface="KoPub돋움체 Medium" panose="02020603020101020101" pitchFamily="18" charset="-127"/>
                          <a:ea typeface="KoPub돋움체 Medium" panose="02020603020101020101" pitchFamily="18" charset="-127"/>
                        </a:rPr>
                        <a:t>30</a:t>
                      </a:r>
                      <a:endParaRPr lang="en-US" altLang="ko-KR"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altLang="ko-KR" sz="900" u="none" strike="noStrike" dirty="0">
                          <a:effectLst/>
                          <a:latin typeface="KoPub돋움체 Medium" panose="02020603020101020101" pitchFamily="18" charset="-127"/>
                          <a:ea typeface="KoPub돋움체 Medium" panose="02020603020101020101" pitchFamily="18" charset="-127"/>
                        </a:rPr>
                        <a:t>-</a:t>
                      </a:r>
                      <a:endParaRPr lang="en-US" altLang="ko-KR" sz="900" b="0" i="0" u="none" strike="noStrike" dirty="0">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2-DOF Shaking System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dirty="0" err="1">
                          <a:effectLst/>
                          <a:latin typeface="KoPub돋움체 Medium" panose="02020603020101020101" pitchFamily="18" charset="-127"/>
                          <a:ea typeface="KoPub돋움체 Medium" panose="02020603020101020101" pitchFamily="18" charset="-127"/>
                        </a:rPr>
                        <a:t>Uni</a:t>
                      </a:r>
                      <a:r>
                        <a:rPr lang="en-US" sz="900" u="none" strike="noStrike" dirty="0">
                          <a:effectLst/>
                          <a:latin typeface="KoPub돋움체 Medium" panose="02020603020101020101" pitchFamily="18" charset="-127"/>
                          <a:ea typeface="KoPub돋움체 Medium" panose="02020603020101020101" pitchFamily="18" charset="-127"/>
                        </a:rPr>
                        <a:t>-axial Horizontal </a:t>
                      </a:r>
                      <a:br>
                        <a:rPr lang="en-US" sz="900" u="none" strike="noStrike" dirty="0">
                          <a:effectLst/>
                          <a:latin typeface="KoPub돋움체 Medium" panose="02020603020101020101" pitchFamily="18" charset="-127"/>
                          <a:ea typeface="KoPub돋움체 Medium" panose="02020603020101020101" pitchFamily="18" charset="-127"/>
                        </a:rPr>
                      </a:br>
                      <a:r>
                        <a:rPr lang="en-US" sz="900" u="none" strike="noStrike" dirty="0">
                          <a:effectLst/>
                          <a:latin typeface="KoPub돋움체 Medium" panose="02020603020101020101" pitchFamily="18" charset="-127"/>
                          <a:ea typeface="KoPub돋움체 Medium" panose="02020603020101020101" pitchFamily="18" charset="-127"/>
                        </a:rPr>
                        <a:t>Time History Input</a:t>
                      </a:r>
                      <a:br>
                        <a:rPr lang="en-US" sz="900" u="none" strike="noStrike" dirty="0">
                          <a:effectLst/>
                          <a:latin typeface="KoPub돋움체 Medium" panose="02020603020101020101" pitchFamily="18" charset="-127"/>
                          <a:ea typeface="KoPub돋움체 Medium" panose="02020603020101020101" pitchFamily="18" charset="-127"/>
                        </a:rPr>
                      </a:br>
                      <a:r>
                        <a:rPr lang="en-US" sz="900" u="none" strike="noStrike" dirty="0">
                          <a:effectLst/>
                          <a:latin typeface="KoPub돋움체 Medium" panose="02020603020101020101" pitchFamily="18" charset="-127"/>
                          <a:ea typeface="KoPub돋움체 Medium" panose="02020603020101020101" pitchFamily="18" charset="-127"/>
                        </a:rPr>
                        <a:t> from AC 156 RRS</a:t>
                      </a:r>
                      <a:endParaRPr lang="en-US" sz="900" b="0" i="0" u="none" strike="noStrike" dirty="0">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extLst>
                  <a:ext uri="{0D108BD9-81ED-4DB2-BD59-A6C34878D82A}">
                    <a16:rowId xmlns:a16="http://schemas.microsoft.com/office/drawing/2014/main" val="3634717206"/>
                  </a:ext>
                </a:extLst>
              </a:tr>
              <a:tr h="305010">
                <a:tc rowSpan="2">
                  <a:txBody>
                    <a:bodyPr/>
                    <a:lstStyle/>
                    <a:p>
                      <a:pPr algn="ctr" fontAlgn="ctr"/>
                      <a:r>
                        <a:rPr lang="en-US" sz="900" u="none" strike="noStrike" err="1">
                          <a:effectLst/>
                          <a:latin typeface="KoPub돋움체 Medium" panose="02020603020101020101" pitchFamily="18" charset="-127"/>
                          <a:ea typeface="KoPub돋움체 Medium" panose="02020603020101020101" pitchFamily="18" charset="-127"/>
                        </a:rPr>
                        <a:t>Rahmanishamsi</a:t>
                      </a:r>
                      <a:r>
                        <a:rPr lang="en-US" sz="900" u="none" strike="noStrike">
                          <a:effectLst/>
                          <a:latin typeface="KoPub돋움체 Medium" panose="02020603020101020101" pitchFamily="18" charset="-127"/>
                          <a:ea typeface="KoPub돋움체 Medium" panose="02020603020101020101" pitchFamily="18" charset="-127"/>
                        </a:rPr>
                        <a:t> et al. </a:t>
                      </a:r>
                      <a:endParaRPr lang="en-US" sz="900" u="none" strike="noStrike" smtClean="0">
                        <a:effectLst/>
                        <a:latin typeface="KoPub돋움체 Medium" panose="02020603020101020101" pitchFamily="18" charset="-127"/>
                        <a:ea typeface="KoPub돋움체 Medium" panose="02020603020101020101" pitchFamily="18" charset="-127"/>
                      </a:endParaRPr>
                    </a:p>
                    <a:p>
                      <a:pPr algn="ctr" fontAlgn="ctr"/>
                      <a:r>
                        <a:rPr lang="en-US" sz="900" u="none" strike="noStrike" smtClean="0">
                          <a:effectLst/>
                          <a:latin typeface="KoPub돋움체 Medium" panose="02020603020101020101" pitchFamily="18" charset="-127"/>
                          <a:ea typeface="KoPub돋움체 Medium" panose="02020603020101020101" pitchFamily="18" charset="-127"/>
                        </a:rPr>
                        <a:t>(</a:t>
                      </a:r>
                      <a:r>
                        <a:rPr lang="en-US" sz="900" u="none" strike="noStrike">
                          <a:effectLst/>
                          <a:latin typeface="KoPub돋움체 Medium" panose="02020603020101020101" pitchFamily="18" charset="-127"/>
                          <a:ea typeface="KoPub돋움체 Medium" panose="02020603020101020101" pitchFamily="18" charset="-127"/>
                        </a:rPr>
                        <a:t>2014)</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3m x 17.7m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rowSpan="2">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Steel Grid</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altLang="ko-KR" sz="900" u="none" strike="noStrike">
                          <a:effectLst/>
                          <a:latin typeface="KoPub돋움체 Medium" panose="02020603020101020101" pitchFamily="18" charset="-127"/>
                          <a:ea typeface="KoPub돋움체 Medium" panose="02020603020101020101" pitchFamily="18" charset="-127"/>
                        </a:rPr>
                        <a:t>4.3</a:t>
                      </a:r>
                      <a:endParaRPr lang="en-US" altLang="ko-KR"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altLang="ko-KR" sz="900" u="none" strike="noStrike">
                          <a:effectLst/>
                          <a:latin typeface="KoPub돋움체 Medium" panose="02020603020101020101" pitchFamily="18" charset="-127"/>
                          <a:ea typeface="KoPub돋움체 Medium" panose="02020603020101020101" pitchFamily="18" charset="-127"/>
                        </a:rPr>
                        <a:t>-</a:t>
                      </a:r>
                      <a:endParaRPr lang="en-US" altLang="ko-KR"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rowSpan="2">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2-DOF Shaking System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rowSpan="2">
                  <a:txBody>
                    <a:bodyPr/>
                    <a:lstStyle/>
                    <a:p>
                      <a:pPr algn="ctr" fontAlgn="ctr"/>
                      <a:r>
                        <a:rPr lang="en-US" sz="900" u="none" strike="noStrike" dirty="0" err="1">
                          <a:effectLst/>
                          <a:latin typeface="KoPub돋움체 Medium" panose="02020603020101020101" pitchFamily="18" charset="-127"/>
                          <a:ea typeface="KoPub돋움체 Medium" panose="02020603020101020101" pitchFamily="18" charset="-127"/>
                        </a:rPr>
                        <a:t>Uni</a:t>
                      </a:r>
                      <a:r>
                        <a:rPr lang="en-US" sz="900" u="none" strike="noStrike" dirty="0">
                          <a:effectLst/>
                          <a:latin typeface="KoPub돋움체 Medium" panose="02020603020101020101" pitchFamily="18" charset="-127"/>
                          <a:ea typeface="KoPub돋움체 Medium" panose="02020603020101020101" pitchFamily="18" charset="-127"/>
                        </a:rPr>
                        <a:t>-axial Horizontal </a:t>
                      </a:r>
                      <a:br>
                        <a:rPr lang="en-US" sz="900" u="none" strike="noStrike" dirty="0">
                          <a:effectLst/>
                          <a:latin typeface="KoPub돋움체 Medium" panose="02020603020101020101" pitchFamily="18" charset="-127"/>
                          <a:ea typeface="KoPub돋움체 Medium" panose="02020603020101020101" pitchFamily="18" charset="-127"/>
                        </a:rPr>
                      </a:br>
                      <a:r>
                        <a:rPr lang="en-US" sz="900" u="none" strike="noStrike" dirty="0">
                          <a:effectLst/>
                          <a:latin typeface="KoPub돋움체 Medium" panose="02020603020101020101" pitchFamily="18" charset="-127"/>
                          <a:ea typeface="KoPub돋움체 Medium" panose="02020603020101020101" pitchFamily="18" charset="-127"/>
                        </a:rPr>
                        <a:t>Time History Input</a:t>
                      </a:r>
                      <a:br>
                        <a:rPr lang="en-US" sz="900" u="none" strike="noStrike" dirty="0">
                          <a:effectLst/>
                          <a:latin typeface="KoPub돋움체 Medium" panose="02020603020101020101" pitchFamily="18" charset="-127"/>
                          <a:ea typeface="KoPub돋움체 Medium" panose="02020603020101020101" pitchFamily="18" charset="-127"/>
                        </a:rPr>
                      </a:br>
                      <a:r>
                        <a:rPr lang="en-US" sz="900" u="none" strike="noStrike" dirty="0">
                          <a:effectLst/>
                          <a:latin typeface="KoPub돋움체 Medium" panose="02020603020101020101" pitchFamily="18" charset="-127"/>
                          <a:ea typeface="KoPub돋움체 Medium" panose="02020603020101020101" pitchFamily="18" charset="-127"/>
                        </a:rPr>
                        <a:t> from AC 156 RRS</a:t>
                      </a:r>
                      <a:endParaRPr lang="en-US" sz="900" b="0" i="0" u="none" strike="noStrike" dirty="0">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extLst>
                  <a:ext uri="{0D108BD9-81ED-4DB2-BD59-A6C34878D82A}">
                    <a16:rowId xmlns:a16="http://schemas.microsoft.com/office/drawing/2014/main" val="252346226"/>
                  </a:ext>
                </a:extLst>
              </a:tr>
              <a:tr h="305010">
                <a:tc vMerge="1">
                  <a:txBody>
                    <a:bodyPr/>
                    <a:lstStyle/>
                    <a:p>
                      <a:pPr latinLnBrk="1"/>
                      <a:endParaRPr lang="ko-KR" altLang="en-US"/>
                    </a:p>
                  </a:txBody>
                  <a:tcP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3m x 8.5m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noFill/>
                  </a:tcPr>
                </a:tc>
                <a:tc vMerge="1">
                  <a:txBody>
                    <a:bodyPr/>
                    <a:lstStyle/>
                    <a:p>
                      <a:pPr latinLnBrk="1"/>
                      <a:endParaRPr lang="ko-KR" altLang="en-US"/>
                    </a:p>
                  </a:txBody>
                  <a:tcPr/>
                </a:tc>
                <a:tc>
                  <a:txBody>
                    <a:bodyPr/>
                    <a:lstStyle/>
                    <a:p>
                      <a:pPr algn="ctr" fontAlgn="ctr"/>
                      <a:r>
                        <a:rPr lang="en-US" altLang="ko-KR" sz="900" u="none" strike="noStrike">
                          <a:effectLst/>
                          <a:latin typeface="KoPub돋움체 Medium" panose="02020603020101020101" pitchFamily="18" charset="-127"/>
                          <a:ea typeface="KoPub돋움체 Medium" panose="02020603020101020101" pitchFamily="18" charset="-127"/>
                        </a:rPr>
                        <a:t>2.8</a:t>
                      </a:r>
                      <a:endParaRPr lang="en-US" altLang="ko-KR"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noFill/>
                  </a:tcPr>
                </a:tc>
                <a:tc>
                  <a:txBody>
                    <a:bodyPr/>
                    <a:lstStyle/>
                    <a:p>
                      <a:pPr algn="ctr" fontAlgn="ctr"/>
                      <a:r>
                        <a:rPr lang="en-US" altLang="ko-KR" sz="900" u="none" strike="noStrike">
                          <a:effectLst/>
                          <a:latin typeface="KoPub돋움체 Medium" panose="02020603020101020101" pitchFamily="18" charset="-127"/>
                          <a:ea typeface="KoPub돋움체 Medium" panose="02020603020101020101" pitchFamily="18" charset="-127"/>
                        </a:rPr>
                        <a:t>-</a:t>
                      </a:r>
                      <a:endParaRPr lang="en-US" altLang="ko-KR"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noFill/>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5565878"/>
                  </a:ext>
                </a:extLst>
              </a:tr>
              <a:tr h="0">
                <a:tc>
                  <a:txBody>
                    <a:bodyPr/>
                    <a:lstStyle/>
                    <a:p>
                      <a:pPr algn="ctr" fontAlgn="ctr"/>
                      <a:r>
                        <a:rPr lang="en-US" sz="900" u="none" strike="noStrike" err="1">
                          <a:effectLst/>
                          <a:latin typeface="KoPub돋움체 Medium" panose="02020603020101020101" pitchFamily="18" charset="-127"/>
                          <a:ea typeface="KoPub돋움체 Medium" panose="02020603020101020101" pitchFamily="18" charset="-127"/>
                        </a:rPr>
                        <a:t>Pourali</a:t>
                      </a:r>
                      <a:r>
                        <a:rPr lang="en-US" sz="900" u="none" strike="noStrike">
                          <a:effectLst/>
                          <a:latin typeface="KoPub돋움체 Medium" panose="02020603020101020101" pitchFamily="18" charset="-127"/>
                          <a:ea typeface="KoPub돋움체 Medium" panose="02020603020101020101" pitchFamily="18" charset="-127"/>
                        </a:rPr>
                        <a:t> et al. </a:t>
                      </a:r>
                      <a:endParaRPr lang="en-US" sz="900" u="none" strike="noStrike" smtClean="0">
                        <a:effectLst/>
                        <a:latin typeface="KoPub돋움체 Medium" panose="02020603020101020101" pitchFamily="18" charset="-127"/>
                        <a:ea typeface="KoPub돋움체 Medium" panose="02020603020101020101" pitchFamily="18" charset="-127"/>
                      </a:endParaRPr>
                    </a:p>
                    <a:p>
                      <a:pPr algn="ctr" fontAlgn="ctr"/>
                      <a:r>
                        <a:rPr lang="en-US" sz="900" u="none" strike="noStrike" smtClean="0">
                          <a:effectLst/>
                          <a:latin typeface="KoPub돋움체 Medium" panose="02020603020101020101" pitchFamily="18" charset="-127"/>
                          <a:ea typeface="KoPub돋움체 Medium" panose="02020603020101020101" pitchFamily="18" charset="-127"/>
                        </a:rPr>
                        <a:t>(</a:t>
                      </a:r>
                      <a:r>
                        <a:rPr lang="en-US" sz="900" u="none" strike="noStrike">
                          <a:effectLst/>
                          <a:latin typeface="KoPub돋움체 Medium" panose="02020603020101020101" pitchFamily="18" charset="-127"/>
                          <a:ea typeface="KoPub돋움체 Medium" panose="02020603020101020101" pitchFamily="18" charset="-127"/>
                        </a:rPr>
                        <a:t>2015)</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solidFill>
                      <a:schemeClr val="tx1">
                        <a:alpha val="20000"/>
                      </a:schemeClr>
                    </a:solidFill>
                  </a:tcP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2.4m x 4.8m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solidFill>
                      <a:schemeClr val="tx1">
                        <a:alpha val="20000"/>
                      </a:schemeClr>
                    </a:solidFill>
                  </a:tcP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Steel Grid</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solidFill>
                      <a:schemeClr val="tx1">
                        <a:alpha val="20000"/>
                      </a:schemeClr>
                    </a:solidFill>
                  </a:tcPr>
                </a:tc>
                <a:tc>
                  <a:txBody>
                    <a:bodyPr/>
                    <a:lstStyle/>
                    <a:p>
                      <a:pPr algn="ctr" fontAlgn="ctr"/>
                      <a:r>
                        <a:rPr lang="en-US" altLang="ko-KR" sz="900" u="none" strike="noStrike">
                          <a:effectLst/>
                          <a:latin typeface="KoPub돋움체 Medium" panose="02020603020101020101" pitchFamily="18" charset="-127"/>
                          <a:ea typeface="KoPub돋움체 Medium" panose="02020603020101020101" pitchFamily="18" charset="-127"/>
                        </a:rPr>
                        <a:t>12.5</a:t>
                      </a:r>
                      <a:endParaRPr lang="en-US" altLang="ko-KR"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solidFill>
                      <a:schemeClr val="tx1">
                        <a:alpha val="20000"/>
                      </a:schemeClr>
                    </a:solidFill>
                  </a:tcPr>
                </a:tc>
                <a:tc>
                  <a:txBody>
                    <a:bodyPr/>
                    <a:lstStyle/>
                    <a:p>
                      <a:pPr algn="ctr" fontAlgn="ctr"/>
                      <a:r>
                        <a:rPr lang="en-US" altLang="ko-KR" sz="900" u="none" strike="noStrike">
                          <a:effectLst/>
                          <a:latin typeface="KoPub돋움체 Medium" panose="02020603020101020101" pitchFamily="18" charset="-127"/>
                          <a:ea typeface="KoPub돋움체 Medium" panose="02020603020101020101" pitchFamily="18" charset="-127"/>
                        </a:rPr>
                        <a:t>-</a:t>
                      </a:r>
                      <a:endParaRPr lang="en-US" altLang="ko-KR"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solidFill>
                      <a:schemeClr val="tx1">
                        <a:alpha val="20000"/>
                      </a:schemeClr>
                    </a:solidFill>
                  </a:tcP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1-DOF Shaking System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solidFill>
                      <a:schemeClr val="tx1">
                        <a:alpha val="20000"/>
                      </a:schemeClr>
                    </a:solidFill>
                  </a:tcPr>
                </a:tc>
                <a:tc>
                  <a:txBody>
                    <a:bodyPr/>
                    <a:lstStyle/>
                    <a:p>
                      <a:pPr algn="ctr" fontAlgn="ctr"/>
                      <a:r>
                        <a:rPr lang="en-US" sz="900" u="none" strike="noStrike" dirty="0" err="1">
                          <a:effectLst/>
                          <a:latin typeface="KoPub돋움체 Medium" panose="02020603020101020101" pitchFamily="18" charset="-127"/>
                          <a:ea typeface="KoPub돋움체 Medium" panose="02020603020101020101" pitchFamily="18" charset="-127"/>
                        </a:rPr>
                        <a:t>Uni</a:t>
                      </a:r>
                      <a:r>
                        <a:rPr lang="en-US" sz="900" u="none" strike="noStrike" dirty="0">
                          <a:effectLst/>
                          <a:latin typeface="KoPub돋움체 Medium" panose="02020603020101020101" pitchFamily="18" charset="-127"/>
                          <a:ea typeface="KoPub돋움체 Medium" panose="02020603020101020101" pitchFamily="18" charset="-127"/>
                        </a:rPr>
                        <a:t>-axial Horizontal </a:t>
                      </a:r>
                      <a:br>
                        <a:rPr lang="en-US" sz="900" u="none" strike="noStrike" dirty="0">
                          <a:effectLst/>
                          <a:latin typeface="KoPub돋움체 Medium" panose="02020603020101020101" pitchFamily="18" charset="-127"/>
                          <a:ea typeface="KoPub돋움체 Medium" panose="02020603020101020101" pitchFamily="18" charset="-127"/>
                        </a:rPr>
                      </a:br>
                      <a:r>
                        <a:rPr lang="en-US" sz="900" u="none" strike="noStrike" dirty="0">
                          <a:effectLst/>
                          <a:latin typeface="KoPub돋움체 Medium" panose="02020603020101020101" pitchFamily="18" charset="-127"/>
                          <a:ea typeface="KoPub돋움체 Medium" panose="02020603020101020101" pitchFamily="18" charset="-127"/>
                        </a:rPr>
                        <a:t>Time History Input</a:t>
                      </a:r>
                      <a:br>
                        <a:rPr lang="en-US" sz="900" u="none" strike="noStrike" dirty="0">
                          <a:effectLst/>
                          <a:latin typeface="KoPub돋움체 Medium" panose="02020603020101020101" pitchFamily="18" charset="-127"/>
                          <a:ea typeface="KoPub돋움체 Medium" panose="02020603020101020101" pitchFamily="18" charset="-127"/>
                        </a:rPr>
                      </a:br>
                      <a:r>
                        <a:rPr lang="en-US" sz="900" u="none" strike="noStrike" dirty="0">
                          <a:effectLst/>
                          <a:latin typeface="KoPub돋움체 Medium" panose="02020603020101020101" pitchFamily="18" charset="-127"/>
                          <a:ea typeface="KoPub돋움체 Medium" panose="02020603020101020101" pitchFamily="18" charset="-127"/>
                        </a:rPr>
                        <a:t> from AC 156 RRS</a:t>
                      </a:r>
                      <a:endParaRPr lang="en-US" sz="900" b="0" i="0" u="none" strike="noStrike" dirty="0">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solidFill>
                      <a:schemeClr val="tx1">
                        <a:alpha val="20000"/>
                      </a:schemeClr>
                    </a:solidFill>
                  </a:tcPr>
                </a:tc>
                <a:extLst>
                  <a:ext uri="{0D108BD9-81ED-4DB2-BD59-A6C34878D82A}">
                    <a16:rowId xmlns:a16="http://schemas.microsoft.com/office/drawing/2014/main" val="2007997698"/>
                  </a:ext>
                </a:extLst>
              </a:tr>
              <a:tr h="305010">
                <a:tc rowSpan="4">
                  <a:txBody>
                    <a:bodyPr/>
                    <a:lstStyle/>
                    <a:p>
                      <a:pPr algn="ctr" fontAlgn="ctr"/>
                      <a:r>
                        <a:rPr lang="en-US" sz="900" u="none" strike="noStrike" err="1">
                          <a:effectLst/>
                          <a:latin typeface="KoPub돋움체 Medium" panose="02020603020101020101" pitchFamily="18" charset="-127"/>
                          <a:ea typeface="KoPub돋움체 Medium" panose="02020603020101020101" pitchFamily="18" charset="-127"/>
                        </a:rPr>
                        <a:t>Ryu</a:t>
                      </a:r>
                      <a:r>
                        <a:rPr lang="en-US" sz="900" u="none" strike="noStrike">
                          <a:effectLst/>
                          <a:latin typeface="KoPub돋움체 Medium" panose="02020603020101020101" pitchFamily="18" charset="-127"/>
                          <a:ea typeface="KoPub돋움체 Medium" panose="02020603020101020101" pitchFamily="18" charset="-127"/>
                        </a:rPr>
                        <a:t> &amp; </a:t>
                      </a:r>
                      <a:r>
                        <a:rPr lang="en-US" sz="900" u="none" strike="noStrike" err="1">
                          <a:effectLst/>
                          <a:latin typeface="KoPub돋움체 Medium" panose="02020603020101020101" pitchFamily="18" charset="-127"/>
                          <a:ea typeface="KoPub돋움체 Medium" panose="02020603020101020101" pitchFamily="18" charset="-127"/>
                        </a:rPr>
                        <a:t>Reinhorn</a:t>
                      </a:r>
                      <a:r>
                        <a:rPr lang="en-US" sz="900" u="none" strike="noStrike">
                          <a:effectLst/>
                          <a:latin typeface="KoPub돋움체 Medium" panose="02020603020101020101" pitchFamily="18" charset="-127"/>
                          <a:ea typeface="KoPub돋움체 Medium" panose="02020603020101020101" pitchFamily="18" charset="-127"/>
                        </a:rPr>
                        <a:t> </a:t>
                      </a:r>
                      <a:endParaRPr lang="en-US" sz="900" u="none" strike="noStrike" smtClean="0">
                        <a:effectLst/>
                        <a:latin typeface="KoPub돋움체 Medium" panose="02020603020101020101" pitchFamily="18" charset="-127"/>
                        <a:ea typeface="KoPub돋움체 Medium" panose="02020603020101020101" pitchFamily="18" charset="-127"/>
                      </a:endParaRPr>
                    </a:p>
                    <a:p>
                      <a:pPr algn="ctr" fontAlgn="ctr"/>
                      <a:r>
                        <a:rPr lang="en-US" sz="900" u="none" strike="noStrike" smtClean="0">
                          <a:effectLst/>
                          <a:latin typeface="KoPub돋움체 Medium" panose="02020603020101020101" pitchFamily="18" charset="-127"/>
                          <a:ea typeface="KoPub돋움체 Medium" panose="02020603020101020101" pitchFamily="18" charset="-127"/>
                        </a:rPr>
                        <a:t>(</a:t>
                      </a:r>
                      <a:r>
                        <a:rPr lang="en-US" sz="900" u="none" strike="noStrike">
                          <a:effectLst/>
                          <a:latin typeface="KoPub돋움체 Medium" panose="02020603020101020101" pitchFamily="18" charset="-127"/>
                          <a:ea typeface="KoPub돋움체 Medium" panose="02020603020101020101" pitchFamily="18" charset="-127"/>
                        </a:rPr>
                        <a:t>2017)</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noFill/>
                  </a:tcP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6m x 16m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noFill/>
                  </a:tcPr>
                </a:tc>
                <a:tc rowSpan="4">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Steel Grid</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noFill/>
                  </a:tcP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13.5 (x)</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noFill/>
                  </a:tcPr>
                </a:tc>
                <a:tc>
                  <a:txBody>
                    <a:bodyPr/>
                    <a:lstStyle/>
                    <a:p>
                      <a:pPr algn="ctr" fontAlgn="ctr"/>
                      <a:r>
                        <a:rPr lang="en-US" altLang="ko-KR" sz="900" u="none" strike="noStrike">
                          <a:effectLst/>
                          <a:latin typeface="KoPub돋움체 Medium" panose="02020603020101020101" pitchFamily="18" charset="-127"/>
                          <a:ea typeface="KoPub돋움체 Medium" panose="02020603020101020101" pitchFamily="18" charset="-127"/>
                        </a:rPr>
                        <a:t>21.9</a:t>
                      </a:r>
                      <a:endParaRPr lang="en-US" altLang="ko-KR"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noFill/>
                  </a:tcPr>
                </a:tc>
                <a:tc rowSpan="4">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6-DOF Shaking System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noFill/>
                  </a:tcPr>
                </a:tc>
                <a:tc rowSpan="4">
                  <a:txBody>
                    <a:bodyPr/>
                    <a:lstStyle/>
                    <a:p>
                      <a:pPr algn="ctr" fontAlgn="ctr"/>
                      <a:r>
                        <a:rPr lang="en-US" sz="900" u="none" strike="noStrike" dirty="0">
                          <a:effectLst/>
                          <a:latin typeface="KoPub돋움체 Medium" panose="02020603020101020101" pitchFamily="18" charset="-127"/>
                          <a:ea typeface="KoPub돋움체 Medium" panose="02020603020101020101" pitchFamily="18" charset="-127"/>
                        </a:rPr>
                        <a:t>Tri-axial Hor. &amp; Vert. </a:t>
                      </a:r>
                      <a:br>
                        <a:rPr lang="en-US" sz="900" u="none" strike="noStrike" dirty="0">
                          <a:effectLst/>
                          <a:latin typeface="KoPub돋움체 Medium" panose="02020603020101020101" pitchFamily="18" charset="-127"/>
                          <a:ea typeface="KoPub돋움체 Medium" panose="02020603020101020101" pitchFamily="18" charset="-127"/>
                        </a:rPr>
                      </a:br>
                      <a:r>
                        <a:rPr lang="en-US" sz="900" u="none" strike="noStrike" dirty="0">
                          <a:effectLst/>
                          <a:latin typeface="KoPub돋움체 Medium" panose="02020603020101020101" pitchFamily="18" charset="-127"/>
                          <a:ea typeface="KoPub돋움체 Medium" panose="02020603020101020101" pitchFamily="18" charset="-127"/>
                        </a:rPr>
                        <a:t>Time History Input </a:t>
                      </a:r>
                      <a:br>
                        <a:rPr lang="en-US" sz="900" u="none" strike="noStrike" dirty="0">
                          <a:effectLst/>
                          <a:latin typeface="KoPub돋움체 Medium" panose="02020603020101020101" pitchFamily="18" charset="-127"/>
                          <a:ea typeface="KoPub돋움체 Medium" panose="02020603020101020101" pitchFamily="18" charset="-127"/>
                        </a:rPr>
                      </a:br>
                      <a:r>
                        <a:rPr lang="en-US" sz="900" u="none" strike="noStrike" dirty="0">
                          <a:effectLst/>
                          <a:latin typeface="KoPub돋움체 Medium" panose="02020603020101020101" pitchFamily="18" charset="-127"/>
                          <a:ea typeface="KoPub돋움체 Medium" panose="02020603020101020101" pitchFamily="18" charset="-127"/>
                        </a:rPr>
                        <a:t>from AC 156 RRS</a:t>
                      </a:r>
                      <a:endParaRPr lang="en-US" sz="900" b="0" i="0" u="none" strike="noStrike" dirty="0">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noFill/>
                  </a:tcPr>
                </a:tc>
                <a:extLst>
                  <a:ext uri="{0D108BD9-81ED-4DB2-BD59-A6C34878D82A}">
                    <a16:rowId xmlns:a16="http://schemas.microsoft.com/office/drawing/2014/main" val="3154759308"/>
                  </a:ext>
                </a:extLst>
              </a:tr>
              <a:tr h="305010">
                <a:tc vMerge="1">
                  <a:txBody>
                    <a:bodyPr/>
                    <a:lstStyle/>
                    <a:p>
                      <a:pPr latinLnBrk="1"/>
                      <a:endParaRPr lang="ko-KR" altLang="en-US"/>
                    </a:p>
                  </a:txBody>
                  <a:tcP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6m x 6m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vMerge="1">
                  <a:txBody>
                    <a:bodyPr/>
                    <a:lstStyle/>
                    <a:p>
                      <a:pPr latinLnBrk="1"/>
                      <a:endParaRPr lang="ko-KR" altLang="en-US"/>
                    </a:p>
                  </a:txBody>
                  <a:tcP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11.4 (y)</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ko-KR" altLang="en-US" sz="900" u="none" strike="noStrike">
                          <a:effectLst/>
                          <a:latin typeface="KoPub돋움체 Medium" panose="02020603020101020101" pitchFamily="18" charset="-127"/>
                          <a:ea typeface="KoPub돋움체 Medium" panose="02020603020101020101" pitchFamily="18" charset="-127"/>
                        </a:rPr>
                        <a:t>　</a:t>
                      </a:r>
                      <a:endParaRPr lang="ko-KR" alt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465585005"/>
                  </a:ext>
                </a:extLst>
              </a:tr>
              <a:tr h="305010">
                <a:tc vMerge="1">
                  <a:txBody>
                    <a:bodyPr/>
                    <a:lstStyle/>
                    <a:p>
                      <a:pPr latinLnBrk="1"/>
                      <a:endParaRPr lang="ko-KR" altLang="en-US"/>
                    </a:p>
                  </a:txBody>
                  <a:tcP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5m x 5m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noFill/>
                  </a:tcPr>
                </a:tc>
                <a:tc vMerge="1">
                  <a:txBody>
                    <a:bodyPr/>
                    <a:lstStyle/>
                    <a:p>
                      <a:pPr latinLnBrk="1"/>
                      <a:endParaRPr lang="ko-KR" altLang="en-US"/>
                    </a:p>
                  </a:txBody>
                  <a:tcP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12.2 (x)</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noFill/>
                  </a:tcPr>
                </a:tc>
                <a:tc>
                  <a:txBody>
                    <a:bodyPr/>
                    <a:lstStyle/>
                    <a:p>
                      <a:pPr algn="ctr" fontAlgn="ctr"/>
                      <a:r>
                        <a:rPr lang="en-US" altLang="ko-KR" sz="900" u="none" strike="noStrike">
                          <a:effectLst/>
                          <a:latin typeface="KoPub돋움체 Medium" panose="02020603020101020101" pitchFamily="18" charset="-127"/>
                          <a:ea typeface="KoPub돋움체 Medium" panose="02020603020101020101" pitchFamily="18" charset="-127"/>
                        </a:rPr>
                        <a:t>22</a:t>
                      </a:r>
                      <a:endParaRPr lang="en-US" altLang="ko-KR"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noFill/>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463012404"/>
                  </a:ext>
                </a:extLst>
              </a:tr>
              <a:tr h="305010">
                <a:tc vMerge="1">
                  <a:txBody>
                    <a:bodyPr/>
                    <a:lstStyle/>
                    <a:p>
                      <a:pPr latinLnBrk="1"/>
                      <a:endParaRPr lang="ko-KR" altLang="en-US"/>
                    </a:p>
                  </a:txBody>
                  <a:tcP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3.7m x 3.7m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vMerge="1">
                  <a:txBody>
                    <a:bodyPr/>
                    <a:lstStyle/>
                    <a:p>
                      <a:pPr latinLnBrk="1"/>
                      <a:endParaRPr lang="ko-KR" altLang="en-US"/>
                    </a:p>
                  </a:txBody>
                  <a:tcP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12.7 (y)</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ko-KR" altLang="en-US" sz="900" u="none" strike="noStrike">
                          <a:effectLst/>
                          <a:latin typeface="KoPub돋움체 Medium" panose="02020603020101020101" pitchFamily="18" charset="-127"/>
                          <a:ea typeface="KoPub돋움체 Medium" panose="02020603020101020101" pitchFamily="18" charset="-127"/>
                        </a:rPr>
                        <a:t>　</a:t>
                      </a:r>
                      <a:endParaRPr lang="ko-KR" alt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327113296"/>
                  </a:ext>
                </a:extLst>
              </a:tr>
              <a:tr h="457144">
                <a:tc>
                  <a:txBody>
                    <a:bodyPr/>
                    <a:lstStyle/>
                    <a:p>
                      <a:pPr algn="ctr" fontAlgn="ctr"/>
                      <a:r>
                        <a:rPr lang="en-US" sz="900" u="none" strike="noStrike" dirty="0">
                          <a:effectLst/>
                          <a:latin typeface="KoPub돋움체 Medium" panose="02020603020101020101" pitchFamily="18" charset="-127"/>
                          <a:ea typeface="KoPub돋움체 Medium" panose="02020603020101020101" pitchFamily="18" charset="-127"/>
                        </a:rPr>
                        <a:t>Cho </a:t>
                      </a:r>
                      <a:endParaRPr lang="en-US" sz="900" u="none" strike="noStrike" dirty="0" smtClean="0">
                        <a:effectLst/>
                        <a:latin typeface="KoPub돋움체 Medium" panose="02020603020101020101" pitchFamily="18" charset="-127"/>
                        <a:ea typeface="KoPub돋움체 Medium" panose="02020603020101020101" pitchFamily="18" charset="-127"/>
                      </a:endParaRPr>
                    </a:p>
                    <a:p>
                      <a:pPr algn="ctr" fontAlgn="ctr"/>
                      <a:r>
                        <a:rPr lang="en-US" sz="900" u="none" strike="noStrike" dirty="0" smtClean="0">
                          <a:effectLst/>
                          <a:latin typeface="KoPub돋움체 Medium" panose="02020603020101020101" pitchFamily="18" charset="-127"/>
                          <a:ea typeface="KoPub돋움체 Medium" panose="02020603020101020101" pitchFamily="18" charset="-127"/>
                        </a:rPr>
                        <a:t>(</a:t>
                      </a:r>
                      <a:r>
                        <a:rPr lang="en-US" sz="900" u="none" strike="noStrike" dirty="0">
                          <a:effectLst/>
                          <a:latin typeface="KoPub돋움체 Medium" panose="02020603020101020101" pitchFamily="18" charset="-127"/>
                          <a:ea typeface="KoPub돋움체 Medium" panose="02020603020101020101" pitchFamily="18" charset="-127"/>
                        </a:rPr>
                        <a:t>2016)</a:t>
                      </a:r>
                      <a:endParaRPr lang="en-US" sz="900" b="0" i="0" u="none" strike="noStrike" dirty="0">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3m x 3m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Rigid Frame</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altLang="ko-KR" sz="900" u="none" strike="noStrike">
                          <a:effectLst/>
                          <a:latin typeface="KoPub돋움체 Medium" panose="02020603020101020101" pitchFamily="18" charset="-127"/>
                          <a:ea typeface="KoPub돋움체 Medium" panose="02020603020101020101" pitchFamily="18" charset="-127"/>
                        </a:rPr>
                        <a:t>33.3</a:t>
                      </a:r>
                      <a:endParaRPr lang="en-US" altLang="ko-KR"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altLang="ko-KR" sz="900" u="none" strike="noStrike">
                          <a:effectLst/>
                          <a:latin typeface="KoPub돋움체 Medium" panose="02020603020101020101" pitchFamily="18" charset="-127"/>
                          <a:ea typeface="KoPub돋움체 Medium" panose="02020603020101020101" pitchFamily="18" charset="-127"/>
                        </a:rPr>
                        <a:t>-</a:t>
                      </a:r>
                      <a:endParaRPr lang="en-US" altLang="ko-KR"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a:effectLst/>
                          <a:latin typeface="KoPub돋움체 Medium" panose="02020603020101020101" pitchFamily="18" charset="-127"/>
                          <a:ea typeface="KoPub돋움체 Medium" panose="02020603020101020101" pitchFamily="18" charset="-127"/>
                        </a:rPr>
                        <a:t>3-DOF Shaking System</a:t>
                      </a:r>
                      <a:endParaRPr lang="en-US" sz="900" b="0" i="0" u="none" strike="noStrike">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900" u="none" strike="noStrike" dirty="0" err="1">
                          <a:effectLst/>
                          <a:latin typeface="KoPub돋움체 Medium" panose="02020603020101020101" pitchFamily="18" charset="-127"/>
                          <a:ea typeface="KoPub돋움체 Medium" panose="02020603020101020101" pitchFamily="18" charset="-127"/>
                        </a:rPr>
                        <a:t>Uni</a:t>
                      </a:r>
                      <a:r>
                        <a:rPr lang="en-US" sz="900" u="none" strike="noStrike" dirty="0">
                          <a:effectLst/>
                          <a:latin typeface="KoPub돋움체 Medium" panose="02020603020101020101" pitchFamily="18" charset="-127"/>
                          <a:ea typeface="KoPub돋움체 Medium" panose="02020603020101020101" pitchFamily="18" charset="-127"/>
                        </a:rPr>
                        <a:t>-axial Horizontal</a:t>
                      </a:r>
                      <a:br>
                        <a:rPr lang="en-US" sz="900" u="none" strike="noStrike" dirty="0">
                          <a:effectLst/>
                          <a:latin typeface="KoPub돋움체 Medium" panose="02020603020101020101" pitchFamily="18" charset="-127"/>
                          <a:ea typeface="KoPub돋움체 Medium" panose="02020603020101020101" pitchFamily="18" charset="-127"/>
                        </a:rPr>
                      </a:br>
                      <a:r>
                        <a:rPr lang="en-US" sz="900" u="none" strike="noStrike" dirty="0">
                          <a:effectLst/>
                          <a:latin typeface="KoPub돋움체 Medium" panose="02020603020101020101" pitchFamily="18" charset="-127"/>
                          <a:ea typeface="KoPub돋움체 Medium" panose="02020603020101020101" pitchFamily="18" charset="-127"/>
                        </a:rPr>
                        <a:t>Time History Input </a:t>
                      </a:r>
                      <a:br>
                        <a:rPr lang="en-US" sz="900" u="none" strike="noStrike" dirty="0">
                          <a:effectLst/>
                          <a:latin typeface="KoPub돋움체 Medium" panose="02020603020101020101" pitchFamily="18" charset="-127"/>
                          <a:ea typeface="KoPub돋움체 Medium" panose="02020603020101020101" pitchFamily="18" charset="-127"/>
                        </a:rPr>
                      </a:br>
                      <a:r>
                        <a:rPr lang="en-US" sz="900" u="none" strike="noStrike" dirty="0">
                          <a:effectLst/>
                          <a:latin typeface="KoPub돋움체 Medium" panose="02020603020101020101" pitchFamily="18" charset="-127"/>
                          <a:ea typeface="KoPub돋움체 Medium" panose="02020603020101020101" pitchFamily="18" charset="-127"/>
                        </a:rPr>
                        <a:t>from El Centro &amp; Mexico City Earthquake</a:t>
                      </a:r>
                      <a:endParaRPr lang="en-US" sz="900" b="0" i="0" u="none" strike="noStrike" dirty="0">
                        <a:solidFill>
                          <a:srgbClr val="00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extLst>
                  <a:ext uri="{0D108BD9-81ED-4DB2-BD59-A6C34878D82A}">
                    <a16:rowId xmlns:a16="http://schemas.microsoft.com/office/drawing/2014/main" val="2240736700"/>
                  </a:ext>
                </a:extLst>
              </a:tr>
            </a:tbl>
          </a:graphicData>
        </a:graphic>
      </p:graphicFrame>
    </p:spTree>
    <p:extLst>
      <p:ext uri="{BB962C8B-B14F-4D97-AF65-F5344CB8AC3E}">
        <p14:creationId xmlns:p14="http://schemas.microsoft.com/office/powerpoint/2010/main" val="2841440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층응답가속도 증폭</a:t>
            </a:r>
            <a:r>
              <a:rPr lang="en-US" altLang="ko-KR" dirty="0" smtClean="0"/>
              <a:t>(</a:t>
            </a:r>
            <a:r>
              <a:rPr lang="en-US" altLang="ko-KR" dirty="0" err="1" smtClean="0"/>
              <a:t>Lavan</a:t>
            </a:r>
            <a:r>
              <a:rPr lang="en-US" altLang="ko-KR" dirty="0" smtClean="0"/>
              <a:t> et al., 2006)</a:t>
            </a:r>
            <a:endParaRPr lang="ko-KR" altLang="en-US" dirty="0"/>
          </a:p>
        </p:txBody>
      </p:sp>
      <p:pic>
        <p:nvPicPr>
          <p:cNvPr id="6" name="그림 5"/>
          <p:cNvPicPr>
            <a:picLocks noChangeAspect="1"/>
          </p:cNvPicPr>
          <p:nvPr/>
        </p:nvPicPr>
        <p:blipFill>
          <a:blip r:embed="rId3"/>
          <a:stretch>
            <a:fillRect/>
          </a:stretch>
        </p:blipFill>
        <p:spPr>
          <a:xfrm>
            <a:off x="5404227" y="878401"/>
            <a:ext cx="3631979" cy="2720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12" name="표 11"/>
          <p:cNvGraphicFramePr>
            <a:graphicFrameLocks noGrp="1"/>
          </p:cNvGraphicFramePr>
          <p:nvPr>
            <p:extLst>
              <p:ext uri="{D42A27DB-BD31-4B8C-83A1-F6EECF244321}">
                <p14:modId xmlns:p14="http://schemas.microsoft.com/office/powerpoint/2010/main" val="807855804"/>
              </p:ext>
            </p:extLst>
          </p:nvPr>
        </p:nvGraphicFramePr>
        <p:xfrm>
          <a:off x="243279" y="4513038"/>
          <a:ext cx="8680890" cy="1555826"/>
        </p:xfrm>
        <a:graphic>
          <a:graphicData uri="http://schemas.openxmlformats.org/drawingml/2006/table">
            <a:tbl>
              <a:tblPr firstRow="1" bandRow="1">
                <a:tableStyleId>{9D7B26C5-4107-4FEC-AEDC-1716B250A1EF}</a:tableStyleId>
              </a:tblPr>
              <a:tblGrid>
                <a:gridCol w="1022813">
                  <a:extLst>
                    <a:ext uri="{9D8B030D-6E8A-4147-A177-3AD203B41FA5}">
                      <a16:colId xmlns:a16="http://schemas.microsoft.com/office/drawing/2014/main" val="782535107"/>
                    </a:ext>
                  </a:extLst>
                </a:gridCol>
                <a:gridCol w="1220383">
                  <a:extLst>
                    <a:ext uri="{9D8B030D-6E8A-4147-A177-3AD203B41FA5}">
                      <a16:colId xmlns:a16="http://schemas.microsoft.com/office/drawing/2014/main" val="4139546425"/>
                    </a:ext>
                  </a:extLst>
                </a:gridCol>
                <a:gridCol w="1249960">
                  <a:extLst>
                    <a:ext uri="{9D8B030D-6E8A-4147-A177-3AD203B41FA5}">
                      <a16:colId xmlns:a16="http://schemas.microsoft.com/office/drawing/2014/main" val="356847684"/>
                    </a:ext>
                  </a:extLst>
                </a:gridCol>
                <a:gridCol w="1077986">
                  <a:extLst>
                    <a:ext uri="{9D8B030D-6E8A-4147-A177-3AD203B41FA5}">
                      <a16:colId xmlns:a16="http://schemas.microsoft.com/office/drawing/2014/main" val="2267014516"/>
                    </a:ext>
                  </a:extLst>
                </a:gridCol>
                <a:gridCol w="1077986">
                  <a:extLst>
                    <a:ext uri="{9D8B030D-6E8A-4147-A177-3AD203B41FA5}">
                      <a16:colId xmlns:a16="http://schemas.microsoft.com/office/drawing/2014/main" val="3546005651"/>
                    </a:ext>
                  </a:extLst>
                </a:gridCol>
                <a:gridCol w="1270392">
                  <a:extLst>
                    <a:ext uri="{9D8B030D-6E8A-4147-A177-3AD203B41FA5}">
                      <a16:colId xmlns:a16="http://schemas.microsoft.com/office/drawing/2014/main" val="2525555313"/>
                    </a:ext>
                  </a:extLst>
                </a:gridCol>
                <a:gridCol w="1761370">
                  <a:extLst>
                    <a:ext uri="{9D8B030D-6E8A-4147-A177-3AD203B41FA5}">
                      <a16:colId xmlns:a16="http://schemas.microsoft.com/office/drawing/2014/main" val="2510075495"/>
                    </a:ext>
                  </a:extLst>
                </a:gridCol>
              </a:tblGrid>
              <a:tr h="118708">
                <a:tc rowSpan="2">
                  <a:txBody>
                    <a:bodyPr/>
                    <a:lstStyle/>
                    <a:p>
                      <a:pPr algn="ctr" fontAlgn="ctr"/>
                      <a:r>
                        <a:rPr lang="en-US" sz="1400" u="none" strike="noStrike" dirty="0">
                          <a:solidFill>
                            <a:schemeClr val="tx1">
                              <a:lumMod val="75000"/>
                              <a:lumOff val="25000"/>
                            </a:schemeClr>
                          </a:solidFill>
                          <a:effectLst/>
                        </a:rPr>
                        <a:t>Researcher</a:t>
                      </a:r>
                      <a:endParaRPr lang="en-US" sz="1400" b="1" i="0" u="none" strike="noStrike" dirty="0">
                        <a:solidFill>
                          <a:schemeClr val="tx1">
                            <a:lumMod val="75000"/>
                            <a:lumOff val="25000"/>
                          </a:schemeClr>
                        </a:solidFill>
                        <a:effectLst/>
                        <a:latin typeface="+mn-ea"/>
                        <a:ea typeface="+mn-ea"/>
                        <a:cs typeface="Times New Roman" panose="02020603050405020304" pitchFamily="18" charset="0"/>
                      </a:endParaRPr>
                    </a:p>
                  </a:txBody>
                  <a:tcPr marL="7168" marR="7168" marT="7168" marB="0" anchor="ctr"/>
                </a:tc>
                <a:tc rowSpan="2">
                  <a:txBody>
                    <a:bodyPr/>
                    <a:lstStyle/>
                    <a:p>
                      <a:pPr algn="ctr" fontAlgn="ctr"/>
                      <a:r>
                        <a:rPr lang="en-US" sz="1400" u="none" strike="noStrike" dirty="0">
                          <a:solidFill>
                            <a:schemeClr val="tx1">
                              <a:lumMod val="75000"/>
                              <a:lumOff val="25000"/>
                            </a:schemeClr>
                          </a:solidFill>
                          <a:effectLst/>
                        </a:rPr>
                        <a:t>Ceiling System </a:t>
                      </a:r>
                      <a:endParaRPr lang="en-US" sz="1400" u="none" strike="noStrike" dirty="0" smtClean="0">
                        <a:solidFill>
                          <a:schemeClr val="tx1">
                            <a:lumMod val="75000"/>
                            <a:lumOff val="25000"/>
                          </a:schemeClr>
                        </a:solidFill>
                        <a:effectLst/>
                      </a:endParaRPr>
                    </a:p>
                    <a:p>
                      <a:pPr algn="ctr" fontAlgn="ctr"/>
                      <a:r>
                        <a:rPr lang="en-US" sz="1400" u="none" strike="noStrike" dirty="0" smtClean="0">
                          <a:solidFill>
                            <a:schemeClr val="tx1">
                              <a:lumMod val="75000"/>
                              <a:lumOff val="25000"/>
                            </a:schemeClr>
                          </a:solidFill>
                          <a:effectLst/>
                        </a:rPr>
                        <a:t>Size</a:t>
                      </a:r>
                      <a:endParaRPr lang="en-US" sz="1400" b="1" i="0" u="none" strike="noStrike" dirty="0">
                        <a:solidFill>
                          <a:schemeClr val="tx1">
                            <a:lumMod val="75000"/>
                            <a:lumOff val="25000"/>
                          </a:schemeClr>
                        </a:solidFill>
                        <a:effectLst/>
                        <a:latin typeface="+mn-ea"/>
                        <a:ea typeface="+mn-ea"/>
                        <a:cs typeface="Times New Roman" panose="02020603050405020304" pitchFamily="18" charset="0"/>
                      </a:endParaRPr>
                    </a:p>
                  </a:txBody>
                  <a:tcPr marL="7168" marR="7168" marT="7168" marB="0" anchor="ctr"/>
                </a:tc>
                <a:tc rowSpan="2">
                  <a:txBody>
                    <a:bodyPr/>
                    <a:lstStyle/>
                    <a:p>
                      <a:pPr algn="ctr" fontAlgn="ctr"/>
                      <a:r>
                        <a:rPr lang="en-US" sz="1400" u="none" strike="noStrike" dirty="0">
                          <a:solidFill>
                            <a:schemeClr val="tx1">
                              <a:lumMod val="75000"/>
                              <a:lumOff val="25000"/>
                            </a:schemeClr>
                          </a:solidFill>
                          <a:effectLst/>
                        </a:rPr>
                        <a:t>Test Frame </a:t>
                      </a:r>
                      <a:endParaRPr lang="en-US" sz="1400" u="none" strike="noStrike" dirty="0" smtClean="0">
                        <a:solidFill>
                          <a:schemeClr val="tx1">
                            <a:lumMod val="75000"/>
                            <a:lumOff val="25000"/>
                          </a:schemeClr>
                        </a:solidFill>
                        <a:effectLst/>
                      </a:endParaRPr>
                    </a:p>
                    <a:p>
                      <a:pPr algn="ctr" fontAlgn="ctr"/>
                      <a:r>
                        <a:rPr lang="en-US" sz="1400" u="none" strike="noStrike" dirty="0" smtClean="0">
                          <a:solidFill>
                            <a:schemeClr val="tx1">
                              <a:lumMod val="75000"/>
                              <a:lumOff val="25000"/>
                            </a:schemeClr>
                          </a:solidFill>
                          <a:effectLst/>
                        </a:rPr>
                        <a:t>Description</a:t>
                      </a:r>
                      <a:endParaRPr lang="en-US" sz="1400" b="1" i="0" u="none" strike="noStrike" dirty="0">
                        <a:solidFill>
                          <a:schemeClr val="tx1">
                            <a:lumMod val="75000"/>
                            <a:lumOff val="25000"/>
                          </a:schemeClr>
                        </a:solidFill>
                        <a:effectLst/>
                        <a:latin typeface="+mn-ea"/>
                        <a:ea typeface="+mn-ea"/>
                        <a:cs typeface="Times New Roman" panose="02020603050405020304" pitchFamily="18" charset="0"/>
                      </a:endParaRPr>
                    </a:p>
                  </a:txBody>
                  <a:tcPr marL="7168" marR="7168" marT="7168" marB="0" anchor="ctr"/>
                </a:tc>
                <a:tc gridSpan="2">
                  <a:txBody>
                    <a:bodyPr/>
                    <a:lstStyle/>
                    <a:p>
                      <a:pPr algn="ctr" fontAlgn="ctr"/>
                      <a:r>
                        <a:rPr lang="en-US" sz="1400" u="none" strike="noStrike" dirty="0" smtClean="0">
                          <a:solidFill>
                            <a:schemeClr val="tx1">
                              <a:lumMod val="75000"/>
                              <a:lumOff val="25000"/>
                            </a:schemeClr>
                          </a:solidFill>
                          <a:effectLst/>
                        </a:rPr>
                        <a:t>Characteristic</a:t>
                      </a:r>
                    </a:p>
                    <a:p>
                      <a:pPr algn="ctr" fontAlgn="ctr"/>
                      <a:r>
                        <a:rPr lang="en-US" sz="1400" u="none" strike="noStrike" dirty="0" smtClean="0">
                          <a:solidFill>
                            <a:schemeClr val="tx1">
                              <a:lumMod val="75000"/>
                              <a:lumOff val="25000"/>
                            </a:schemeClr>
                          </a:solidFill>
                          <a:effectLst/>
                        </a:rPr>
                        <a:t>Frequency </a:t>
                      </a:r>
                      <a:r>
                        <a:rPr lang="en-US" sz="1400" u="none" strike="noStrike" dirty="0">
                          <a:solidFill>
                            <a:schemeClr val="tx1">
                              <a:lumMod val="75000"/>
                              <a:lumOff val="25000"/>
                            </a:schemeClr>
                          </a:solidFill>
                          <a:effectLst/>
                        </a:rPr>
                        <a:t>(Hz)</a:t>
                      </a:r>
                      <a:endParaRPr lang="en-US" sz="1400" b="1" i="0" u="none" strike="noStrike" dirty="0">
                        <a:solidFill>
                          <a:schemeClr val="tx1">
                            <a:lumMod val="75000"/>
                            <a:lumOff val="25000"/>
                          </a:schemeClr>
                        </a:solidFill>
                        <a:effectLst/>
                        <a:latin typeface="+mj-ea"/>
                        <a:ea typeface="+mj-ea"/>
                      </a:endParaRPr>
                    </a:p>
                  </a:txBody>
                  <a:tcPr marL="7168" marR="7168" marT="7168" marB="0" anchor="ctr"/>
                </a:tc>
                <a:tc hMerge="1">
                  <a:txBody>
                    <a:bodyPr/>
                    <a:lstStyle/>
                    <a:p>
                      <a:pPr latinLnBrk="1"/>
                      <a:endParaRPr lang="ko-KR" altLang="en-US"/>
                    </a:p>
                  </a:txBody>
                  <a:tcPr/>
                </a:tc>
                <a:tc rowSpan="2">
                  <a:txBody>
                    <a:bodyPr/>
                    <a:lstStyle/>
                    <a:p>
                      <a:pPr algn="ctr" fontAlgn="ctr"/>
                      <a:r>
                        <a:rPr lang="en-US" sz="1400" u="none" strike="noStrike">
                          <a:solidFill>
                            <a:schemeClr val="tx1">
                              <a:lumMod val="75000"/>
                              <a:lumOff val="25000"/>
                            </a:schemeClr>
                          </a:solidFill>
                          <a:effectLst/>
                        </a:rPr>
                        <a:t>Shake </a:t>
                      </a:r>
                      <a:r>
                        <a:rPr lang="en-US" sz="1400" u="none" strike="noStrike" smtClean="0">
                          <a:solidFill>
                            <a:schemeClr val="tx1">
                              <a:lumMod val="75000"/>
                              <a:lumOff val="25000"/>
                            </a:schemeClr>
                          </a:solidFill>
                          <a:effectLst/>
                        </a:rPr>
                        <a:t>Table</a:t>
                      </a:r>
                    </a:p>
                    <a:p>
                      <a:pPr algn="ctr" fontAlgn="ctr"/>
                      <a:r>
                        <a:rPr lang="en-US" sz="1400" u="none" strike="noStrike" smtClean="0">
                          <a:solidFill>
                            <a:schemeClr val="tx1">
                              <a:lumMod val="75000"/>
                              <a:lumOff val="25000"/>
                            </a:schemeClr>
                          </a:solidFill>
                          <a:effectLst/>
                        </a:rPr>
                        <a:t>Description</a:t>
                      </a:r>
                      <a:endParaRPr lang="en-US" sz="1400" b="1" i="0" u="none" strike="noStrike">
                        <a:solidFill>
                          <a:schemeClr val="tx1">
                            <a:lumMod val="75000"/>
                            <a:lumOff val="25000"/>
                          </a:schemeClr>
                        </a:solidFill>
                        <a:effectLst/>
                        <a:latin typeface="+mn-ea"/>
                        <a:ea typeface="+mn-ea"/>
                        <a:cs typeface="Times New Roman" panose="02020603050405020304" pitchFamily="18" charset="0"/>
                      </a:endParaRPr>
                    </a:p>
                  </a:txBody>
                  <a:tcPr marL="7168" marR="7168" marT="7168" marB="0" anchor="ctr"/>
                </a:tc>
                <a:tc rowSpan="2">
                  <a:txBody>
                    <a:bodyPr/>
                    <a:lstStyle/>
                    <a:p>
                      <a:pPr algn="ctr" fontAlgn="ctr"/>
                      <a:r>
                        <a:rPr lang="en-US" sz="1400" u="none" strike="noStrike">
                          <a:solidFill>
                            <a:schemeClr val="tx1">
                              <a:lumMod val="75000"/>
                              <a:lumOff val="25000"/>
                            </a:schemeClr>
                          </a:solidFill>
                          <a:effectLst/>
                        </a:rPr>
                        <a:t>Test Excitation</a:t>
                      </a:r>
                      <a:endParaRPr lang="en-US" sz="1400" b="1" i="0" u="none" strike="noStrike">
                        <a:solidFill>
                          <a:schemeClr val="tx1">
                            <a:lumMod val="75000"/>
                            <a:lumOff val="25000"/>
                          </a:schemeClr>
                        </a:solidFill>
                        <a:effectLst/>
                        <a:latin typeface="+mn-ea"/>
                        <a:ea typeface="+mn-ea"/>
                        <a:cs typeface="Times New Roman" panose="02020603050405020304" pitchFamily="18" charset="0"/>
                      </a:endParaRPr>
                    </a:p>
                  </a:txBody>
                  <a:tcPr marL="7168" marR="7168" marT="7168" marB="0" anchor="ctr"/>
                </a:tc>
                <a:extLst>
                  <a:ext uri="{0D108BD9-81ED-4DB2-BD59-A6C34878D82A}">
                    <a16:rowId xmlns:a16="http://schemas.microsoft.com/office/drawing/2014/main" val="1795362860"/>
                  </a:ext>
                </a:extLst>
              </a:tr>
              <a:tr h="47469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en-US" sz="1400" b="1" u="none" strike="noStrike" dirty="0">
                          <a:solidFill>
                            <a:schemeClr val="tx1">
                              <a:lumMod val="75000"/>
                              <a:lumOff val="25000"/>
                            </a:schemeClr>
                          </a:solidFill>
                          <a:effectLst/>
                        </a:rPr>
                        <a:t>Horizontal</a:t>
                      </a:r>
                      <a:endParaRPr lang="en-US" sz="1400" b="1" i="0" u="none" strike="noStrike" dirty="0">
                        <a:solidFill>
                          <a:schemeClr val="tx1">
                            <a:lumMod val="75000"/>
                            <a:lumOff val="25000"/>
                          </a:schemeClr>
                        </a:solidFill>
                        <a:effectLst/>
                        <a:latin typeface="+mn-ea"/>
                        <a:ea typeface="+mn-ea"/>
                        <a:cs typeface="Times New Roman" panose="02020603050405020304" pitchFamily="18" charset="0"/>
                      </a:endParaRPr>
                    </a:p>
                  </a:txBody>
                  <a:tcPr marL="7168" marR="7168" marT="7168" marB="0" anchor="ctr"/>
                </a:tc>
                <a:tc>
                  <a:txBody>
                    <a:bodyPr/>
                    <a:lstStyle/>
                    <a:p>
                      <a:pPr algn="ctr" fontAlgn="ctr"/>
                      <a:r>
                        <a:rPr lang="en-US" sz="1400" b="1" u="none" strike="noStrike" dirty="0">
                          <a:solidFill>
                            <a:schemeClr val="tx1">
                              <a:lumMod val="75000"/>
                              <a:lumOff val="25000"/>
                            </a:schemeClr>
                          </a:solidFill>
                          <a:effectLst/>
                        </a:rPr>
                        <a:t>Vertical</a:t>
                      </a:r>
                      <a:endParaRPr lang="en-US" sz="1400" b="1" i="0" u="none" strike="noStrike" dirty="0">
                        <a:solidFill>
                          <a:schemeClr val="tx1">
                            <a:lumMod val="75000"/>
                            <a:lumOff val="25000"/>
                          </a:schemeClr>
                        </a:solidFill>
                        <a:effectLst/>
                        <a:latin typeface="+mn-ea"/>
                        <a:ea typeface="+mn-ea"/>
                        <a:cs typeface="Times New Roman" panose="02020603050405020304" pitchFamily="18" charset="0"/>
                      </a:endParaRPr>
                    </a:p>
                  </a:txBody>
                  <a:tcPr marL="7168" marR="7168" marT="7168" marB="0" anchor="ct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4211558963"/>
                  </a:ext>
                </a:extLst>
              </a:tr>
              <a:tr h="344332">
                <a:tc>
                  <a:txBody>
                    <a:bodyPr/>
                    <a:lstStyle/>
                    <a:p>
                      <a:pPr algn="ctr" fontAlgn="ctr"/>
                      <a:r>
                        <a:rPr lang="en-US" sz="1400" u="none" strike="noStrike" dirty="0" err="1" smtClean="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Lavan</a:t>
                      </a:r>
                      <a:r>
                        <a:rPr lang="en-US" sz="1400" u="none" strike="noStrike" dirty="0" smtClean="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 et al. </a:t>
                      </a:r>
                    </a:p>
                    <a:p>
                      <a:pPr algn="ctr" fontAlgn="ctr"/>
                      <a:r>
                        <a:rPr lang="en-US" sz="1400" u="none" strike="noStrike" dirty="0" smtClean="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(2006)</a:t>
                      </a:r>
                      <a:endParaRPr lang="en-US" sz="1400" b="0" i="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140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4.9m x 4.9m</a:t>
                      </a:r>
                      <a:endParaRPr lang="en-US" sz="1400" b="0" i="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140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Steel Grid</a:t>
                      </a:r>
                      <a:endParaRPr lang="en-US" sz="1400" b="0" i="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altLang="ko-KR" sz="140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17.5</a:t>
                      </a:r>
                      <a:endParaRPr lang="en-US" altLang="ko-KR" sz="1400" b="0" i="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altLang="ko-KR" sz="1400" b="1" u="none" strike="noStrike" dirty="0" smtClean="0">
                          <a:solidFill>
                            <a:srgbClr val="FF0000"/>
                          </a:solidFill>
                          <a:effectLst/>
                          <a:latin typeface="KoPub돋움체 Medium" panose="02020603020101020101" pitchFamily="18" charset="-127"/>
                          <a:ea typeface="KoPub돋움체 Medium" panose="02020603020101020101" pitchFamily="18" charset="-127"/>
                        </a:rPr>
                        <a:t>9.5</a:t>
                      </a:r>
                      <a:r>
                        <a:rPr lang="en-US" altLang="ko-KR" sz="1400" b="1" u="none" strike="noStrike" baseline="0" dirty="0" smtClean="0">
                          <a:solidFill>
                            <a:srgbClr val="FF0000"/>
                          </a:solidFill>
                          <a:effectLst/>
                          <a:latin typeface="KoPub돋움체 Medium" panose="02020603020101020101" pitchFamily="18" charset="-127"/>
                          <a:ea typeface="KoPub돋움체 Medium" panose="02020603020101020101" pitchFamily="18" charset="-127"/>
                        </a:rPr>
                        <a:t> (7.5)</a:t>
                      </a:r>
                      <a:endParaRPr lang="en-US" altLang="ko-KR" sz="1400" b="1" i="0" u="none" strike="noStrike" dirty="0" smtClean="0">
                        <a:solidFill>
                          <a:srgbClr val="FF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1400" u="none" strike="noStrike" dirty="0" smtClean="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6-DOF</a:t>
                      </a:r>
                    </a:p>
                    <a:p>
                      <a:pPr algn="ctr" fontAlgn="ctr"/>
                      <a:r>
                        <a:rPr lang="en-US" sz="1400" u="none" strike="noStrike" dirty="0" smtClean="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Shaking</a:t>
                      </a:r>
                    </a:p>
                    <a:p>
                      <a:pPr algn="ctr" fontAlgn="ctr"/>
                      <a:r>
                        <a:rPr lang="en-US" sz="1400" u="none" strike="noStrike" dirty="0" smtClean="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System</a:t>
                      </a:r>
                      <a:endParaRPr lang="en-US" sz="1400" b="0" i="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140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Tri-axial Hor. &amp; Vert. </a:t>
                      </a:r>
                      <a:br>
                        <a:rPr lang="en-US" sz="140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rPr>
                      </a:br>
                      <a:r>
                        <a:rPr lang="en-US" sz="140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Time History Input </a:t>
                      </a:r>
                      <a:br>
                        <a:rPr lang="en-US" sz="140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rPr>
                      </a:br>
                      <a:r>
                        <a:rPr lang="en-US" sz="140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from </a:t>
                      </a:r>
                      <a:r>
                        <a:rPr lang="en-US" sz="1400" u="none" strike="noStrike" dirty="0" smtClean="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AC156 </a:t>
                      </a:r>
                      <a:r>
                        <a:rPr lang="en-US" sz="140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RRS</a:t>
                      </a:r>
                      <a:endParaRPr lang="en-US" sz="1400" b="0" i="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extLst>
                  <a:ext uri="{0D108BD9-81ED-4DB2-BD59-A6C34878D82A}">
                    <a16:rowId xmlns:a16="http://schemas.microsoft.com/office/drawing/2014/main" val="2840306301"/>
                  </a:ext>
                </a:extLst>
              </a:tr>
            </a:tbl>
          </a:graphicData>
        </a:graphic>
      </p:graphicFrame>
      <p:pic>
        <p:nvPicPr>
          <p:cNvPr id="8" name="그림 7"/>
          <p:cNvPicPr>
            <a:picLocks noChangeAspect="1"/>
          </p:cNvPicPr>
          <p:nvPr/>
        </p:nvPicPr>
        <p:blipFill>
          <a:blip r:embed="rId4">
            <a:clrChange>
              <a:clrFrom>
                <a:srgbClr val="FFFFFF"/>
              </a:clrFrom>
              <a:clrTo>
                <a:srgbClr val="FFFFFF">
                  <a:alpha val="0"/>
                </a:srgbClr>
              </a:clrTo>
            </a:clrChange>
          </a:blip>
          <a:stretch>
            <a:fillRect/>
          </a:stretch>
        </p:blipFill>
        <p:spPr>
          <a:xfrm>
            <a:off x="196387" y="878400"/>
            <a:ext cx="5074444" cy="2720584"/>
          </a:xfrm>
          <a:prstGeom prst="rect">
            <a:avLst/>
          </a:prstGeom>
        </p:spPr>
      </p:pic>
      <p:sp>
        <p:nvSpPr>
          <p:cNvPr id="13" name="직사각형 12"/>
          <p:cNvSpPr/>
          <p:nvPr/>
        </p:nvSpPr>
        <p:spPr>
          <a:xfrm>
            <a:off x="656486" y="3598984"/>
            <a:ext cx="4337539" cy="307777"/>
          </a:xfrm>
          <a:prstGeom prst="rect">
            <a:avLst/>
          </a:prstGeom>
        </p:spPr>
        <p:txBody>
          <a:bodyPr wrap="square">
            <a:spAutoFit/>
          </a:bodyPr>
          <a:lstStyle/>
          <a:p>
            <a:r>
              <a:rPr lang="en-US" altLang="ko-KR" sz="1400" dirty="0" smtClean="0"/>
              <a:t>&lt;IBC Perimeter Installation (ASTM E580/E580M)&gt;</a:t>
            </a:r>
            <a:endParaRPr lang="en-US" altLang="ko-KR" sz="1400" dirty="0"/>
          </a:p>
        </p:txBody>
      </p:sp>
      <p:sp>
        <p:nvSpPr>
          <p:cNvPr id="16" name="직사각형 15"/>
          <p:cNvSpPr/>
          <p:nvPr/>
        </p:nvSpPr>
        <p:spPr>
          <a:xfrm>
            <a:off x="6559925" y="3598983"/>
            <a:ext cx="1528996" cy="307777"/>
          </a:xfrm>
          <a:prstGeom prst="rect">
            <a:avLst/>
          </a:prstGeom>
        </p:spPr>
        <p:txBody>
          <a:bodyPr wrap="square">
            <a:spAutoFit/>
          </a:bodyPr>
          <a:lstStyle/>
          <a:p>
            <a:r>
              <a:rPr lang="en-US" altLang="ko-KR" sz="1400" dirty="0" smtClean="0"/>
              <a:t>&lt;Test Specimen&gt;</a:t>
            </a:r>
            <a:endParaRPr lang="en-US" altLang="ko-KR" sz="1400" dirty="0"/>
          </a:p>
        </p:txBody>
      </p:sp>
    </p:spTree>
    <p:extLst>
      <p:ext uri="{BB962C8B-B14F-4D97-AF65-F5344CB8AC3E}">
        <p14:creationId xmlns:p14="http://schemas.microsoft.com/office/powerpoint/2010/main" val="1829945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층응답가속도 증폭</a:t>
            </a:r>
            <a:r>
              <a:rPr lang="en-US" altLang="ko-KR" dirty="0" smtClean="0"/>
              <a:t>(</a:t>
            </a:r>
            <a:r>
              <a:rPr lang="en-US" altLang="ko-KR" dirty="0" err="1" smtClean="0"/>
              <a:t>Lavan</a:t>
            </a:r>
            <a:r>
              <a:rPr lang="en-US" altLang="ko-KR" dirty="0" smtClean="0"/>
              <a:t> et al., 2006)</a:t>
            </a:r>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809416483"/>
              </p:ext>
            </p:extLst>
          </p:nvPr>
        </p:nvGraphicFramePr>
        <p:xfrm>
          <a:off x="165097" y="3697260"/>
          <a:ext cx="8810847" cy="3048000"/>
        </p:xfrm>
        <a:graphic>
          <a:graphicData uri="http://schemas.openxmlformats.org/drawingml/2006/table">
            <a:tbl>
              <a:tblPr firstRow="1" bandRow="1">
                <a:tableStyleId>{9D7B26C5-4107-4FEC-AEDC-1716B250A1EF}</a:tableStyleId>
              </a:tblPr>
              <a:tblGrid>
                <a:gridCol w="978983">
                  <a:extLst>
                    <a:ext uri="{9D8B030D-6E8A-4147-A177-3AD203B41FA5}">
                      <a16:colId xmlns:a16="http://schemas.microsoft.com/office/drawing/2014/main" val="3411365186"/>
                    </a:ext>
                  </a:extLst>
                </a:gridCol>
                <a:gridCol w="978983">
                  <a:extLst>
                    <a:ext uri="{9D8B030D-6E8A-4147-A177-3AD203B41FA5}">
                      <a16:colId xmlns:a16="http://schemas.microsoft.com/office/drawing/2014/main" val="4271720605"/>
                    </a:ext>
                  </a:extLst>
                </a:gridCol>
                <a:gridCol w="978983">
                  <a:extLst>
                    <a:ext uri="{9D8B030D-6E8A-4147-A177-3AD203B41FA5}">
                      <a16:colId xmlns:a16="http://schemas.microsoft.com/office/drawing/2014/main" val="1349707904"/>
                    </a:ext>
                  </a:extLst>
                </a:gridCol>
                <a:gridCol w="978983">
                  <a:extLst>
                    <a:ext uri="{9D8B030D-6E8A-4147-A177-3AD203B41FA5}">
                      <a16:colId xmlns:a16="http://schemas.microsoft.com/office/drawing/2014/main" val="2598923599"/>
                    </a:ext>
                  </a:extLst>
                </a:gridCol>
                <a:gridCol w="978983">
                  <a:extLst>
                    <a:ext uri="{9D8B030D-6E8A-4147-A177-3AD203B41FA5}">
                      <a16:colId xmlns:a16="http://schemas.microsoft.com/office/drawing/2014/main" val="1181876302"/>
                    </a:ext>
                  </a:extLst>
                </a:gridCol>
                <a:gridCol w="978983">
                  <a:extLst>
                    <a:ext uri="{9D8B030D-6E8A-4147-A177-3AD203B41FA5}">
                      <a16:colId xmlns:a16="http://schemas.microsoft.com/office/drawing/2014/main" val="2150916397"/>
                    </a:ext>
                  </a:extLst>
                </a:gridCol>
                <a:gridCol w="978983">
                  <a:extLst>
                    <a:ext uri="{9D8B030D-6E8A-4147-A177-3AD203B41FA5}">
                      <a16:colId xmlns:a16="http://schemas.microsoft.com/office/drawing/2014/main" val="1782677015"/>
                    </a:ext>
                  </a:extLst>
                </a:gridCol>
                <a:gridCol w="978983">
                  <a:extLst>
                    <a:ext uri="{9D8B030D-6E8A-4147-A177-3AD203B41FA5}">
                      <a16:colId xmlns:a16="http://schemas.microsoft.com/office/drawing/2014/main" val="3018509952"/>
                    </a:ext>
                  </a:extLst>
                </a:gridCol>
                <a:gridCol w="978983">
                  <a:extLst>
                    <a:ext uri="{9D8B030D-6E8A-4147-A177-3AD203B41FA5}">
                      <a16:colId xmlns:a16="http://schemas.microsoft.com/office/drawing/2014/main" val="3199252174"/>
                    </a:ext>
                  </a:extLst>
                </a:gridCol>
              </a:tblGrid>
              <a:tr h="173052">
                <a:tc>
                  <a:txBody>
                    <a:bodyPr/>
                    <a:lstStyle/>
                    <a:p>
                      <a:pPr algn="ctr" latinLnBrk="1"/>
                      <a:r>
                        <a:rPr lang="en-US" altLang="ko-KR" sz="1400" smtClean="0"/>
                        <a:t>Direction</a:t>
                      </a:r>
                      <a:endParaRPr lang="ko-KR" altLang="en-US" sz="1400"/>
                    </a:p>
                  </a:txBody>
                  <a:tcPr anchor="ctr"/>
                </a:tc>
                <a:tc gridSpan="4">
                  <a:txBody>
                    <a:bodyPr/>
                    <a:lstStyle/>
                    <a:p>
                      <a:pPr algn="ctr" latinLnBrk="1"/>
                      <a:r>
                        <a:rPr lang="en-US" altLang="ko-KR" sz="1400" smtClean="0"/>
                        <a:t>Horizontal</a:t>
                      </a:r>
                      <a:endParaRPr lang="ko-KR" altLang="en-US" sz="1400"/>
                    </a:p>
                  </a:txBody>
                  <a:tcPr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latinLnBrk="1"/>
                      <a:r>
                        <a:rPr lang="en-US" altLang="ko-KR" sz="1400" smtClean="0"/>
                        <a:t>Vertical</a:t>
                      </a:r>
                      <a:endParaRPr lang="ko-KR" altLang="en-US" sz="1400"/>
                    </a:p>
                  </a:txBody>
                  <a:tcPr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39654972"/>
                  </a:ext>
                </a:extLst>
              </a:tr>
              <a:tr h="173052">
                <a:tc>
                  <a:txBody>
                    <a:bodyPr/>
                    <a:lstStyle/>
                    <a:p>
                      <a:pPr algn="ctr" latinLnBrk="1"/>
                      <a:r>
                        <a:rPr lang="en-US" altLang="ko-KR" sz="1400" b="1" smtClean="0"/>
                        <a:t>Location</a:t>
                      </a:r>
                      <a:endParaRPr lang="ko-KR" altLang="en-US" sz="1400" b="1"/>
                    </a:p>
                  </a:txBody>
                  <a:tcPr anchor="ctr"/>
                </a:tc>
                <a:tc gridSpan="2">
                  <a:txBody>
                    <a:bodyPr/>
                    <a:lstStyle/>
                    <a:p>
                      <a:pPr algn="ctr" latinLnBrk="1"/>
                      <a:r>
                        <a:rPr lang="en-US" altLang="ko-KR" sz="1400" b="1" smtClean="0"/>
                        <a:t>Simulator platform</a:t>
                      </a:r>
                      <a:endParaRPr lang="ko-KR" altLang="en-US" sz="1400" b="1"/>
                    </a:p>
                  </a:txBody>
                  <a:tcPr anchor="ctr"/>
                </a:tc>
                <a:tc hMerge="1">
                  <a:txBody>
                    <a:bodyPr/>
                    <a:lstStyle/>
                    <a:p>
                      <a:pPr latinLnBrk="1"/>
                      <a:endParaRPr lang="ko-KR" altLang="en-US" sz="1400"/>
                    </a:p>
                  </a:txBody>
                  <a:tcPr/>
                </a:tc>
                <a:tc gridSpan="2">
                  <a:txBody>
                    <a:bodyPr/>
                    <a:lstStyle/>
                    <a:p>
                      <a:pPr algn="ctr" latinLnBrk="1"/>
                      <a:r>
                        <a:rPr lang="en-US" altLang="ko-KR" sz="1400" b="1" smtClean="0"/>
                        <a:t>Top of frame</a:t>
                      </a:r>
                      <a:endParaRPr lang="ko-KR" altLang="en-US" sz="1400" b="1"/>
                    </a:p>
                  </a:txBody>
                  <a:tcPr anchor="ctr"/>
                </a:tc>
                <a:tc hMerge="1">
                  <a:txBody>
                    <a:bodyPr/>
                    <a:lstStyle/>
                    <a:p>
                      <a:pPr latinLnBrk="1"/>
                      <a:endParaRPr lang="ko-KR" altLang="en-US" sz="1400"/>
                    </a:p>
                  </a:txBody>
                  <a:tcPr/>
                </a:tc>
                <a:tc gridSpan="2">
                  <a:txBody>
                    <a:bodyPr/>
                    <a:lstStyle/>
                    <a:p>
                      <a:pPr algn="ctr" latinLnBrk="1"/>
                      <a:r>
                        <a:rPr lang="en-US" altLang="ko-KR" sz="1400" b="1" smtClean="0"/>
                        <a:t>Simulator platform</a:t>
                      </a:r>
                      <a:endParaRPr lang="ko-KR" altLang="en-US" sz="1400" b="1"/>
                    </a:p>
                  </a:txBody>
                  <a:tcPr anchor="ctr"/>
                </a:tc>
                <a:tc hMerge="1">
                  <a:txBody>
                    <a:bodyPr/>
                    <a:lstStyle/>
                    <a:p>
                      <a:pPr latinLnBrk="1"/>
                      <a:endParaRPr lang="ko-KR" altLang="en-US" sz="1400"/>
                    </a:p>
                  </a:txBody>
                  <a:tcPr/>
                </a:tc>
                <a:tc gridSpan="2">
                  <a:txBody>
                    <a:bodyPr/>
                    <a:lstStyle/>
                    <a:p>
                      <a:pPr algn="ctr" latinLnBrk="1"/>
                      <a:r>
                        <a:rPr lang="en-US" altLang="ko-KR" sz="1400" b="1" smtClean="0"/>
                        <a:t>Top of frame</a:t>
                      </a:r>
                      <a:endParaRPr lang="ko-KR" altLang="en-US" sz="1400" b="1"/>
                    </a:p>
                  </a:txBody>
                  <a:tcPr anchor="ctr"/>
                </a:tc>
                <a:tc hMerge="1">
                  <a:txBody>
                    <a:bodyPr/>
                    <a:lstStyle/>
                    <a:p>
                      <a:pPr latinLnBrk="1"/>
                      <a:endParaRPr lang="ko-KR" altLang="en-US" sz="1400"/>
                    </a:p>
                  </a:txBody>
                  <a:tcPr/>
                </a:tc>
                <a:extLst>
                  <a:ext uri="{0D108BD9-81ED-4DB2-BD59-A6C34878D82A}">
                    <a16:rowId xmlns:a16="http://schemas.microsoft.com/office/drawing/2014/main" val="2383719422"/>
                  </a:ext>
                </a:extLst>
              </a:tr>
              <a:tr h="173052">
                <a:tc>
                  <a:txBody>
                    <a:bodyPr/>
                    <a:lstStyle/>
                    <a:p>
                      <a:pPr algn="ctr" latinLnBrk="1"/>
                      <a:r>
                        <a:rPr lang="en-US" altLang="ko-KR" sz="1400" b="1" smtClean="0"/>
                        <a:t>Accel (g)</a:t>
                      </a:r>
                      <a:endParaRPr lang="ko-KR" altLang="en-US" sz="1400" b="1"/>
                    </a:p>
                  </a:txBody>
                  <a:tcPr anchor="ctr"/>
                </a:tc>
                <a:tc>
                  <a:txBody>
                    <a:bodyPr/>
                    <a:lstStyle/>
                    <a:p>
                      <a:pPr algn="ctr" latinLnBrk="1"/>
                      <a:r>
                        <a:rPr lang="en-US" altLang="ko-KR" sz="1400" b="1" i="1" smtClean="0">
                          <a:latin typeface="Times New Roman" panose="02020603050405020304" pitchFamily="18" charset="0"/>
                          <a:cs typeface="Times New Roman" panose="02020603050405020304" pitchFamily="18" charset="0"/>
                        </a:rPr>
                        <a:t>A</a:t>
                      </a:r>
                      <a:r>
                        <a:rPr lang="en-US" altLang="ko-KR" sz="1400" b="1" i="1" baseline="-25000" smtClean="0">
                          <a:latin typeface="Times New Roman" panose="02020603050405020304" pitchFamily="18" charset="0"/>
                          <a:cs typeface="Times New Roman" panose="02020603050405020304" pitchFamily="18" charset="0"/>
                        </a:rPr>
                        <a:t>max</a:t>
                      </a:r>
                      <a:endParaRPr lang="ko-KR" altLang="en-US" sz="1400" b="1" i="1" baseline="-2500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400" b="1" i="1" smtClean="0">
                          <a:latin typeface="Times New Roman" panose="02020603050405020304" pitchFamily="18" charset="0"/>
                          <a:cs typeface="Times New Roman" panose="02020603050405020304" pitchFamily="18" charset="0"/>
                        </a:rPr>
                        <a:t>S</a:t>
                      </a:r>
                      <a:r>
                        <a:rPr lang="en-US" altLang="ko-KR" sz="1400" b="1" i="1" baseline="-25000" smtClean="0">
                          <a:latin typeface="Times New Roman" panose="02020603050405020304" pitchFamily="18" charset="0"/>
                          <a:cs typeface="Times New Roman" panose="02020603050405020304" pitchFamily="18" charset="0"/>
                        </a:rPr>
                        <a:t>a</a:t>
                      </a:r>
                      <a:endParaRPr lang="ko-KR" altLang="en-US" sz="1400" b="1" i="1" baseline="-2500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400" b="1" i="1" smtClean="0">
                          <a:latin typeface="Times New Roman" panose="02020603050405020304" pitchFamily="18" charset="0"/>
                          <a:cs typeface="Times New Roman" panose="02020603050405020304" pitchFamily="18" charset="0"/>
                        </a:rPr>
                        <a:t>A</a:t>
                      </a:r>
                      <a:r>
                        <a:rPr lang="en-US" altLang="ko-KR" sz="1400" b="1" i="1" baseline="-25000" smtClean="0">
                          <a:latin typeface="Times New Roman" panose="02020603050405020304" pitchFamily="18" charset="0"/>
                          <a:cs typeface="Times New Roman" panose="02020603050405020304" pitchFamily="18" charset="0"/>
                        </a:rPr>
                        <a:t>max</a:t>
                      </a:r>
                      <a:endParaRPr lang="ko-KR" altLang="en-US" sz="1400" b="1" i="1" baseline="-2500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400" b="1" i="1" smtClean="0">
                          <a:latin typeface="Times New Roman" panose="02020603050405020304" pitchFamily="18" charset="0"/>
                          <a:cs typeface="Times New Roman" panose="02020603050405020304" pitchFamily="18" charset="0"/>
                        </a:rPr>
                        <a:t>S</a:t>
                      </a:r>
                      <a:r>
                        <a:rPr lang="en-US" altLang="ko-KR" sz="1400" b="1" i="1" baseline="-25000" smtClean="0">
                          <a:latin typeface="Times New Roman" panose="02020603050405020304" pitchFamily="18" charset="0"/>
                          <a:cs typeface="Times New Roman" panose="02020603050405020304" pitchFamily="18" charset="0"/>
                        </a:rPr>
                        <a:t>a</a:t>
                      </a:r>
                      <a:endParaRPr lang="ko-KR" altLang="en-US" sz="1400" b="1" i="1" baseline="-2500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400" b="1" i="1" smtClean="0">
                          <a:latin typeface="Times New Roman" panose="02020603050405020304" pitchFamily="18" charset="0"/>
                          <a:cs typeface="Times New Roman" panose="02020603050405020304" pitchFamily="18" charset="0"/>
                        </a:rPr>
                        <a:t>A</a:t>
                      </a:r>
                      <a:r>
                        <a:rPr lang="en-US" altLang="ko-KR" sz="1400" b="1" i="1" baseline="-25000" smtClean="0">
                          <a:latin typeface="Times New Roman" panose="02020603050405020304" pitchFamily="18" charset="0"/>
                          <a:cs typeface="Times New Roman" panose="02020603050405020304" pitchFamily="18" charset="0"/>
                        </a:rPr>
                        <a:t>max</a:t>
                      </a:r>
                      <a:endParaRPr lang="ko-KR" altLang="en-US" sz="1400" b="1" i="1" baseline="-2500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400" b="1" i="1" smtClean="0">
                          <a:latin typeface="Times New Roman" panose="02020603050405020304" pitchFamily="18" charset="0"/>
                          <a:cs typeface="Times New Roman" panose="02020603050405020304" pitchFamily="18" charset="0"/>
                        </a:rPr>
                        <a:t>S</a:t>
                      </a:r>
                      <a:r>
                        <a:rPr lang="en-US" altLang="ko-KR" sz="1400" b="1" i="1" baseline="-25000" smtClean="0">
                          <a:latin typeface="Times New Roman" panose="02020603050405020304" pitchFamily="18" charset="0"/>
                          <a:cs typeface="Times New Roman" panose="02020603050405020304" pitchFamily="18" charset="0"/>
                        </a:rPr>
                        <a:t>a</a:t>
                      </a:r>
                      <a:endParaRPr lang="ko-KR" altLang="en-US" sz="1400" b="1" i="1" baseline="-2500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400" b="1" i="1" smtClean="0">
                          <a:latin typeface="Times New Roman" panose="02020603050405020304" pitchFamily="18" charset="0"/>
                          <a:cs typeface="Times New Roman" panose="02020603050405020304" pitchFamily="18" charset="0"/>
                        </a:rPr>
                        <a:t>A</a:t>
                      </a:r>
                      <a:r>
                        <a:rPr lang="en-US" altLang="ko-KR" sz="1400" b="1" i="1" baseline="-25000" smtClean="0">
                          <a:latin typeface="Times New Roman" panose="02020603050405020304" pitchFamily="18" charset="0"/>
                          <a:cs typeface="Times New Roman" panose="02020603050405020304" pitchFamily="18" charset="0"/>
                        </a:rPr>
                        <a:t>max</a:t>
                      </a:r>
                      <a:endParaRPr lang="ko-KR" altLang="en-US" sz="1400" b="1" i="1" baseline="-25000">
                        <a:latin typeface="Times New Roman" panose="02020603050405020304" pitchFamily="18" charset="0"/>
                        <a:cs typeface="Times New Roman" panose="02020603050405020304" pitchFamily="18" charset="0"/>
                      </a:endParaRPr>
                    </a:p>
                  </a:txBody>
                  <a:tcPr anchor="ctr"/>
                </a:tc>
                <a:tc>
                  <a:txBody>
                    <a:bodyPr/>
                    <a:lstStyle/>
                    <a:p>
                      <a:pPr algn="ctr" latinLnBrk="1"/>
                      <a:r>
                        <a:rPr lang="en-US" altLang="ko-KR" sz="1400" b="1" i="1" smtClean="0">
                          <a:latin typeface="Times New Roman" panose="02020603050405020304" pitchFamily="18" charset="0"/>
                          <a:cs typeface="Times New Roman" panose="02020603050405020304" pitchFamily="18" charset="0"/>
                        </a:rPr>
                        <a:t>S</a:t>
                      </a:r>
                      <a:r>
                        <a:rPr lang="en-US" altLang="ko-KR" sz="1400" b="1" i="1" baseline="-25000" smtClean="0">
                          <a:latin typeface="Times New Roman" panose="02020603050405020304" pitchFamily="18" charset="0"/>
                          <a:cs typeface="Times New Roman" panose="02020603050405020304" pitchFamily="18" charset="0"/>
                        </a:rPr>
                        <a:t>a</a:t>
                      </a:r>
                      <a:endParaRPr lang="ko-KR" altLang="en-US" sz="1400" b="1" i="1" baseline="-250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412685067"/>
                  </a:ext>
                </a:extLst>
              </a:tr>
              <a:tr h="173052">
                <a:tc>
                  <a:txBody>
                    <a:bodyPr/>
                    <a:lstStyle/>
                    <a:p>
                      <a:pPr algn="ctr" latinLnBrk="1"/>
                      <a:r>
                        <a:rPr lang="en-US" altLang="ko-KR" sz="1400" dirty="0" smtClean="0"/>
                        <a:t>1.50</a:t>
                      </a:r>
                      <a:endParaRPr lang="ko-KR" altLang="en-US" sz="1400" dirty="0"/>
                    </a:p>
                  </a:txBody>
                  <a:tcPr anchor="ctr">
                    <a:solidFill>
                      <a:srgbClr val="FFC000">
                        <a:alpha val="20000"/>
                      </a:srgbClr>
                    </a:solidFill>
                  </a:tcPr>
                </a:tc>
                <a:tc>
                  <a:txBody>
                    <a:bodyPr/>
                    <a:lstStyle/>
                    <a:p>
                      <a:pPr algn="ctr" latinLnBrk="1"/>
                      <a:r>
                        <a:rPr lang="en-US" altLang="ko-KR" sz="1400" dirty="0" smtClean="0"/>
                        <a:t>0.8</a:t>
                      </a:r>
                      <a:endParaRPr lang="ko-KR" altLang="en-US" sz="1400" dirty="0"/>
                    </a:p>
                  </a:txBody>
                  <a:tcPr anchor="ctr">
                    <a:solidFill>
                      <a:srgbClr val="FFC000">
                        <a:alpha val="20000"/>
                      </a:srgbClr>
                    </a:solidFill>
                  </a:tcPr>
                </a:tc>
                <a:tc>
                  <a:txBody>
                    <a:bodyPr/>
                    <a:lstStyle/>
                    <a:p>
                      <a:pPr algn="ctr" latinLnBrk="1"/>
                      <a:r>
                        <a:rPr lang="en-US" altLang="ko-KR" sz="1400" dirty="0" smtClean="0"/>
                        <a:t>1.9</a:t>
                      </a:r>
                      <a:endParaRPr lang="ko-KR" altLang="en-US" sz="1400" dirty="0"/>
                    </a:p>
                  </a:txBody>
                  <a:tcPr anchor="ctr">
                    <a:solidFill>
                      <a:srgbClr val="FFC000">
                        <a:alpha val="20000"/>
                      </a:srgbClr>
                    </a:solidFill>
                  </a:tcPr>
                </a:tc>
                <a:tc>
                  <a:txBody>
                    <a:bodyPr/>
                    <a:lstStyle/>
                    <a:p>
                      <a:pPr algn="ctr" latinLnBrk="1"/>
                      <a:r>
                        <a:rPr lang="en-US" altLang="ko-KR" sz="1400" dirty="0" smtClean="0"/>
                        <a:t>1.6</a:t>
                      </a:r>
                      <a:endParaRPr lang="ko-KR" altLang="en-US" sz="1400" dirty="0"/>
                    </a:p>
                  </a:txBody>
                  <a:tcPr anchor="ctr">
                    <a:solidFill>
                      <a:srgbClr val="FFC000">
                        <a:alpha val="20000"/>
                      </a:srgbClr>
                    </a:solidFill>
                  </a:tcPr>
                </a:tc>
                <a:tc>
                  <a:txBody>
                    <a:bodyPr/>
                    <a:lstStyle/>
                    <a:p>
                      <a:pPr algn="ctr" latinLnBrk="1"/>
                      <a:r>
                        <a:rPr lang="en-US" altLang="ko-KR" sz="1400" dirty="0" smtClean="0"/>
                        <a:t>6.3</a:t>
                      </a:r>
                      <a:endParaRPr lang="ko-KR" altLang="en-US" sz="1400" dirty="0"/>
                    </a:p>
                  </a:txBody>
                  <a:tcPr anchor="ctr">
                    <a:solidFill>
                      <a:srgbClr val="FFC000">
                        <a:alpha val="20000"/>
                      </a:srgbClr>
                    </a:solidFill>
                  </a:tcPr>
                </a:tc>
                <a:tc>
                  <a:txBody>
                    <a:bodyPr/>
                    <a:lstStyle/>
                    <a:p>
                      <a:pPr algn="ctr" latinLnBrk="1"/>
                      <a:r>
                        <a:rPr lang="en-US" altLang="ko-KR" sz="1400" dirty="0" smtClean="0"/>
                        <a:t>0.6</a:t>
                      </a:r>
                      <a:endParaRPr lang="ko-KR" altLang="en-US" sz="1400" dirty="0"/>
                    </a:p>
                  </a:txBody>
                  <a:tcPr anchor="ctr">
                    <a:solidFill>
                      <a:srgbClr val="FFC000">
                        <a:alpha val="20000"/>
                      </a:srgbClr>
                    </a:solidFill>
                  </a:tcPr>
                </a:tc>
                <a:tc>
                  <a:txBody>
                    <a:bodyPr/>
                    <a:lstStyle/>
                    <a:p>
                      <a:pPr algn="ctr" latinLnBrk="1"/>
                      <a:r>
                        <a:rPr lang="en-US" altLang="ko-KR" sz="1400" dirty="0" smtClean="0"/>
                        <a:t>1.3</a:t>
                      </a:r>
                      <a:endParaRPr lang="ko-KR" altLang="en-US" sz="1400" dirty="0"/>
                    </a:p>
                  </a:txBody>
                  <a:tcPr anchor="ctr">
                    <a:solidFill>
                      <a:srgbClr val="FFC000">
                        <a:alpha val="20000"/>
                      </a:srgbClr>
                    </a:solidFill>
                  </a:tcPr>
                </a:tc>
                <a:tc>
                  <a:txBody>
                    <a:bodyPr/>
                    <a:lstStyle/>
                    <a:p>
                      <a:pPr algn="ctr" latinLnBrk="1"/>
                      <a:r>
                        <a:rPr lang="en-US" altLang="ko-KR" sz="1400" dirty="0" smtClean="0"/>
                        <a:t>2.4</a:t>
                      </a:r>
                      <a:endParaRPr lang="ko-KR" altLang="en-US" sz="1400" dirty="0"/>
                    </a:p>
                  </a:txBody>
                  <a:tcPr anchor="ctr">
                    <a:solidFill>
                      <a:srgbClr val="FFC000">
                        <a:alpha val="20000"/>
                      </a:srgbClr>
                    </a:solidFill>
                  </a:tcPr>
                </a:tc>
                <a:tc>
                  <a:txBody>
                    <a:bodyPr/>
                    <a:lstStyle/>
                    <a:p>
                      <a:pPr algn="ctr" latinLnBrk="1"/>
                      <a:r>
                        <a:rPr lang="en-US" altLang="ko-KR" sz="1400" dirty="0" smtClean="0"/>
                        <a:t>7.0</a:t>
                      </a:r>
                      <a:endParaRPr lang="ko-KR" altLang="en-US" sz="1400" dirty="0"/>
                    </a:p>
                  </a:txBody>
                  <a:tcPr anchor="ctr">
                    <a:solidFill>
                      <a:srgbClr val="FFC000">
                        <a:alpha val="20000"/>
                      </a:srgbClr>
                    </a:solidFill>
                  </a:tcPr>
                </a:tc>
                <a:extLst>
                  <a:ext uri="{0D108BD9-81ED-4DB2-BD59-A6C34878D82A}">
                    <a16:rowId xmlns:a16="http://schemas.microsoft.com/office/drawing/2014/main" val="3767690779"/>
                  </a:ext>
                </a:extLst>
              </a:tr>
              <a:tr h="173052">
                <a:tc>
                  <a:txBody>
                    <a:bodyPr/>
                    <a:lstStyle/>
                    <a:p>
                      <a:pPr algn="ctr" latinLnBrk="1"/>
                      <a:r>
                        <a:rPr lang="en-US" altLang="ko-KR" sz="1400" dirty="0" smtClean="0"/>
                        <a:t>1.75</a:t>
                      </a:r>
                      <a:endParaRPr lang="ko-KR" altLang="en-US" sz="1400" dirty="0"/>
                    </a:p>
                  </a:txBody>
                  <a:tcPr anchor="ctr"/>
                </a:tc>
                <a:tc>
                  <a:txBody>
                    <a:bodyPr/>
                    <a:lstStyle/>
                    <a:p>
                      <a:pPr algn="ctr" latinLnBrk="1"/>
                      <a:r>
                        <a:rPr lang="en-US" altLang="ko-KR" sz="1400" smtClean="0"/>
                        <a:t>0.9</a:t>
                      </a:r>
                      <a:endParaRPr lang="ko-KR" altLang="en-US" sz="1400"/>
                    </a:p>
                  </a:txBody>
                  <a:tcPr anchor="ctr"/>
                </a:tc>
                <a:tc>
                  <a:txBody>
                    <a:bodyPr/>
                    <a:lstStyle/>
                    <a:p>
                      <a:pPr algn="ctr" latinLnBrk="1"/>
                      <a:r>
                        <a:rPr lang="en-US" altLang="ko-KR" sz="1400" smtClean="0"/>
                        <a:t>2.2</a:t>
                      </a:r>
                      <a:endParaRPr lang="ko-KR" altLang="en-US" sz="1400"/>
                    </a:p>
                  </a:txBody>
                  <a:tcPr anchor="ctr"/>
                </a:tc>
                <a:tc>
                  <a:txBody>
                    <a:bodyPr/>
                    <a:lstStyle/>
                    <a:p>
                      <a:pPr algn="ctr" latinLnBrk="1"/>
                      <a:r>
                        <a:rPr lang="en-US" altLang="ko-KR" sz="1400" smtClean="0"/>
                        <a:t>1.9</a:t>
                      </a:r>
                      <a:endParaRPr lang="ko-KR" altLang="en-US" sz="1400"/>
                    </a:p>
                  </a:txBody>
                  <a:tcPr anchor="ctr"/>
                </a:tc>
                <a:tc>
                  <a:txBody>
                    <a:bodyPr/>
                    <a:lstStyle/>
                    <a:p>
                      <a:pPr algn="ctr" latinLnBrk="1"/>
                      <a:r>
                        <a:rPr lang="en-US" altLang="ko-KR" sz="1400" smtClean="0"/>
                        <a:t>6.6</a:t>
                      </a:r>
                      <a:endParaRPr lang="ko-KR" altLang="en-US" sz="1400"/>
                    </a:p>
                  </a:txBody>
                  <a:tcPr anchor="ctr"/>
                </a:tc>
                <a:tc>
                  <a:txBody>
                    <a:bodyPr/>
                    <a:lstStyle/>
                    <a:p>
                      <a:pPr algn="ctr" latinLnBrk="1"/>
                      <a:r>
                        <a:rPr lang="en-US" altLang="ko-KR" sz="1400" smtClean="0"/>
                        <a:t>0.7</a:t>
                      </a:r>
                      <a:endParaRPr lang="ko-KR" altLang="en-US" sz="1400"/>
                    </a:p>
                  </a:txBody>
                  <a:tcPr anchor="ctr"/>
                </a:tc>
                <a:tc>
                  <a:txBody>
                    <a:bodyPr/>
                    <a:lstStyle/>
                    <a:p>
                      <a:pPr algn="ctr" latinLnBrk="1"/>
                      <a:r>
                        <a:rPr lang="en-US" altLang="ko-KR" sz="1400" smtClean="0"/>
                        <a:t>1.6</a:t>
                      </a:r>
                      <a:endParaRPr lang="ko-KR" altLang="en-US" sz="1400"/>
                    </a:p>
                  </a:txBody>
                  <a:tcPr anchor="ctr"/>
                </a:tc>
                <a:tc>
                  <a:txBody>
                    <a:bodyPr/>
                    <a:lstStyle/>
                    <a:p>
                      <a:pPr algn="ctr" latinLnBrk="1"/>
                      <a:r>
                        <a:rPr lang="en-US" altLang="ko-KR" sz="1400" smtClean="0"/>
                        <a:t>3.0</a:t>
                      </a:r>
                      <a:endParaRPr lang="ko-KR" altLang="en-US" sz="1400"/>
                    </a:p>
                  </a:txBody>
                  <a:tcPr anchor="ctr"/>
                </a:tc>
                <a:tc>
                  <a:txBody>
                    <a:bodyPr/>
                    <a:lstStyle/>
                    <a:p>
                      <a:pPr algn="ctr" latinLnBrk="1"/>
                      <a:r>
                        <a:rPr lang="en-US" altLang="ko-KR" sz="1400" smtClean="0"/>
                        <a:t>10.9</a:t>
                      </a:r>
                      <a:endParaRPr lang="ko-KR" altLang="en-US" sz="1400"/>
                    </a:p>
                  </a:txBody>
                  <a:tcPr anchor="ctr"/>
                </a:tc>
                <a:extLst>
                  <a:ext uri="{0D108BD9-81ED-4DB2-BD59-A6C34878D82A}">
                    <a16:rowId xmlns:a16="http://schemas.microsoft.com/office/drawing/2014/main" val="566766242"/>
                  </a:ext>
                </a:extLst>
              </a:tr>
              <a:tr h="173052">
                <a:tc>
                  <a:txBody>
                    <a:bodyPr/>
                    <a:lstStyle/>
                    <a:p>
                      <a:pPr algn="ctr" latinLnBrk="1"/>
                      <a:r>
                        <a:rPr lang="en-US" altLang="ko-KR" sz="1400" smtClean="0"/>
                        <a:t>2.00</a:t>
                      </a:r>
                      <a:endParaRPr lang="ko-KR" altLang="en-US" sz="1400"/>
                    </a:p>
                  </a:txBody>
                  <a:tcPr anchor="ctr"/>
                </a:tc>
                <a:tc>
                  <a:txBody>
                    <a:bodyPr/>
                    <a:lstStyle/>
                    <a:p>
                      <a:pPr algn="ctr" latinLnBrk="1"/>
                      <a:r>
                        <a:rPr lang="en-US" altLang="ko-KR" sz="1400" smtClean="0"/>
                        <a:t>1.3</a:t>
                      </a:r>
                      <a:endParaRPr lang="ko-KR" altLang="en-US" sz="1400"/>
                    </a:p>
                  </a:txBody>
                  <a:tcPr anchor="ctr"/>
                </a:tc>
                <a:tc>
                  <a:txBody>
                    <a:bodyPr/>
                    <a:lstStyle/>
                    <a:p>
                      <a:pPr algn="ctr" latinLnBrk="1"/>
                      <a:r>
                        <a:rPr lang="en-US" altLang="ko-KR" sz="1400" smtClean="0"/>
                        <a:t>2.5</a:t>
                      </a:r>
                      <a:endParaRPr lang="ko-KR" altLang="en-US" sz="1400"/>
                    </a:p>
                  </a:txBody>
                  <a:tcPr anchor="ctr"/>
                </a:tc>
                <a:tc>
                  <a:txBody>
                    <a:bodyPr/>
                    <a:lstStyle/>
                    <a:p>
                      <a:pPr algn="ctr" latinLnBrk="1"/>
                      <a:r>
                        <a:rPr lang="en-US" altLang="ko-KR" sz="1400" smtClean="0"/>
                        <a:t>2.0</a:t>
                      </a:r>
                      <a:endParaRPr lang="ko-KR" altLang="en-US" sz="1400"/>
                    </a:p>
                  </a:txBody>
                  <a:tcPr anchor="ctr"/>
                </a:tc>
                <a:tc>
                  <a:txBody>
                    <a:bodyPr/>
                    <a:lstStyle/>
                    <a:p>
                      <a:pPr algn="ctr" latinLnBrk="1"/>
                      <a:r>
                        <a:rPr lang="en-US" altLang="ko-KR" sz="1400" smtClean="0"/>
                        <a:t>7.4</a:t>
                      </a:r>
                      <a:endParaRPr lang="ko-KR" altLang="en-US" sz="1400"/>
                    </a:p>
                  </a:txBody>
                  <a:tcPr anchor="ctr"/>
                </a:tc>
                <a:tc>
                  <a:txBody>
                    <a:bodyPr/>
                    <a:lstStyle/>
                    <a:p>
                      <a:pPr algn="ctr" latinLnBrk="1"/>
                      <a:r>
                        <a:rPr lang="en-US" altLang="ko-KR" sz="1400" smtClean="0"/>
                        <a:t>0.9</a:t>
                      </a:r>
                      <a:endParaRPr lang="ko-KR" altLang="en-US" sz="1400"/>
                    </a:p>
                  </a:txBody>
                  <a:tcPr anchor="ctr"/>
                </a:tc>
                <a:tc>
                  <a:txBody>
                    <a:bodyPr/>
                    <a:lstStyle/>
                    <a:p>
                      <a:pPr algn="ctr" latinLnBrk="1"/>
                      <a:r>
                        <a:rPr lang="en-US" altLang="ko-KR" sz="1400" smtClean="0"/>
                        <a:t>1.7</a:t>
                      </a:r>
                      <a:endParaRPr lang="ko-KR" altLang="en-US" sz="1400"/>
                    </a:p>
                  </a:txBody>
                  <a:tcPr anchor="ctr"/>
                </a:tc>
                <a:tc>
                  <a:txBody>
                    <a:bodyPr/>
                    <a:lstStyle/>
                    <a:p>
                      <a:pPr algn="ctr" latinLnBrk="1"/>
                      <a:r>
                        <a:rPr lang="en-US" altLang="ko-KR" sz="1400" smtClean="0"/>
                        <a:t>3.8</a:t>
                      </a:r>
                      <a:endParaRPr lang="ko-KR" altLang="en-US" sz="1400"/>
                    </a:p>
                  </a:txBody>
                  <a:tcPr anchor="ctr"/>
                </a:tc>
                <a:tc>
                  <a:txBody>
                    <a:bodyPr/>
                    <a:lstStyle/>
                    <a:p>
                      <a:pPr algn="ctr" latinLnBrk="1"/>
                      <a:r>
                        <a:rPr lang="en-US" altLang="ko-KR" sz="1400" smtClean="0"/>
                        <a:t>9.7</a:t>
                      </a:r>
                      <a:endParaRPr lang="ko-KR" altLang="en-US" sz="1400"/>
                    </a:p>
                  </a:txBody>
                  <a:tcPr anchor="ctr"/>
                </a:tc>
                <a:extLst>
                  <a:ext uri="{0D108BD9-81ED-4DB2-BD59-A6C34878D82A}">
                    <a16:rowId xmlns:a16="http://schemas.microsoft.com/office/drawing/2014/main" val="1525427031"/>
                  </a:ext>
                </a:extLst>
              </a:tr>
              <a:tr h="173052">
                <a:tc>
                  <a:txBody>
                    <a:bodyPr/>
                    <a:lstStyle/>
                    <a:p>
                      <a:pPr algn="ctr" latinLnBrk="1"/>
                      <a:r>
                        <a:rPr lang="en-US" altLang="ko-KR" sz="1400" smtClean="0"/>
                        <a:t>2.25</a:t>
                      </a:r>
                      <a:endParaRPr lang="ko-KR" altLang="en-US" sz="1400"/>
                    </a:p>
                  </a:txBody>
                  <a:tcPr anchor="ctr"/>
                </a:tc>
                <a:tc>
                  <a:txBody>
                    <a:bodyPr/>
                    <a:lstStyle/>
                    <a:p>
                      <a:pPr algn="ctr" latinLnBrk="1"/>
                      <a:r>
                        <a:rPr lang="en-US" altLang="ko-KR" sz="1400" smtClean="0"/>
                        <a:t>1.5</a:t>
                      </a:r>
                      <a:endParaRPr lang="ko-KR" altLang="en-US" sz="1400"/>
                    </a:p>
                  </a:txBody>
                  <a:tcPr anchor="ctr"/>
                </a:tc>
                <a:tc>
                  <a:txBody>
                    <a:bodyPr/>
                    <a:lstStyle/>
                    <a:p>
                      <a:pPr algn="ctr" latinLnBrk="1"/>
                      <a:r>
                        <a:rPr lang="en-US" altLang="ko-KR" sz="1400" smtClean="0"/>
                        <a:t>2.5</a:t>
                      </a:r>
                      <a:endParaRPr lang="ko-KR" altLang="en-US" sz="1400"/>
                    </a:p>
                  </a:txBody>
                  <a:tcPr anchor="ctr"/>
                </a:tc>
                <a:tc>
                  <a:txBody>
                    <a:bodyPr/>
                    <a:lstStyle/>
                    <a:p>
                      <a:pPr algn="ctr" latinLnBrk="1"/>
                      <a:r>
                        <a:rPr lang="en-US" altLang="ko-KR" sz="1400" smtClean="0"/>
                        <a:t>2.2</a:t>
                      </a:r>
                      <a:endParaRPr lang="ko-KR" altLang="en-US" sz="1400"/>
                    </a:p>
                  </a:txBody>
                  <a:tcPr anchor="ctr"/>
                </a:tc>
                <a:tc>
                  <a:txBody>
                    <a:bodyPr/>
                    <a:lstStyle/>
                    <a:p>
                      <a:pPr algn="ctr" latinLnBrk="1"/>
                      <a:r>
                        <a:rPr lang="en-US" altLang="ko-KR" sz="1400" smtClean="0"/>
                        <a:t>8.6</a:t>
                      </a:r>
                      <a:endParaRPr lang="ko-KR" altLang="en-US" sz="1400"/>
                    </a:p>
                  </a:txBody>
                  <a:tcPr anchor="ctr"/>
                </a:tc>
                <a:tc>
                  <a:txBody>
                    <a:bodyPr/>
                    <a:lstStyle/>
                    <a:p>
                      <a:pPr algn="ctr" latinLnBrk="1"/>
                      <a:r>
                        <a:rPr lang="en-US" altLang="ko-KR" sz="1400" smtClean="0"/>
                        <a:t>0.8</a:t>
                      </a:r>
                      <a:endParaRPr lang="ko-KR" altLang="en-US" sz="1400"/>
                    </a:p>
                  </a:txBody>
                  <a:tcPr anchor="ctr"/>
                </a:tc>
                <a:tc>
                  <a:txBody>
                    <a:bodyPr/>
                    <a:lstStyle/>
                    <a:p>
                      <a:pPr algn="ctr" latinLnBrk="1"/>
                      <a:r>
                        <a:rPr lang="en-US" altLang="ko-KR" sz="1400" smtClean="0"/>
                        <a:t>1.9</a:t>
                      </a:r>
                      <a:endParaRPr lang="ko-KR" altLang="en-US" sz="1400"/>
                    </a:p>
                  </a:txBody>
                  <a:tcPr anchor="ctr"/>
                </a:tc>
                <a:tc>
                  <a:txBody>
                    <a:bodyPr/>
                    <a:lstStyle/>
                    <a:p>
                      <a:pPr algn="ctr" latinLnBrk="1"/>
                      <a:r>
                        <a:rPr lang="en-US" altLang="ko-KR" sz="1400" smtClean="0"/>
                        <a:t>3.4</a:t>
                      </a:r>
                      <a:endParaRPr lang="ko-KR" altLang="en-US" sz="1400"/>
                    </a:p>
                  </a:txBody>
                  <a:tcPr anchor="ctr"/>
                </a:tc>
                <a:tc>
                  <a:txBody>
                    <a:bodyPr/>
                    <a:lstStyle/>
                    <a:p>
                      <a:pPr algn="ctr" latinLnBrk="1"/>
                      <a:r>
                        <a:rPr lang="en-US" altLang="ko-KR" sz="1400" smtClean="0"/>
                        <a:t>12.8</a:t>
                      </a:r>
                      <a:endParaRPr lang="ko-KR" altLang="en-US" sz="1400"/>
                    </a:p>
                  </a:txBody>
                  <a:tcPr anchor="ctr"/>
                </a:tc>
                <a:extLst>
                  <a:ext uri="{0D108BD9-81ED-4DB2-BD59-A6C34878D82A}">
                    <a16:rowId xmlns:a16="http://schemas.microsoft.com/office/drawing/2014/main" val="1149958190"/>
                  </a:ext>
                </a:extLst>
              </a:tr>
              <a:tr h="173052">
                <a:tc>
                  <a:txBody>
                    <a:bodyPr/>
                    <a:lstStyle/>
                    <a:p>
                      <a:pPr algn="ctr" latinLnBrk="1"/>
                      <a:r>
                        <a:rPr lang="en-US" altLang="ko-KR" sz="1400" smtClean="0"/>
                        <a:t>2.50</a:t>
                      </a:r>
                      <a:endParaRPr lang="ko-KR" altLang="en-US" sz="1400"/>
                    </a:p>
                  </a:txBody>
                  <a:tcPr anchor="ctr"/>
                </a:tc>
                <a:tc>
                  <a:txBody>
                    <a:bodyPr/>
                    <a:lstStyle/>
                    <a:p>
                      <a:pPr algn="ctr" latinLnBrk="1"/>
                      <a:r>
                        <a:rPr lang="en-US" altLang="ko-KR" sz="1400" smtClean="0"/>
                        <a:t>1.6</a:t>
                      </a:r>
                      <a:endParaRPr lang="ko-KR" altLang="en-US" sz="1400"/>
                    </a:p>
                  </a:txBody>
                  <a:tcPr anchor="ctr"/>
                </a:tc>
                <a:tc>
                  <a:txBody>
                    <a:bodyPr/>
                    <a:lstStyle/>
                    <a:p>
                      <a:pPr algn="ctr" latinLnBrk="1"/>
                      <a:r>
                        <a:rPr lang="en-US" altLang="ko-KR" sz="1400" smtClean="0"/>
                        <a:t>3.1</a:t>
                      </a:r>
                      <a:endParaRPr lang="ko-KR" altLang="en-US" sz="1400"/>
                    </a:p>
                  </a:txBody>
                  <a:tcPr anchor="ctr"/>
                </a:tc>
                <a:tc>
                  <a:txBody>
                    <a:bodyPr/>
                    <a:lstStyle/>
                    <a:p>
                      <a:pPr algn="ctr" latinLnBrk="1"/>
                      <a:r>
                        <a:rPr lang="en-US" altLang="ko-KR" sz="1400" smtClean="0"/>
                        <a:t>2.7</a:t>
                      </a:r>
                      <a:endParaRPr lang="ko-KR" altLang="en-US" sz="1400"/>
                    </a:p>
                  </a:txBody>
                  <a:tcPr anchor="ctr"/>
                </a:tc>
                <a:tc>
                  <a:txBody>
                    <a:bodyPr/>
                    <a:lstStyle/>
                    <a:p>
                      <a:pPr algn="ctr" latinLnBrk="1"/>
                      <a:r>
                        <a:rPr lang="en-US" altLang="ko-KR" sz="1400" smtClean="0"/>
                        <a:t>9.5</a:t>
                      </a:r>
                      <a:endParaRPr lang="ko-KR" altLang="en-US" sz="1400"/>
                    </a:p>
                  </a:txBody>
                  <a:tcPr anchor="ctr"/>
                </a:tc>
                <a:tc>
                  <a:txBody>
                    <a:bodyPr/>
                    <a:lstStyle/>
                    <a:p>
                      <a:pPr algn="ctr" latinLnBrk="1"/>
                      <a:r>
                        <a:rPr lang="en-US" altLang="ko-KR" sz="1400" smtClean="0"/>
                        <a:t>0.9</a:t>
                      </a:r>
                      <a:endParaRPr lang="ko-KR" altLang="en-US" sz="1400"/>
                    </a:p>
                  </a:txBody>
                  <a:tcPr anchor="ctr"/>
                </a:tc>
                <a:tc>
                  <a:txBody>
                    <a:bodyPr/>
                    <a:lstStyle/>
                    <a:p>
                      <a:pPr algn="ctr" latinLnBrk="1"/>
                      <a:r>
                        <a:rPr lang="en-US" altLang="ko-KR" sz="1400" smtClean="0"/>
                        <a:t>2.0</a:t>
                      </a:r>
                      <a:endParaRPr lang="ko-KR" altLang="en-US" sz="1400"/>
                    </a:p>
                  </a:txBody>
                  <a:tcPr anchor="ctr"/>
                </a:tc>
                <a:tc>
                  <a:txBody>
                    <a:bodyPr/>
                    <a:lstStyle/>
                    <a:p>
                      <a:pPr algn="ctr" latinLnBrk="1"/>
                      <a:r>
                        <a:rPr lang="en-US" altLang="ko-KR" sz="1400" smtClean="0"/>
                        <a:t>4.0</a:t>
                      </a:r>
                      <a:endParaRPr lang="ko-KR" altLang="en-US" sz="1400"/>
                    </a:p>
                  </a:txBody>
                  <a:tcPr anchor="ctr"/>
                </a:tc>
                <a:tc>
                  <a:txBody>
                    <a:bodyPr/>
                    <a:lstStyle/>
                    <a:p>
                      <a:pPr algn="ctr" latinLnBrk="1"/>
                      <a:r>
                        <a:rPr lang="en-US" altLang="ko-KR" sz="1400" smtClean="0"/>
                        <a:t>16.4</a:t>
                      </a:r>
                      <a:endParaRPr lang="ko-KR" altLang="en-US" sz="1400"/>
                    </a:p>
                  </a:txBody>
                  <a:tcPr anchor="ctr"/>
                </a:tc>
                <a:extLst>
                  <a:ext uri="{0D108BD9-81ED-4DB2-BD59-A6C34878D82A}">
                    <a16:rowId xmlns:a16="http://schemas.microsoft.com/office/drawing/2014/main" val="3106793186"/>
                  </a:ext>
                </a:extLst>
              </a:tr>
              <a:tr h="173052">
                <a:tc>
                  <a:txBody>
                    <a:bodyPr/>
                    <a:lstStyle/>
                    <a:p>
                      <a:pPr algn="ctr" latinLnBrk="1"/>
                      <a:r>
                        <a:rPr lang="en-US" altLang="ko-KR" sz="1400" smtClean="0"/>
                        <a:t>2.75</a:t>
                      </a:r>
                      <a:endParaRPr lang="ko-KR" altLang="en-US" sz="1400"/>
                    </a:p>
                  </a:txBody>
                  <a:tcPr anchor="ctr"/>
                </a:tc>
                <a:tc>
                  <a:txBody>
                    <a:bodyPr/>
                    <a:lstStyle/>
                    <a:p>
                      <a:pPr algn="ctr" latinLnBrk="1"/>
                      <a:r>
                        <a:rPr lang="en-US" altLang="ko-KR" sz="1400" smtClean="0"/>
                        <a:t>1.8</a:t>
                      </a:r>
                      <a:endParaRPr lang="ko-KR" altLang="en-US" sz="1400"/>
                    </a:p>
                  </a:txBody>
                  <a:tcPr anchor="ctr"/>
                </a:tc>
                <a:tc>
                  <a:txBody>
                    <a:bodyPr/>
                    <a:lstStyle/>
                    <a:p>
                      <a:pPr algn="ctr" latinLnBrk="1"/>
                      <a:r>
                        <a:rPr lang="en-US" altLang="ko-KR" sz="1400" smtClean="0"/>
                        <a:t>3.4</a:t>
                      </a:r>
                      <a:endParaRPr lang="ko-KR" altLang="en-US" sz="1400"/>
                    </a:p>
                  </a:txBody>
                  <a:tcPr anchor="ctr"/>
                </a:tc>
                <a:tc>
                  <a:txBody>
                    <a:bodyPr/>
                    <a:lstStyle/>
                    <a:p>
                      <a:pPr algn="ctr" latinLnBrk="1"/>
                      <a:r>
                        <a:rPr lang="en-US" altLang="ko-KR" sz="1400" smtClean="0"/>
                        <a:t>2.7</a:t>
                      </a:r>
                      <a:endParaRPr lang="ko-KR" altLang="en-US" sz="1400"/>
                    </a:p>
                  </a:txBody>
                  <a:tcPr anchor="ctr"/>
                </a:tc>
                <a:tc>
                  <a:txBody>
                    <a:bodyPr/>
                    <a:lstStyle/>
                    <a:p>
                      <a:pPr algn="ctr" latinLnBrk="1"/>
                      <a:r>
                        <a:rPr lang="en-US" altLang="ko-KR" sz="1400" smtClean="0"/>
                        <a:t>8.6</a:t>
                      </a:r>
                      <a:endParaRPr lang="ko-KR" altLang="en-US" sz="1400"/>
                    </a:p>
                  </a:txBody>
                  <a:tcPr anchor="ctr"/>
                </a:tc>
                <a:tc>
                  <a:txBody>
                    <a:bodyPr/>
                    <a:lstStyle/>
                    <a:p>
                      <a:pPr algn="ctr" latinLnBrk="1"/>
                      <a:r>
                        <a:rPr lang="en-US" altLang="ko-KR" sz="1400" smtClean="0"/>
                        <a:t>1.0</a:t>
                      </a:r>
                      <a:endParaRPr lang="ko-KR" altLang="en-US" sz="1400"/>
                    </a:p>
                  </a:txBody>
                  <a:tcPr anchor="ctr"/>
                </a:tc>
                <a:tc>
                  <a:txBody>
                    <a:bodyPr/>
                    <a:lstStyle/>
                    <a:p>
                      <a:pPr algn="ctr" latinLnBrk="1"/>
                      <a:r>
                        <a:rPr lang="en-US" altLang="ko-KR" sz="1400" smtClean="0"/>
                        <a:t>2.3</a:t>
                      </a:r>
                      <a:endParaRPr lang="ko-KR" altLang="en-US" sz="1400"/>
                    </a:p>
                  </a:txBody>
                  <a:tcPr anchor="ctr"/>
                </a:tc>
                <a:tc>
                  <a:txBody>
                    <a:bodyPr/>
                    <a:lstStyle/>
                    <a:p>
                      <a:pPr algn="ctr" latinLnBrk="1"/>
                      <a:r>
                        <a:rPr lang="en-US" altLang="ko-KR" sz="1400" smtClean="0"/>
                        <a:t>4.8</a:t>
                      </a:r>
                      <a:endParaRPr lang="ko-KR" altLang="en-US" sz="1400"/>
                    </a:p>
                  </a:txBody>
                  <a:tcPr anchor="ctr"/>
                </a:tc>
                <a:tc>
                  <a:txBody>
                    <a:bodyPr/>
                    <a:lstStyle/>
                    <a:p>
                      <a:pPr algn="ctr" latinLnBrk="1"/>
                      <a:r>
                        <a:rPr lang="en-US" altLang="ko-KR" sz="1400" smtClean="0"/>
                        <a:t>20.7</a:t>
                      </a:r>
                      <a:endParaRPr lang="ko-KR" altLang="en-US" sz="1400"/>
                    </a:p>
                  </a:txBody>
                  <a:tcPr anchor="ctr"/>
                </a:tc>
                <a:extLst>
                  <a:ext uri="{0D108BD9-81ED-4DB2-BD59-A6C34878D82A}">
                    <a16:rowId xmlns:a16="http://schemas.microsoft.com/office/drawing/2014/main" val="1649435655"/>
                  </a:ext>
                </a:extLst>
              </a:tr>
              <a:tr h="173052">
                <a:tc>
                  <a:txBody>
                    <a:bodyPr/>
                    <a:lstStyle/>
                    <a:p>
                      <a:pPr algn="ctr" latinLnBrk="1"/>
                      <a:r>
                        <a:rPr lang="en-US" altLang="ko-KR" sz="1400" smtClean="0"/>
                        <a:t>3.00</a:t>
                      </a:r>
                      <a:endParaRPr lang="ko-KR" altLang="en-US" sz="1400"/>
                    </a:p>
                  </a:txBody>
                  <a:tcPr anchor="ctr"/>
                </a:tc>
                <a:tc>
                  <a:txBody>
                    <a:bodyPr/>
                    <a:lstStyle/>
                    <a:p>
                      <a:pPr algn="ctr" latinLnBrk="1"/>
                      <a:r>
                        <a:rPr lang="en-US" altLang="ko-KR" sz="1400" smtClean="0"/>
                        <a:t>1.9</a:t>
                      </a:r>
                      <a:endParaRPr lang="ko-KR" altLang="en-US" sz="1400"/>
                    </a:p>
                  </a:txBody>
                  <a:tcPr anchor="ctr"/>
                </a:tc>
                <a:tc>
                  <a:txBody>
                    <a:bodyPr/>
                    <a:lstStyle/>
                    <a:p>
                      <a:pPr algn="ctr" latinLnBrk="1"/>
                      <a:r>
                        <a:rPr lang="en-US" altLang="ko-KR" sz="1400" smtClean="0"/>
                        <a:t>3.8</a:t>
                      </a:r>
                      <a:endParaRPr lang="ko-KR" altLang="en-US" sz="1400"/>
                    </a:p>
                  </a:txBody>
                  <a:tcPr anchor="ctr"/>
                </a:tc>
                <a:tc>
                  <a:txBody>
                    <a:bodyPr/>
                    <a:lstStyle/>
                    <a:p>
                      <a:pPr algn="ctr" latinLnBrk="1"/>
                      <a:r>
                        <a:rPr lang="en-US" altLang="ko-KR" sz="1400" smtClean="0"/>
                        <a:t>2.8</a:t>
                      </a:r>
                      <a:endParaRPr lang="ko-KR" altLang="en-US" sz="1400"/>
                    </a:p>
                  </a:txBody>
                  <a:tcPr anchor="ctr"/>
                </a:tc>
                <a:tc>
                  <a:txBody>
                    <a:bodyPr/>
                    <a:lstStyle/>
                    <a:p>
                      <a:pPr algn="ctr" latinLnBrk="1"/>
                      <a:r>
                        <a:rPr lang="en-US" altLang="ko-KR" sz="1400" smtClean="0"/>
                        <a:t>9.9</a:t>
                      </a:r>
                      <a:endParaRPr lang="ko-KR" altLang="en-US" sz="1400"/>
                    </a:p>
                  </a:txBody>
                  <a:tcPr anchor="ctr"/>
                </a:tc>
                <a:tc>
                  <a:txBody>
                    <a:bodyPr/>
                    <a:lstStyle/>
                    <a:p>
                      <a:pPr algn="ctr" latinLnBrk="1"/>
                      <a:r>
                        <a:rPr lang="en-US" altLang="ko-KR" sz="1400" smtClean="0"/>
                        <a:t>1.1</a:t>
                      </a:r>
                      <a:endParaRPr lang="ko-KR" altLang="en-US" sz="1400"/>
                    </a:p>
                  </a:txBody>
                  <a:tcPr anchor="ctr"/>
                </a:tc>
                <a:tc>
                  <a:txBody>
                    <a:bodyPr/>
                    <a:lstStyle/>
                    <a:p>
                      <a:pPr algn="ctr" latinLnBrk="1"/>
                      <a:r>
                        <a:rPr lang="en-US" altLang="ko-KR" sz="1400" smtClean="0"/>
                        <a:t>2.5</a:t>
                      </a:r>
                      <a:endParaRPr lang="ko-KR" altLang="en-US" sz="1400"/>
                    </a:p>
                  </a:txBody>
                  <a:tcPr anchor="ctr"/>
                </a:tc>
                <a:tc>
                  <a:txBody>
                    <a:bodyPr/>
                    <a:lstStyle/>
                    <a:p>
                      <a:pPr algn="ctr" latinLnBrk="1"/>
                      <a:r>
                        <a:rPr lang="en-US" altLang="ko-KR" sz="1400" smtClean="0"/>
                        <a:t>4.5</a:t>
                      </a:r>
                      <a:endParaRPr lang="ko-KR" altLang="en-US" sz="1400"/>
                    </a:p>
                  </a:txBody>
                  <a:tcPr anchor="ctr"/>
                </a:tc>
                <a:tc>
                  <a:txBody>
                    <a:bodyPr/>
                    <a:lstStyle/>
                    <a:p>
                      <a:pPr algn="ctr" latinLnBrk="1"/>
                      <a:r>
                        <a:rPr lang="en-US" altLang="ko-KR" sz="1400" dirty="0" smtClean="0"/>
                        <a:t>24.6</a:t>
                      </a:r>
                      <a:endParaRPr lang="ko-KR" altLang="en-US" sz="1400" dirty="0"/>
                    </a:p>
                  </a:txBody>
                  <a:tcPr anchor="ctr"/>
                </a:tc>
                <a:extLst>
                  <a:ext uri="{0D108BD9-81ED-4DB2-BD59-A6C34878D82A}">
                    <a16:rowId xmlns:a16="http://schemas.microsoft.com/office/drawing/2014/main" val="1085476248"/>
                  </a:ext>
                </a:extLst>
              </a:tr>
            </a:tbl>
          </a:graphicData>
        </a:graphic>
      </p:graphicFrame>
      <p:sp>
        <p:nvSpPr>
          <p:cNvPr id="4" name="직사각형 3"/>
          <p:cNvSpPr/>
          <p:nvPr/>
        </p:nvSpPr>
        <p:spPr>
          <a:xfrm>
            <a:off x="165096" y="3400695"/>
            <a:ext cx="7747003" cy="307777"/>
          </a:xfrm>
          <a:prstGeom prst="rect">
            <a:avLst/>
          </a:prstGeom>
        </p:spPr>
        <p:txBody>
          <a:bodyPr wrap="square">
            <a:spAutoFit/>
          </a:bodyPr>
          <a:lstStyle/>
          <a:p>
            <a:r>
              <a:rPr lang="en-US" altLang="ko-KR" sz="1400" dirty="0"/>
              <a:t>&lt;</a:t>
            </a:r>
            <a:r>
              <a:rPr lang="en-US" altLang="ko-KR" sz="1400" dirty="0" smtClean="0"/>
              <a:t>Recorded Accelerations&gt;</a:t>
            </a:r>
            <a:endParaRPr lang="en-US" altLang="ko-KR" sz="1400" dirty="0"/>
          </a:p>
        </p:txBody>
      </p:sp>
      <p:pic>
        <p:nvPicPr>
          <p:cNvPr id="5" name="그림 4"/>
          <p:cNvPicPr>
            <a:picLocks noChangeAspect="1"/>
          </p:cNvPicPr>
          <p:nvPr/>
        </p:nvPicPr>
        <p:blipFill>
          <a:blip r:embed="rId4"/>
          <a:stretch>
            <a:fillRect/>
          </a:stretch>
        </p:blipFill>
        <p:spPr>
          <a:xfrm>
            <a:off x="995912" y="690831"/>
            <a:ext cx="3505751" cy="25995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그림 5"/>
          <p:cNvPicPr>
            <a:picLocks noChangeAspect="1"/>
          </p:cNvPicPr>
          <p:nvPr/>
        </p:nvPicPr>
        <p:blipFill>
          <a:blip r:embed="rId5"/>
          <a:stretch>
            <a:fillRect/>
          </a:stretch>
        </p:blipFill>
        <p:spPr>
          <a:xfrm>
            <a:off x="4653950" y="690831"/>
            <a:ext cx="3470395" cy="25995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7" name="직선 화살표 연결선 6"/>
          <p:cNvCxnSpPr/>
          <p:nvPr/>
        </p:nvCxnSpPr>
        <p:spPr>
          <a:xfrm flipH="1">
            <a:off x="4868920" y="2907323"/>
            <a:ext cx="1192164" cy="17729"/>
          </a:xfrm>
          <a:prstGeom prst="straightConnector1">
            <a:avLst/>
          </a:prstGeom>
          <a:ln w="57150">
            <a:solidFill>
              <a:schemeClr val="bg1">
                <a:lumMod val="95000"/>
                <a:alpha val="9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H="1" flipV="1">
            <a:off x="6674274" y="1728303"/>
            <a:ext cx="1450071" cy="15445"/>
          </a:xfrm>
          <a:prstGeom prst="straightConnector1">
            <a:avLst/>
          </a:prstGeom>
          <a:ln w="57150">
            <a:solidFill>
              <a:schemeClr val="bg1">
                <a:lumMod val="95000"/>
                <a:alpha val="9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4" name="개체 13"/>
          <p:cNvGraphicFramePr>
            <a:graphicFrameLocks noChangeAspect="1"/>
          </p:cNvGraphicFramePr>
          <p:nvPr>
            <p:extLst>
              <p:ext uri="{D42A27DB-BD31-4B8C-83A1-F6EECF244321}">
                <p14:modId xmlns:p14="http://schemas.microsoft.com/office/powerpoint/2010/main" val="1205494784"/>
              </p:ext>
            </p:extLst>
          </p:nvPr>
        </p:nvGraphicFramePr>
        <p:xfrm>
          <a:off x="7000560" y="1203357"/>
          <a:ext cx="939800" cy="355600"/>
        </p:xfrm>
        <a:graphic>
          <a:graphicData uri="http://schemas.openxmlformats.org/presentationml/2006/ole">
            <mc:AlternateContent xmlns:mc="http://schemas.openxmlformats.org/markup-compatibility/2006">
              <mc:Choice xmlns:v="urn:schemas-microsoft-com:vml" Requires="v">
                <p:oleObj spid="_x0000_s4378" name="Equation" r:id="rId6" imgW="939600" imgH="355320" progId="Equation.DSMT4">
                  <p:embed/>
                </p:oleObj>
              </mc:Choice>
              <mc:Fallback>
                <p:oleObj name="Equation" r:id="rId6" imgW="939600" imgH="355320" progId="Equation.DSMT4">
                  <p:embed/>
                  <p:pic>
                    <p:nvPicPr>
                      <p:cNvPr id="52" name="개체 51"/>
                      <p:cNvPicPr/>
                      <p:nvPr/>
                    </p:nvPicPr>
                    <p:blipFill>
                      <a:blip r:embed="rId7"/>
                      <a:stretch>
                        <a:fillRect/>
                      </a:stretch>
                    </p:blipFill>
                    <p:spPr>
                      <a:xfrm>
                        <a:off x="7000560" y="1203357"/>
                        <a:ext cx="939800" cy="355600"/>
                      </a:xfrm>
                      <a:prstGeom prst="rect">
                        <a:avLst/>
                      </a:prstGeom>
                      <a:solidFill>
                        <a:schemeClr val="bg1">
                          <a:alpha val="90000"/>
                        </a:schemeClr>
                      </a:solidFill>
                    </p:spPr>
                  </p:pic>
                </p:oleObj>
              </mc:Fallback>
            </mc:AlternateContent>
          </a:graphicData>
        </a:graphic>
      </p:graphicFrame>
      <p:graphicFrame>
        <p:nvGraphicFramePr>
          <p:cNvPr id="15" name="개체 14"/>
          <p:cNvGraphicFramePr>
            <a:graphicFrameLocks noChangeAspect="1"/>
          </p:cNvGraphicFramePr>
          <p:nvPr>
            <p:extLst>
              <p:ext uri="{D42A27DB-BD31-4B8C-83A1-F6EECF244321}">
                <p14:modId xmlns:p14="http://schemas.microsoft.com/office/powerpoint/2010/main" val="2135417012"/>
              </p:ext>
            </p:extLst>
          </p:nvPr>
        </p:nvGraphicFramePr>
        <p:xfrm>
          <a:off x="6061084" y="2607552"/>
          <a:ext cx="292100" cy="317500"/>
        </p:xfrm>
        <a:graphic>
          <a:graphicData uri="http://schemas.openxmlformats.org/presentationml/2006/ole">
            <mc:AlternateContent xmlns:mc="http://schemas.openxmlformats.org/markup-compatibility/2006">
              <mc:Choice xmlns:v="urn:schemas-microsoft-com:vml" Requires="v">
                <p:oleObj spid="_x0000_s4379" name="Equation" r:id="rId8" imgW="291960" imgH="317160" progId="Equation.DSMT4">
                  <p:embed/>
                </p:oleObj>
              </mc:Choice>
              <mc:Fallback>
                <p:oleObj name="Equation" r:id="rId8" imgW="291960" imgH="317160" progId="Equation.DSMT4">
                  <p:embed/>
                  <p:pic>
                    <p:nvPicPr>
                      <p:cNvPr id="14" name="개체 13"/>
                      <p:cNvPicPr/>
                      <p:nvPr/>
                    </p:nvPicPr>
                    <p:blipFill>
                      <a:blip r:embed="rId9"/>
                      <a:stretch>
                        <a:fillRect/>
                      </a:stretch>
                    </p:blipFill>
                    <p:spPr>
                      <a:xfrm>
                        <a:off x="6061084" y="2607552"/>
                        <a:ext cx="292100" cy="317500"/>
                      </a:xfrm>
                      <a:prstGeom prst="rect">
                        <a:avLst/>
                      </a:prstGeom>
                      <a:solidFill>
                        <a:schemeClr val="bg1">
                          <a:alpha val="90000"/>
                        </a:schemeClr>
                      </a:solidFill>
                    </p:spPr>
                  </p:pic>
                </p:oleObj>
              </mc:Fallback>
            </mc:AlternateContent>
          </a:graphicData>
        </a:graphic>
      </p:graphicFrame>
      <p:cxnSp>
        <p:nvCxnSpPr>
          <p:cNvPr id="16" name="직선 화살표 연결선 15"/>
          <p:cNvCxnSpPr/>
          <p:nvPr/>
        </p:nvCxnSpPr>
        <p:spPr>
          <a:xfrm>
            <a:off x="5465002" y="2534962"/>
            <a:ext cx="0" cy="751960"/>
          </a:xfrm>
          <a:prstGeom prst="straightConnector1">
            <a:avLst/>
          </a:prstGeom>
          <a:ln w="57150">
            <a:solidFill>
              <a:schemeClr val="bg1">
                <a:lumMod val="95000"/>
                <a:alpha val="9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9" name="개체 18"/>
          <p:cNvGraphicFramePr>
            <a:graphicFrameLocks noChangeAspect="1"/>
          </p:cNvGraphicFramePr>
          <p:nvPr>
            <p:extLst>
              <p:ext uri="{D42A27DB-BD31-4B8C-83A1-F6EECF244321}">
                <p14:modId xmlns:p14="http://schemas.microsoft.com/office/powerpoint/2010/main" val="3498183482"/>
              </p:ext>
            </p:extLst>
          </p:nvPr>
        </p:nvGraphicFramePr>
        <p:xfrm>
          <a:off x="5533549" y="2244141"/>
          <a:ext cx="292100" cy="317500"/>
        </p:xfrm>
        <a:graphic>
          <a:graphicData uri="http://schemas.openxmlformats.org/presentationml/2006/ole">
            <mc:AlternateContent xmlns:mc="http://schemas.openxmlformats.org/markup-compatibility/2006">
              <mc:Choice xmlns:v="urn:schemas-microsoft-com:vml" Requires="v">
                <p:oleObj spid="_x0000_s4380" name="Equation" r:id="rId10" imgW="291960" imgH="317160" progId="Equation.DSMT4">
                  <p:embed/>
                </p:oleObj>
              </mc:Choice>
              <mc:Fallback>
                <p:oleObj name="Equation" r:id="rId10" imgW="291960" imgH="317160" progId="Equation.DSMT4">
                  <p:embed/>
                  <p:pic>
                    <p:nvPicPr>
                      <p:cNvPr id="15" name="개체 14"/>
                      <p:cNvPicPr/>
                      <p:nvPr/>
                    </p:nvPicPr>
                    <p:blipFill>
                      <a:blip r:embed="rId11"/>
                      <a:stretch>
                        <a:fillRect/>
                      </a:stretch>
                    </p:blipFill>
                    <p:spPr>
                      <a:xfrm>
                        <a:off x="5533549" y="2244141"/>
                        <a:ext cx="292100" cy="317500"/>
                      </a:xfrm>
                      <a:prstGeom prst="rect">
                        <a:avLst/>
                      </a:prstGeom>
                      <a:solidFill>
                        <a:schemeClr val="bg1">
                          <a:alpha val="90000"/>
                        </a:schemeClr>
                      </a:solidFill>
                    </p:spPr>
                  </p:pic>
                </p:oleObj>
              </mc:Fallback>
            </mc:AlternateContent>
          </a:graphicData>
        </a:graphic>
      </p:graphicFrame>
      <p:graphicFrame>
        <p:nvGraphicFramePr>
          <p:cNvPr id="20" name="개체 19"/>
          <p:cNvGraphicFramePr>
            <a:graphicFrameLocks noChangeAspect="1"/>
          </p:cNvGraphicFramePr>
          <p:nvPr>
            <p:extLst>
              <p:ext uri="{D42A27DB-BD31-4B8C-83A1-F6EECF244321}">
                <p14:modId xmlns:p14="http://schemas.microsoft.com/office/powerpoint/2010/main" val="4097834946"/>
              </p:ext>
            </p:extLst>
          </p:nvPr>
        </p:nvGraphicFramePr>
        <p:xfrm>
          <a:off x="5340360" y="1145702"/>
          <a:ext cx="927100" cy="355600"/>
        </p:xfrm>
        <a:graphic>
          <a:graphicData uri="http://schemas.openxmlformats.org/presentationml/2006/ole">
            <mc:AlternateContent xmlns:mc="http://schemas.openxmlformats.org/markup-compatibility/2006">
              <mc:Choice xmlns:v="urn:schemas-microsoft-com:vml" Requires="v">
                <p:oleObj spid="_x0000_s4381" name="Equation" r:id="rId12" imgW="927000" imgH="355320" progId="Equation.DSMT4">
                  <p:embed/>
                </p:oleObj>
              </mc:Choice>
              <mc:Fallback>
                <p:oleObj name="Equation" r:id="rId12" imgW="927000" imgH="355320" progId="Equation.DSMT4">
                  <p:embed/>
                  <p:pic>
                    <p:nvPicPr>
                      <p:cNvPr id="14" name="개체 13"/>
                      <p:cNvPicPr/>
                      <p:nvPr/>
                    </p:nvPicPr>
                    <p:blipFill>
                      <a:blip r:embed="rId13"/>
                      <a:stretch>
                        <a:fillRect/>
                      </a:stretch>
                    </p:blipFill>
                    <p:spPr>
                      <a:xfrm>
                        <a:off x="5340360" y="1145702"/>
                        <a:ext cx="927100" cy="355600"/>
                      </a:xfrm>
                      <a:prstGeom prst="rect">
                        <a:avLst/>
                      </a:prstGeom>
                      <a:solidFill>
                        <a:schemeClr val="bg1">
                          <a:alpha val="90000"/>
                        </a:schemeClr>
                      </a:solidFill>
                    </p:spPr>
                  </p:pic>
                </p:oleObj>
              </mc:Fallback>
            </mc:AlternateContent>
          </a:graphicData>
        </a:graphic>
      </p:graphicFrame>
      <p:cxnSp>
        <p:nvCxnSpPr>
          <p:cNvPr id="21" name="직선 화살표 연결선 20"/>
          <p:cNvCxnSpPr/>
          <p:nvPr/>
        </p:nvCxnSpPr>
        <p:spPr>
          <a:xfrm>
            <a:off x="6461459" y="1304041"/>
            <a:ext cx="0" cy="1098850"/>
          </a:xfrm>
          <a:prstGeom prst="straightConnector1">
            <a:avLst/>
          </a:prstGeom>
          <a:ln w="57150">
            <a:solidFill>
              <a:schemeClr val="bg1">
                <a:lumMod val="95000"/>
                <a:alpha val="9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타원 16"/>
          <p:cNvSpPr/>
          <p:nvPr/>
        </p:nvSpPr>
        <p:spPr>
          <a:xfrm>
            <a:off x="1947919" y="4099212"/>
            <a:ext cx="1220644" cy="1220644"/>
          </a:xfrm>
          <a:prstGeom prst="ellipse">
            <a:avLst/>
          </a:prstGeom>
          <a:solidFill>
            <a:schemeClr val="accent4">
              <a:lumMod val="20000"/>
              <a:lumOff val="80000"/>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17"/>
          <p:cNvSpPr/>
          <p:nvPr/>
        </p:nvSpPr>
        <p:spPr>
          <a:xfrm>
            <a:off x="3960198" y="4086077"/>
            <a:ext cx="1220644" cy="1220644"/>
          </a:xfrm>
          <a:prstGeom prst="ellipse">
            <a:avLst/>
          </a:prstGeom>
          <a:solidFill>
            <a:schemeClr val="accent4">
              <a:lumMod val="20000"/>
              <a:lumOff val="80000"/>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타원 21"/>
          <p:cNvSpPr/>
          <p:nvPr/>
        </p:nvSpPr>
        <p:spPr>
          <a:xfrm>
            <a:off x="5857749" y="4031302"/>
            <a:ext cx="1220644" cy="1220644"/>
          </a:xfrm>
          <a:prstGeom prst="ellipse">
            <a:avLst/>
          </a:prstGeom>
          <a:solidFill>
            <a:schemeClr val="accent4">
              <a:lumMod val="20000"/>
              <a:lumOff val="80000"/>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타원 22"/>
          <p:cNvSpPr/>
          <p:nvPr/>
        </p:nvSpPr>
        <p:spPr>
          <a:xfrm>
            <a:off x="7897447" y="4023246"/>
            <a:ext cx="1220644" cy="1220644"/>
          </a:xfrm>
          <a:prstGeom prst="ellipse">
            <a:avLst/>
          </a:prstGeom>
          <a:solidFill>
            <a:schemeClr val="accent4">
              <a:lumMod val="20000"/>
              <a:lumOff val="80000"/>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97564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층응답가속도 증폭</a:t>
            </a:r>
            <a:r>
              <a:rPr lang="en-US" altLang="ko-KR" dirty="0" smtClean="0"/>
              <a:t>(</a:t>
            </a:r>
            <a:r>
              <a:rPr lang="en-US" altLang="ko-KR" dirty="0" err="1" smtClean="0"/>
              <a:t>Magliulo</a:t>
            </a:r>
            <a:r>
              <a:rPr lang="en-US" altLang="ko-KR" dirty="0" smtClean="0"/>
              <a:t> et al., 2012)</a:t>
            </a:r>
            <a:endParaRPr lang="ko-KR" altLang="en-US" dirty="0"/>
          </a:p>
        </p:txBody>
      </p:sp>
      <p:graphicFrame>
        <p:nvGraphicFramePr>
          <p:cNvPr id="12" name="표 11"/>
          <p:cNvGraphicFramePr>
            <a:graphicFrameLocks noGrp="1"/>
          </p:cNvGraphicFramePr>
          <p:nvPr>
            <p:extLst>
              <p:ext uri="{D42A27DB-BD31-4B8C-83A1-F6EECF244321}">
                <p14:modId xmlns:p14="http://schemas.microsoft.com/office/powerpoint/2010/main" val="3110170114"/>
              </p:ext>
            </p:extLst>
          </p:nvPr>
        </p:nvGraphicFramePr>
        <p:xfrm>
          <a:off x="243279" y="4492677"/>
          <a:ext cx="8680890" cy="1555826"/>
        </p:xfrm>
        <a:graphic>
          <a:graphicData uri="http://schemas.openxmlformats.org/drawingml/2006/table">
            <a:tbl>
              <a:tblPr firstRow="1" bandRow="1">
                <a:tableStyleId>{9D7B26C5-4107-4FEC-AEDC-1716B250A1EF}</a:tableStyleId>
              </a:tblPr>
              <a:tblGrid>
                <a:gridCol w="1022813">
                  <a:extLst>
                    <a:ext uri="{9D8B030D-6E8A-4147-A177-3AD203B41FA5}">
                      <a16:colId xmlns:a16="http://schemas.microsoft.com/office/drawing/2014/main" val="782535107"/>
                    </a:ext>
                  </a:extLst>
                </a:gridCol>
                <a:gridCol w="1220383">
                  <a:extLst>
                    <a:ext uri="{9D8B030D-6E8A-4147-A177-3AD203B41FA5}">
                      <a16:colId xmlns:a16="http://schemas.microsoft.com/office/drawing/2014/main" val="4139546425"/>
                    </a:ext>
                  </a:extLst>
                </a:gridCol>
                <a:gridCol w="1249960">
                  <a:extLst>
                    <a:ext uri="{9D8B030D-6E8A-4147-A177-3AD203B41FA5}">
                      <a16:colId xmlns:a16="http://schemas.microsoft.com/office/drawing/2014/main" val="356847684"/>
                    </a:ext>
                  </a:extLst>
                </a:gridCol>
                <a:gridCol w="1077986">
                  <a:extLst>
                    <a:ext uri="{9D8B030D-6E8A-4147-A177-3AD203B41FA5}">
                      <a16:colId xmlns:a16="http://schemas.microsoft.com/office/drawing/2014/main" val="2267014516"/>
                    </a:ext>
                  </a:extLst>
                </a:gridCol>
                <a:gridCol w="1077986">
                  <a:extLst>
                    <a:ext uri="{9D8B030D-6E8A-4147-A177-3AD203B41FA5}">
                      <a16:colId xmlns:a16="http://schemas.microsoft.com/office/drawing/2014/main" val="3546005651"/>
                    </a:ext>
                  </a:extLst>
                </a:gridCol>
                <a:gridCol w="1270392">
                  <a:extLst>
                    <a:ext uri="{9D8B030D-6E8A-4147-A177-3AD203B41FA5}">
                      <a16:colId xmlns:a16="http://schemas.microsoft.com/office/drawing/2014/main" val="2525555313"/>
                    </a:ext>
                  </a:extLst>
                </a:gridCol>
                <a:gridCol w="1761370">
                  <a:extLst>
                    <a:ext uri="{9D8B030D-6E8A-4147-A177-3AD203B41FA5}">
                      <a16:colId xmlns:a16="http://schemas.microsoft.com/office/drawing/2014/main" val="2510075495"/>
                    </a:ext>
                  </a:extLst>
                </a:gridCol>
              </a:tblGrid>
              <a:tr h="118708">
                <a:tc rowSpan="2">
                  <a:txBody>
                    <a:bodyPr/>
                    <a:lstStyle/>
                    <a:p>
                      <a:pPr algn="ctr" fontAlgn="ctr"/>
                      <a:r>
                        <a:rPr lang="en-US" sz="1400" u="none" strike="noStrike" dirty="0">
                          <a:solidFill>
                            <a:schemeClr val="tx1">
                              <a:lumMod val="75000"/>
                              <a:lumOff val="25000"/>
                            </a:schemeClr>
                          </a:solidFill>
                          <a:effectLst/>
                        </a:rPr>
                        <a:t>Researcher</a:t>
                      </a:r>
                      <a:endParaRPr lang="en-US" sz="1400" b="1" i="0" u="none" strike="noStrike" dirty="0">
                        <a:solidFill>
                          <a:schemeClr val="tx1">
                            <a:lumMod val="75000"/>
                            <a:lumOff val="25000"/>
                          </a:schemeClr>
                        </a:solidFill>
                        <a:effectLst/>
                        <a:latin typeface="+mn-ea"/>
                        <a:ea typeface="+mn-ea"/>
                        <a:cs typeface="Times New Roman" panose="02020603050405020304" pitchFamily="18" charset="0"/>
                      </a:endParaRPr>
                    </a:p>
                  </a:txBody>
                  <a:tcPr marL="7168" marR="7168" marT="7168" marB="0" anchor="ctr"/>
                </a:tc>
                <a:tc rowSpan="2">
                  <a:txBody>
                    <a:bodyPr/>
                    <a:lstStyle/>
                    <a:p>
                      <a:pPr algn="ctr" fontAlgn="ctr"/>
                      <a:r>
                        <a:rPr lang="en-US" sz="1400" u="none" strike="noStrike" dirty="0">
                          <a:solidFill>
                            <a:schemeClr val="tx1">
                              <a:lumMod val="75000"/>
                              <a:lumOff val="25000"/>
                            </a:schemeClr>
                          </a:solidFill>
                          <a:effectLst/>
                        </a:rPr>
                        <a:t>Ceiling System </a:t>
                      </a:r>
                      <a:endParaRPr lang="en-US" sz="1400" u="none" strike="noStrike" dirty="0" smtClean="0">
                        <a:solidFill>
                          <a:schemeClr val="tx1">
                            <a:lumMod val="75000"/>
                            <a:lumOff val="25000"/>
                          </a:schemeClr>
                        </a:solidFill>
                        <a:effectLst/>
                      </a:endParaRPr>
                    </a:p>
                    <a:p>
                      <a:pPr algn="ctr" fontAlgn="ctr"/>
                      <a:r>
                        <a:rPr lang="en-US" sz="1400" u="none" strike="noStrike" dirty="0" smtClean="0">
                          <a:solidFill>
                            <a:schemeClr val="tx1">
                              <a:lumMod val="75000"/>
                              <a:lumOff val="25000"/>
                            </a:schemeClr>
                          </a:solidFill>
                          <a:effectLst/>
                        </a:rPr>
                        <a:t>Size</a:t>
                      </a:r>
                      <a:endParaRPr lang="en-US" sz="1400" b="1" i="0" u="none" strike="noStrike" dirty="0">
                        <a:solidFill>
                          <a:schemeClr val="tx1">
                            <a:lumMod val="75000"/>
                            <a:lumOff val="25000"/>
                          </a:schemeClr>
                        </a:solidFill>
                        <a:effectLst/>
                        <a:latin typeface="+mn-ea"/>
                        <a:ea typeface="+mn-ea"/>
                        <a:cs typeface="Times New Roman" panose="02020603050405020304" pitchFamily="18" charset="0"/>
                      </a:endParaRPr>
                    </a:p>
                  </a:txBody>
                  <a:tcPr marL="7168" marR="7168" marT="7168" marB="0" anchor="ctr"/>
                </a:tc>
                <a:tc rowSpan="2">
                  <a:txBody>
                    <a:bodyPr/>
                    <a:lstStyle/>
                    <a:p>
                      <a:pPr algn="ctr" fontAlgn="ctr"/>
                      <a:r>
                        <a:rPr lang="en-US" sz="1400" u="none" strike="noStrike" dirty="0">
                          <a:solidFill>
                            <a:schemeClr val="tx1">
                              <a:lumMod val="75000"/>
                              <a:lumOff val="25000"/>
                            </a:schemeClr>
                          </a:solidFill>
                          <a:effectLst/>
                        </a:rPr>
                        <a:t>Test Frame </a:t>
                      </a:r>
                      <a:endParaRPr lang="en-US" sz="1400" u="none" strike="noStrike" dirty="0" smtClean="0">
                        <a:solidFill>
                          <a:schemeClr val="tx1">
                            <a:lumMod val="75000"/>
                            <a:lumOff val="25000"/>
                          </a:schemeClr>
                        </a:solidFill>
                        <a:effectLst/>
                      </a:endParaRPr>
                    </a:p>
                    <a:p>
                      <a:pPr algn="ctr" fontAlgn="ctr"/>
                      <a:r>
                        <a:rPr lang="en-US" sz="1400" u="none" strike="noStrike" dirty="0" smtClean="0">
                          <a:solidFill>
                            <a:schemeClr val="tx1">
                              <a:lumMod val="75000"/>
                              <a:lumOff val="25000"/>
                            </a:schemeClr>
                          </a:solidFill>
                          <a:effectLst/>
                        </a:rPr>
                        <a:t>Description</a:t>
                      </a:r>
                      <a:endParaRPr lang="en-US" sz="1400" b="1" i="0" u="none" strike="noStrike" dirty="0">
                        <a:solidFill>
                          <a:schemeClr val="tx1">
                            <a:lumMod val="75000"/>
                            <a:lumOff val="25000"/>
                          </a:schemeClr>
                        </a:solidFill>
                        <a:effectLst/>
                        <a:latin typeface="+mn-ea"/>
                        <a:ea typeface="+mn-ea"/>
                        <a:cs typeface="Times New Roman" panose="02020603050405020304" pitchFamily="18" charset="0"/>
                      </a:endParaRPr>
                    </a:p>
                  </a:txBody>
                  <a:tcPr marL="7168" marR="7168" marT="7168" marB="0" anchor="ctr"/>
                </a:tc>
                <a:tc gridSpan="2">
                  <a:txBody>
                    <a:bodyPr/>
                    <a:lstStyle/>
                    <a:p>
                      <a:pPr algn="ctr" fontAlgn="ctr"/>
                      <a:r>
                        <a:rPr lang="en-US" sz="1400" u="none" strike="noStrike" dirty="0" smtClean="0">
                          <a:solidFill>
                            <a:schemeClr val="tx1">
                              <a:lumMod val="75000"/>
                              <a:lumOff val="25000"/>
                            </a:schemeClr>
                          </a:solidFill>
                          <a:effectLst/>
                        </a:rPr>
                        <a:t>Characteristic</a:t>
                      </a:r>
                    </a:p>
                    <a:p>
                      <a:pPr algn="ctr" fontAlgn="ctr"/>
                      <a:r>
                        <a:rPr lang="en-US" sz="1400" u="none" strike="noStrike" dirty="0" smtClean="0">
                          <a:solidFill>
                            <a:schemeClr val="tx1">
                              <a:lumMod val="75000"/>
                              <a:lumOff val="25000"/>
                            </a:schemeClr>
                          </a:solidFill>
                          <a:effectLst/>
                        </a:rPr>
                        <a:t>Frequency </a:t>
                      </a:r>
                      <a:r>
                        <a:rPr lang="en-US" sz="1400" u="none" strike="noStrike" dirty="0">
                          <a:solidFill>
                            <a:schemeClr val="tx1">
                              <a:lumMod val="75000"/>
                              <a:lumOff val="25000"/>
                            </a:schemeClr>
                          </a:solidFill>
                          <a:effectLst/>
                        </a:rPr>
                        <a:t>(Hz)</a:t>
                      </a:r>
                      <a:endParaRPr lang="en-US" sz="1400" b="1" i="0" u="none" strike="noStrike" dirty="0">
                        <a:solidFill>
                          <a:schemeClr val="tx1">
                            <a:lumMod val="75000"/>
                            <a:lumOff val="25000"/>
                          </a:schemeClr>
                        </a:solidFill>
                        <a:effectLst/>
                        <a:latin typeface="+mj-ea"/>
                        <a:ea typeface="+mj-ea"/>
                      </a:endParaRPr>
                    </a:p>
                  </a:txBody>
                  <a:tcPr marL="7168" marR="7168" marT="7168" marB="0" anchor="ctr"/>
                </a:tc>
                <a:tc hMerge="1">
                  <a:txBody>
                    <a:bodyPr/>
                    <a:lstStyle/>
                    <a:p>
                      <a:pPr latinLnBrk="1"/>
                      <a:endParaRPr lang="ko-KR" altLang="en-US"/>
                    </a:p>
                  </a:txBody>
                  <a:tcPr/>
                </a:tc>
                <a:tc rowSpan="2">
                  <a:txBody>
                    <a:bodyPr/>
                    <a:lstStyle/>
                    <a:p>
                      <a:pPr algn="ctr" fontAlgn="ctr"/>
                      <a:r>
                        <a:rPr lang="en-US" sz="1400" u="none" strike="noStrike">
                          <a:solidFill>
                            <a:schemeClr val="tx1">
                              <a:lumMod val="75000"/>
                              <a:lumOff val="25000"/>
                            </a:schemeClr>
                          </a:solidFill>
                          <a:effectLst/>
                        </a:rPr>
                        <a:t>Shake </a:t>
                      </a:r>
                      <a:r>
                        <a:rPr lang="en-US" sz="1400" u="none" strike="noStrike" smtClean="0">
                          <a:solidFill>
                            <a:schemeClr val="tx1">
                              <a:lumMod val="75000"/>
                              <a:lumOff val="25000"/>
                            </a:schemeClr>
                          </a:solidFill>
                          <a:effectLst/>
                        </a:rPr>
                        <a:t>Table</a:t>
                      </a:r>
                    </a:p>
                    <a:p>
                      <a:pPr algn="ctr" fontAlgn="ctr"/>
                      <a:r>
                        <a:rPr lang="en-US" sz="1400" u="none" strike="noStrike" smtClean="0">
                          <a:solidFill>
                            <a:schemeClr val="tx1">
                              <a:lumMod val="75000"/>
                              <a:lumOff val="25000"/>
                            </a:schemeClr>
                          </a:solidFill>
                          <a:effectLst/>
                        </a:rPr>
                        <a:t>Description</a:t>
                      </a:r>
                      <a:endParaRPr lang="en-US" sz="1400" b="1" i="0" u="none" strike="noStrike">
                        <a:solidFill>
                          <a:schemeClr val="tx1">
                            <a:lumMod val="75000"/>
                            <a:lumOff val="25000"/>
                          </a:schemeClr>
                        </a:solidFill>
                        <a:effectLst/>
                        <a:latin typeface="+mn-ea"/>
                        <a:ea typeface="+mn-ea"/>
                        <a:cs typeface="Times New Roman" panose="02020603050405020304" pitchFamily="18" charset="0"/>
                      </a:endParaRPr>
                    </a:p>
                  </a:txBody>
                  <a:tcPr marL="7168" marR="7168" marT="7168" marB="0" anchor="ctr"/>
                </a:tc>
                <a:tc rowSpan="2">
                  <a:txBody>
                    <a:bodyPr/>
                    <a:lstStyle/>
                    <a:p>
                      <a:pPr algn="ctr" fontAlgn="ctr"/>
                      <a:r>
                        <a:rPr lang="en-US" sz="1400" u="none" strike="noStrike">
                          <a:solidFill>
                            <a:schemeClr val="tx1">
                              <a:lumMod val="75000"/>
                              <a:lumOff val="25000"/>
                            </a:schemeClr>
                          </a:solidFill>
                          <a:effectLst/>
                        </a:rPr>
                        <a:t>Test Excitation</a:t>
                      </a:r>
                      <a:endParaRPr lang="en-US" sz="1400" b="1" i="0" u="none" strike="noStrike">
                        <a:solidFill>
                          <a:schemeClr val="tx1">
                            <a:lumMod val="75000"/>
                            <a:lumOff val="25000"/>
                          </a:schemeClr>
                        </a:solidFill>
                        <a:effectLst/>
                        <a:latin typeface="+mn-ea"/>
                        <a:ea typeface="+mn-ea"/>
                        <a:cs typeface="Times New Roman" panose="02020603050405020304" pitchFamily="18" charset="0"/>
                      </a:endParaRPr>
                    </a:p>
                  </a:txBody>
                  <a:tcPr marL="7168" marR="7168" marT="7168" marB="0" anchor="ctr"/>
                </a:tc>
                <a:extLst>
                  <a:ext uri="{0D108BD9-81ED-4DB2-BD59-A6C34878D82A}">
                    <a16:rowId xmlns:a16="http://schemas.microsoft.com/office/drawing/2014/main" val="1795362860"/>
                  </a:ext>
                </a:extLst>
              </a:tr>
              <a:tr h="47469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en-US" sz="1400" b="1" u="none" strike="noStrike" dirty="0">
                          <a:solidFill>
                            <a:schemeClr val="tx1">
                              <a:lumMod val="75000"/>
                              <a:lumOff val="25000"/>
                            </a:schemeClr>
                          </a:solidFill>
                          <a:effectLst/>
                        </a:rPr>
                        <a:t>Horizontal</a:t>
                      </a:r>
                      <a:endParaRPr lang="en-US" sz="1400" b="1" i="0" u="none" strike="noStrike" dirty="0">
                        <a:solidFill>
                          <a:schemeClr val="tx1">
                            <a:lumMod val="75000"/>
                            <a:lumOff val="25000"/>
                          </a:schemeClr>
                        </a:solidFill>
                        <a:effectLst/>
                        <a:latin typeface="+mn-ea"/>
                        <a:ea typeface="+mn-ea"/>
                        <a:cs typeface="Times New Roman" panose="02020603050405020304" pitchFamily="18" charset="0"/>
                      </a:endParaRPr>
                    </a:p>
                  </a:txBody>
                  <a:tcPr marL="7168" marR="7168" marT="7168" marB="0" anchor="ctr"/>
                </a:tc>
                <a:tc>
                  <a:txBody>
                    <a:bodyPr/>
                    <a:lstStyle/>
                    <a:p>
                      <a:pPr algn="ctr" fontAlgn="ctr"/>
                      <a:r>
                        <a:rPr lang="en-US" sz="1400" b="1" u="none" strike="noStrike" dirty="0">
                          <a:solidFill>
                            <a:schemeClr val="tx1">
                              <a:lumMod val="75000"/>
                              <a:lumOff val="25000"/>
                            </a:schemeClr>
                          </a:solidFill>
                          <a:effectLst/>
                        </a:rPr>
                        <a:t>Vertical</a:t>
                      </a:r>
                      <a:endParaRPr lang="en-US" sz="1400" b="1" i="0" u="none" strike="noStrike" dirty="0">
                        <a:solidFill>
                          <a:schemeClr val="tx1">
                            <a:lumMod val="75000"/>
                            <a:lumOff val="25000"/>
                          </a:schemeClr>
                        </a:solidFill>
                        <a:effectLst/>
                        <a:latin typeface="+mn-ea"/>
                        <a:ea typeface="+mn-ea"/>
                        <a:cs typeface="Times New Roman" panose="02020603050405020304" pitchFamily="18" charset="0"/>
                      </a:endParaRPr>
                    </a:p>
                  </a:txBody>
                  <a:tcPr marL="7168" marR="7168" marT="7168" marB="0" anchor="ct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4211558963"/>
                  </a:ext>
                </a:extLst>
              </a:tr>
              <a:tr h="344332">
                <a:tc>
                  <a:txBody>
                    <a:bodyPr/>
                    <a:lstStyle/>
                    <a:p>
                      <a:pPr algn="ctr" fontAlgn="ctr"/>
                      <a:r>
                        <a:rPr lang="en-US" sz="1400" u="none" strike="noStrike" dirty="0" err="1" smtClean="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Magliulo</a:t>
                      </a:r>
                      <a:r>
                        <a:rPr lang="en-US" sz="1400" u="none" strike="noStrike" dirty="0" smtClean="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 et al. (2012)</a:t>
                      </a:r>
                      <a:endParaRPr lang="en-US" sz="1400" b="0" i="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1400" u="none" strike="noStrike" dirty="0" smtClean="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2.2m </a:t>
                      </a:r>
                      <a:r>
                        <a:rPr lang="en-US" sz="140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x </a:t>
                      </a:r>
                      <a:r>
                        <a:rPr lang="en-US" sz="1400" u="none" strike="noStrike" dirty="0" smtClean="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2.2m</a:t>
                      </a:r>
                      <a:endParaRPr lang="en-US" sz="1400" b="0" i="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1400" u="none" strike="noStrike" dirty="0" smtClean="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Rigid Frame</a:t>
                      </a:r>
                      <a:endParaRPr lang="en-US" sz="1400" b="0" i="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altLang="ko-KR" sz="1400" b="0" i="0" u="none" strike="noStrike" dirty="0" smtClean="0">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mn-cs"/>
                        </a:rPr>
                        <a:t>30</a:t>
                      </a:r>
                      <a:endParaRPr lang="en-US" altLang="ko-KR" sz="1400" b="0" i="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altLang="ko-KR" sz="1400" b="1" i="0" u="none" strike="noStrike" dirty="0" smtClean="0">
                          <a:solidFill>
                            <a:srgbClr val="FF0000"/>
                          </a:solidFill>
                          <a:effectLst/>
                          <a:latin typeface="KoPub돋움체 Medium" panose="02020603020101020101" pitchFamily="18" charset="-127"/>
                          <a:ea typeface="KoPub돋움체 Medium" panose="02020603020101020101" pitchFamily="18" charset="-127"/>
                          <a:cs typeface="+mn-cs"/>
                        </a:rPr>
                        <a:t>-</a:t>
                      </a:r>
                      <a:endParaRPr lang="en-US" altLang="ko-KR" sz="1400" b="1" i="0" u="none" strike="noStrike" dirty="0" smtClean="0">
                        <a:solidFill>
                          <a:srgbClr val="FF0000"/>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1400" u="none" strike="noStrike" dirty="0" smtClean="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2-DOF</a:t>
                      </a:r>
                    </a:p>
                    <a:p>
                      <a:pPr algn="ctr" fontAlgn="ctr"/>
                      <a:r>
                        <a:rPr lang="en-US" sz="1400" u="none" strike="noStrike" dirty="0" smtClean="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Shaking</a:t>
                      </a:r>
                    </a:p>
                    <a:p>
                      <a:pPr algn="ctr" fontAlgn="ctr"/>
                      <a:r>
                        <a:rPr lang="en-US" sz="1400" u="none" strike="noStrike" dirty="0" smtClean="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System</a:t>
                      </a:r>
                      <a:endParaRPr lang="en-US" sz="1400" b="0" i="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tc>
                  <a:txBody>
                    <a:bodyPr/>
                    <a:lstStyle/>
                    <a:p>
                      <a:pPr algn="ctr" fontAlgn="ctr"/>
                      <a:r>
                        <a:rPr lang="en-US" sz="1400" u="none" strike="noStrike" dirty="0" err="1" smtClean="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Uni</a:t>
                      </a:r>
                      <a:r>
                        <a:rPr lang="en-US" sz="1400" u="none" strike="noStrike" dirty="0" smtClean="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-axial </a:t>
                      </a:r>
                      <a:r>
                        <a:rPr lang="en-US" sz="140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Hor. &amp; Vert. </a:t>
                      </a:r>
                      <a:br>
                        <a:rPr lang="en-US" sz="140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rPr>
                      </a:br>
                      <a:r>
                        <a:rPr lang="en-US" sz="140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Time History Input </a:t>
                      </a:r>
                      <a:br>
                        <a:rPr lang="en-US" sz="140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rPr>
                      </a:br>
                      <a:r>
                        <a:rPr lang="en-US" sz="140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from </a:t>
                      </a:r>
                      <a:r>
                        <a:rPr lang="en-US" sz="1400" u="none" strike="noStrike" dirty="0" smtClean="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AC156 </a:t>
                      </a:r>
                      <a:r>
                        <a:rPr lang="en-US" sz="140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rPr>
                        <a:t>RRS</a:t>
                      </a:r>
                      <a:endParaRPr lang="en-US" sz="1400" b="0" i="0" u="none" strike="noStrike" dirty="0">
                        <a:solidFill>
                          <a:schemeClr val="tx1">
                            <a:lumMod val="75000"/>
                            <a:lumOff val="25000"/>
                          </a:schemeClr>
                        </a:solidFill>
                        <a:effectLst/>
                        <a:latin typeface="KoPub돋움체 Medium" panose="02020603020101020101" pitchFamily="18" charset="-127"/>
                        <a:ea typeface="KoPub돋움체 Medium" panose="02020603020101020101" pitchFamily="18" charset="-127"/>
                        <a:cs typeface="Times New Roman" panose="02020603050405020304" pitchFamily="18" charset="0"/>
                      </a:endParaRPr>
                    </a:p>
                  </a:txBody>
                  <a:tcPr marL="7168" marR="7168" marT="7168" marB="0" anchor="ctr"/>
                </a:tc>
                <a:extLst>
                  <a:ext uri="{0D108BD9-81ED-4DB2-BD59-A6C34878D82A}">
                    <a16:rowId xmlns:a16="http://schemas.microsoft.com/office/drawing/2014/main" val="2840306301"/>
                  </a:ext>
                </a:extLst>
              </a:tr>
            </a:tbl>
          </a:graphicData>
        </a:graphic>
      </p:graphicFrame>
      <p:sp>
        <p:nvSpPr>
          <p:cNvPr id="13" name="직사각형 12"/>
          <p:cNvSpPr/>
          <p:nvPr/>
        </p:nvSpPr>
        <p:spPr>
          <a:xfrm>
            <a:off x="945980" y="3598984"/>
            <a:ext cx="3684631" cy="307777"/>
          </a:xfrm>
          <a:prstGeom prst="rect">
            <a:avLst/>
          </a:prstGeom>
        </p:spPr>
        <p:txBody>
          <a:bodyPr wrap="square">
            <a:spAutoFit/>
          </a:bodyPr>
          <a:lstStyle/>
          <a:p>
            <a:r>
              <a:rPr lang="en-US" altLang="ko-KR" sz="1400" dirty="0" smtClean="0"/>
              <a:t>&lt;Test Frame Installed on the Shake Table&gt;</a:t>
            </a:r>
            <a:endParaRPr lang="en-US" altLang="ko-KR" sz="1400" dirty="0"/>
          </a:p>
        </p:txBody>
      </p:sp>
      <p:sp>
        <p:nvSpPr>
          <p:cNvPr id="16" name="직사각형 15"/>
          <p:cNvSpPr/>
          <p:nvPr/>
        </p:nvSpPr>
        <p:spPr>
          <a:xfrm>
            <a:off x="5610355" y="3598983"/>
            <a:ext cx="1810351" cy="307777"/>
          </a:xfrm>
          <a:prstGeom prst="rect">
            <a:avLst/>
          </a:prstGeom>
        </p:spPr>
        <p:txBody>
          <a:bodyPr wrap="square">
            <a:spAutoFit/>
          </a:bodyPr>
          <a:lstStyle/>
          <a:p>
            <a:r>
              <a:rPr lang="en-US" altLang="ko-KR" sz="1400" dirty="0" smtClean="0"/>
              <a:t>&lt;Specimen Detail&gt;</a:t>
            </a:r>
            <a:endParaRPr lang="en-US" altLang="ko-KR" sz="1400" dirty="0"/>
          </a:p>
        </p:txBody>
      </p:sp>
      <p:pic>
        <p:nvPicPr>
          <p:cNvPr id="3" name="그림 2"/>
          <p:cNvPicPr>
            <a:picLocks noChangeAspect="1"/>
          </p:cNvPicPr>
          <p:nvPr/>
        </p:nvPicPr>
        <p:blipFill>
          <a:blip r:embed="rId3"/>
          <a:stretch>
            <a:fillRect/>
          </a:stretch>
        </p:blipFill>
        <p:spPr>
          <a:xfrm>
            <a:off x="1060208" y="678193"/>
            <a:ext cx="7280811" cy="29207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82172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층응답가속도 증폭</a:t>
            </a:r>
            <a:r>
              <a:rPr lang="en-US" altLang="ko-KR" dirty="0" smtClean="0"/>
              <a:t>(</a:t>
            </a:r>
            <a:r>
              <a:rPr lang="en-US" altLang="ko-KR" dirty="0" err="1" smtClean="0"/>
              <a:t>Magliulo</a:t>
            </a:r>
            <a:r>
              <a:rPr lang="en-US" altLang="ko-KR" dirty="0" smtClean="0"/>
              <a:t> et al., 2012)</a:t>
            </a:r>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635066374"/>
              </p:ext>
            </p:extLst>
          </p:nvPr>
        </p:nvGraphicFramePr>
        <p:xfrm>
          <a:off x="798139" y="4635100"/>
          <a:ext cx="7831865" cy="2133600"/>
        </p:xfrm>
        <a:graphic>
          <a:graphicData uri="http://schemas.openxmlformats.org/drawingml/2006/table">
            <a:tbl>
              <a:tblPr firstRow="1" bandRow="1">
                <a:tableStyleId>{9D7B26C5-4107-4FEC-AEDC-1716B250A1EF}</a:tableStyleId>
              </a:tblPr>
              <a:tblGrid>
                <a:gridCol w="978983">
                  <a:extLst>
                    <a:ext uri="{9D8B030D-6E8A-4147-A177-3AD203B41FA5}">
                      <a16:colId xmlns:a16="http://schemas.microsoft.com/office/drawing/2014/main" val="3411365186"/>
                    </a:ext>
                  </a:extLst>
                </a:gridCol>
                <a:gridCol w="978983">
                  <a:extLst>
                    <a:ext uri="{9D8B030D-6E8A-4147-A177-3AD203B41FA5}">
                      <a16:colId xmlns:a16="http://schemas.microsoft.com/office/drawing/2014/main" val="4271720605"/>
                    </a:ext>
                  </a:extLst>
                </a:gridCol>
                <a:gridCol w="978983">
                  <a:extLst>
                    <a:ext uri="{9D8B030D-6E8A-4147-A177-3AD203B41FA5}">
                      <a16:colId xmlns:a16="http://schemas.microsoft.com/office/drawing/2014/main" val="1349707904"/>
                    </a:ext>
                  </a:extLst>
                </a:gridCol>
                <a:gridCol w="978983">
                  <a:extLst>
                    <a:ext uri="{9D8B030D-6E8A-4147-A177-3AD203B41FA5}">
                      <a16:colId xmlns:a16="http://schemas.microsoft.com/office/drawing/2014/main" val="2598923599"/>
                    </a:ext>
                  </a:extLst>
                </a:gridCol>
                <a:gridCol w="978983">
                  <a:extLst>
                    <a:ext uri="{9D8B030D-6E8A-4147-A177-3AD203B41FA5}">
                      <a16:colId xmlns:a16="http://schemas.microsoft.com/office/drawing/2014/main" val="1181876302"/>
                    </a:ext>
                  </a:extLst>
                </a:gridCol>
                <a:gridCol w="978983">
                  <a:extLst>
                    <a:ext uri="{9D8B030D-6E8A-4147-A177-3AD203B41FA5}">
                      <a16:colId xmlns:a16="http://schemas.microsoft.com/office/drawing/2014/main" val="2150916397"/>
                    </a:ext>
                  </a:extLst>
                </a:gridCol>
                <a:gridCol w="978984">
                  <a:extLst>
                    <a:ext uri="{9D8B030D-6E8A-4147-A177-3AD203B41FA5}">
                      <a16:colId xmlns:a16="http://schemas.microsoft.com/office/drawing/2014/main" val="1782677015"/>
                    </a:ext>
                  </a:extLst>
                </a:gridCol>
                <a:gridCol w="978983">
                  <a:extLst>
                    <a:ext uri="{9D8B030D-6E8A-4147-A177-3AD203B41FA5}">
                      <a16:colId xmlns:a16="http://schemas.microsoft.com/office/drawing/2014/main" val="3018509952"/>
                    </a:ext>
                  </a:extLst>
                </a:gridCol>
              </a:tblGrid>
              <a:tr h="173052">
                <a:tc>
                  <a:txBody>
                    <a:bodyPr/>
                    <a:lstStyle/>
                    <a:p>
                      <a:pPr algn="ctr" latinLnBrk="1"/>
                      <a:r>
                        <a:rPr lang="en-US" altLang="ko-KR" sz="1400" dirty="0" smtClean="0"/>
                        <a:t>Position</a:t>
                      </a:r>
                      <a:endParaRPr lang="ko-KR" altLang="en-US" sz="1400" dirty="0"/>
                    </a:p>
                  </a:txBody>
                  <a:tcPr anchor="ctr"/>
                </a:tc>
                <a:tc>
                  <a:txBody>
                    <a:bodyPr/>
                    <a:lstStyle/>
                    <a:p>
                      <a:pPr algn="ctr" latinLnBrk="1"/>
                      <a:r>
                        <a:rPr lang="en-US" altLang="ko-KR" sz="1400" dirty="0" smtClean="0"/>
                        <a:t>Ceiling</a:t>
                      </a:r>
                      <a:endParaRPr lang="ko-KR" altLang="en-US" sz="1400" dirty="0"/>
                    </a:p>
                  </a:txBody>
                  <a:tcPr anchor="ctr"/>
                </a:tc>
                <a:tc gridSpan="5">
                  <a:txBody>
                    <a:bodyPr/>
                    <a:lstStyle/>
                    <a:p>
                      <a:pPr algn="ctr" latinLnBrk="1"/>
                      <a:r>
                        <a:rPr lang="en-US" altLang="ko-KR" sz="1400" dirty="0" smtClean="0"/>
                        <a:t>Roof</a:t>
                      </a:r>
                      <a:endParaRPr lang="ko-KR" altLang="en-US" sz="1400" dirty="0"/>
                    </a:p>
                  </a:txBody>
                  <a:tcPr anchor="ctr"/>
                </a:tc>
                <a:tc hMerge="1">
                  <a:txBody>
                    <a:bodyPr/>
                    <a:lstStyle/>
                    <a:p>
                      <a:pPr algn="ctr" latinLnBrk="1"/>
                      <a:endParaRPr lang="ko-KR" altLang="en-US" sz="1400" dirty="0"/>
                    </a:p>
                  </a:txBody>
                  <a:tcPr anchor="ctr"/>
                </a:tc>
                <a:tc hMerge="1">
                  <a:txBody>
                    <a:bodyPr/>
                    <a:lstStyle/>
                    <a:p>
                      <a:pPr latinLnBrk="1"/>
                      <a:endParaRPr lang="ko-KR" altLang="en-US"/>
                    </a:p>
                  </a:txBody>
                  <a:tcPr/>
                </a:tc>
                <a:tc hMerge="1">
                  <a:txBody>
                    <a:bodyPr/>
                    <a:lstStyle/>
                    <a:p>
                      <a:pPr algn="ctr" latinLnBrk="1"/>
                      <a:endParaRPr lang="ko-KR" altLang="en-US" sz="1400" dirty="0"/>
                    </a:p>
                  </a:txBody>
                  <a:tcPr anchor="ctr"/>
                </a:tc>
                <a:tc hMerge="1">
                  <a:txBody>
                    <a:bodyPr/>
                    <a:lstStyle/>
                    <a:p>
                      <a:pPr latinLnBrk="1"/>
                      <a:endParaRPr lang="ko-KR" altLang="en-US"/>
                    </a:p>
                  </a:txBody>
                  <a:tcPr/>
                </a:tc>
                <a:tc>
                  <a:txBody>
                    <a:bodyPr/>
                    <a:lstStyle/>
                    <a:p>
                      <a:pPr algn="ctr" latinLnBrk="1"/>
                      <a:r>
                        <a:rPr lang="en-US" altLang="ko-KR" sz="1400" dirty="0" smtClean="0"/>
                        <a:t>Base</a:t>
                      </a:r>
                      <a:endParaRPr lang="ko-KR" altLang="en-US" sz="1400" dirty="0"/>
                    </a:p>
                  </a:txBody>
                  <a:tcPr anchor="ctr"/>
                </a:tc>
                <a:extLst>
                  <a:ext uri="{0D108BD9-81ED-4DB2-BD59-A6C34878D82A}">
                    <a16:rowId xmlns:a16="http://schemas.microsoft.com/office/drawing/2014/main" val="339654972"/>
                  </a:ext>
                </a:extLst>
              </a:tr>
              <a:tr h="173052">
                <a:tc>
                  <a:txBody>
                    <a:bodyPr/>
                    <a:lstStyle/>
                    <a:p>
                      <a:pPr algn="ctr" latinLnBrk="1"/>
                      <a:r>
                        <a:rPr lang="en-US" altLang="ko-KR" sz="1400" dirty="0" err="1" smtClean="0"/>
                        <a:t>Accel</a:t>
                      </a:r>
                      <a:r>
                        <a:rPr lang="en-US" altLang="ko-KR" sz="1400" baseline="0" dirty="0" smtClean="0"/>
                        <a:t> no.</a:t>
                      </a:r>
                      <a:endParaRPr lang="ko-KR" altLang="en-US" sz="1400" dirty="0"/>
                    </a:p>
                  </a:txBody>
                  <a:tcPr anchor="ctr"/>
                </a:tc>
                <a:tc>
                  <a:txBody>
                    <a:bodyPr/>
                    <a:lstStyle/>
                    <a:p>
                      <a:pPr algn="ctr" latinLnBrk="1"/>
                      <a:r>
                        <a:rPr lang="en-US" altLang="ko-KR" sz="1400" dirty="0" smtClean="0"/>
                        <a:t>103763</a:t>
                      </a:r>
                      <a:endParaRPr lang="ko-KR" altLang="en-US" sz="1400" dirty="0"/>
                    </a:p>
                  </a:txBody>
                  <a:tcPr anchor="ctr"/>
                </a:tc>
                <a:tc>
                  <a:txBody>
                    <a:bodyPr/>
                    <a:lstStyle/>
                    <a:p>
                      <a:pPr algn="ctr" latinLnBrk="1"/>
                      <a:r>
                        <a:rPr lang="en-US" altLang="ko-KR" sz="1400" dirty="0" smtClean="0"/>
                        <a:t>103762</a:t>
                      </a:r>
                      <a:endParaRPr lang="ko-KR" altLang="en-US" sz="1400" dirty="0"/>
                    </a:p>
                  </a:txBody>
                  <a:tcPr anchor="ctr"/>
                </a:tc>
                <a:tc>
                  <a:txBody>
                    <a:bodyPr/>
                    <a:lstStyle/>
                    <a:p>
                      <a:pPr algn="ctr" latinLnBrk="1"/>
                      <a:r>
                        <a:rPr lang="en-US" altLang="ko-KR" sz="1400" dirty="0" smtClean="0"/>
                        <a:t>103765</a:t>
                      </a:r>
                      <a:endParaRPr lang="ko-KR" altLang="en-US" sz="1400" dirty="0"/>
                    </a:p>
                  </a:txBody>
                  <a:tcPr anchor="ctr"/>
                </a:tc>
                <a:tc>
                  <a:txBody>
                    <a:bodyPr/>
                    <a:lstStyle/>
                    <a:p>
                      <a:pPr algn="ctr" latinLnBrk="1"/>
                      <a:r>
                        <a:rPr lang="en-US" altLang="ko-KR" sz="1400" dirty="0" smtClean="0"/>
                        <a:t>100050</a:t>
                      </a:r>
                      <a:endParaRPr lang="ko-KR" altLang="en-US" sz="1400" dirty="0"/>
                    </a:p>
                  </a:txBody>
                  <a:tcPr anchor="ctr"/>
                </a:tc>
                <a:tc>
                  <a:txBody>
                    <a:bodyPr/>
                    <a:lstStyle/>
                    <a:p>
                      <a:pPr algn="ctr" latinLnBrk="1"/>
                      <a:r>
                        <a:rPr lang="en-US" altLang="ko-KR" sz="1400" dirty="0" smtClean="0"/>
                        <a:t>100715</a:t>
                      </a:r>
                      <a:endParaRPr lang="ko-KR" altLang="en-US" sz="1400" dirty="0"/>
                    </a:p>
                  </a:txBody>
                  <a:tcPr anchor="ctr"/>
                </a:tc>
                <a:tc>
                  <a:txBody>
                    <a:bodyPr/>
                    <a:lstStyle/>
                    <a:p>
                      <a:pPr algn="ctr" latinLnBrk="1"/>
                      <a:r>
                        <a:rPr lang="en-US" altLang="ko-KR" sz="1400" dirty="0" smtClean="0"/>
                        <a:t>102818</a:t>
                      </a:r>
                      <a:endParaRPr lang="ko-KR" altLang="en-US" sz="1400" dirty="0"/>
                    </a:p>
                  </a:txBody>
                  <a:tcPr anchor="ctr"/>
                </a:tc>
                <a:tc>
                  <a:txBody>
                    <a:bodyPr/>
                    <a:lstStyle/>
                    <a:p>
                      <a:pPr algn="ctr" latinLnBrk="1"/>
                      <a:r>
                        <a:rPr lang="en-US" altLang="ko-KR" sz="1400" dirty="0" smtClean="0"/>
                        <a:t>103766</a:t>
                      </a:r>
                      <a:endParaRPr lang="ko-KR" altLang="en-US" sz="1400" dirty="0"/>
                    </a:p>
                  </a:txBody>
                  <a:tcPr anchor="ctr"/>
                </a:tc>
                <a:extLst>
                  <a:ext uri="{0D108BD9-81ED-4DB2-BD59-A6C34878D82A}">
                    <a16:rowId xmlns:a16="http://schemas.microsoft.com/office/drawing/2014/main" val="3767690779"/>
                  </a:ext>
                </a:extLst>
              </a:tr>
              <a:tr h="173052">
                <a:tc>
                  <a:txBody>
                    <a:bodyPr/>
                    <a:lstStyle/>
                    <a:p>
                      <a:pPr algn="ctr" latinLnBrk="1"/>
                      <a:r>
                        <a:rPr lang="en-US" altLang="ko-KR" sz="1400" dirty="0" smtClean="0"/>
                        <a:t>Test</a:t>
                      </a:r>
                      <a:r>
                        <a:rPr lang="en-US" altLang="ko-KR" sz="1400" baseline="0" dirty="0" smtClean="0"/>
                        <a:t> no.1</a:t>
                      </a:r>
                      <a:endParaRPr lang="ko-KR" altLang="en-US" sz="1400" dirty="0"/>
                    </a:p>
                  </a:txBody>
                  <a:tcPr anchor="ctr"/>
                </a:tc>
                <a:tc>
                  <a:txBody>
                    <a:bodyPr/>
                    <a:lstStyle/>
                    <a:p>
                      <a:pPr algn="ctr" latinLnBrk="1"/>
                      <a:r>
                        <a:rPr lang="en-US" altLang="ko-KR" sz="1400" dirty="0" smtClean="0"/>
                        <a:t>0.42g</a:t>
                      </a:r>
                      <a:endParaRPr lang="ko-KR" altLang="en-US" sz="1400" dirty="0"/>
                    </a:p>
                  </a:txBody>
                  <a:tcPr anchor="ctr"/>
                </a:tc>
                <a:tc>
                  <a:txBody>
                    <a:bodyPr/>
                    <a:lstStyle/>
                    <a:p>
                      <a:pPr algn="ctr" latinLnBrk="1"/>
                      <a:r>
                        <a:rPr lang="en-US" altLang="ko-KR" sz="1400" dirty="0" smtClean="0"/>
                        <a:t>0.40g</a:t>
                      </a:r>
                      <a:endParaRPr lang="ko-KR" altLang="en-US" sz="1400" dirty="0"/>
                    </a:p>
                  </a:txBody>
                  <a:tcPr anchor="ctr"/>
                </a:tc>
                <a:tc>
                  <a:txBody>
                    <a:bodyPr/>
                    <a:lstStyle/>
                    <a:p>
                      <a:pPr algn="ctr" latinLnBrk="1"/>
                      <a:r>
                        <a:rPr lang="en-US" altLang="ko-KR" sz="1400" dirty="0" smtClean="0"/>
                        <a:t>0.42g</a:t>
                      </a:r>
                      <a:endParaRPr lang="ko-KR" altLang="en-US" sz="1400" dirty="0"/>
                    </a:p>
                  </a:txBody>
                  <a:tcPr anchor="ctr"/>
                </a:tc>
                <a:tc>
                  <a:txBody>
                    <a:bodyPr/>
                    <a:lstStyle/>
                    <a:p>
                      <a:pPr algn="ctr" latinLnBrk="1"/>
                      <a:r>
                        <a:rPr lang="en-US" altLang="ko-KR" sz="1400" dirty="0" smtClean="0"/>
                        <a:t>0.45g</a:t>
                      </a:r>
                      <a:endParaRPr lang="ko-KR" altLang="en-US" sz="1400" dirty="0"/>
                    </a:p>
                  </a:txBody>
                  <a:tcPr anchor="ctr"/>
                </a:tc>
                <a:tc>
                  <a:txBody>
                    <a:bodyPr/>
                    <a:lstStyle/>
                    <a:p>
                      <a:pPr algn="ctr" latinLnBrk="1"/>
                      <a:r>
                        <a:rPr lang="en-US" altLang="ko-KR" sz="1400" dirty="0" smtClean="0"/>
                        <a:t>0.42g</a:t>
                      </a:r>
                      <a:endParaRPr lang="ko-KR" altLang="en-US" sz="1400" dirty="0"/>
                    </a:p>
                  </a:txBody>
                  <a:tcPr anchor="ctr"/>
                </a:tc>
                <a:tc>
                  <a:txBody>
                    <a:bodyPr/>
                    <a:lstStyle/>
                    <a:p>
                      <a:pPr algn="ctr" latinLnBrk="1"/>
                      <a:r>
                        <a:rPr lang="en-US" altLang="ko-KR" sz="1400" dirty="0" smtClean="0"/>
                        <a:t>0.41g</a:t>
                      </a:r>
                      <a:endParaRPr lang="ko-KR" altLang="en-US" sz="1400" dirty="0"/>
                    </a:p>
                  </a:txBody>
                  <a:tcPr anchor="ctr"/>
                </a:tc>
                <a:tc>
                  <a:txBody>
                    <a:bodyPr/>
                    <a:lstStyle/>
                    <a:p>
                      <a:pPr algn="ctr" latinLnBrk="1"/>
                      <a:r>
                        <a:rPr lang="en-US" altLang="ko-KR" sz="1400" dirty="0" smtClean="0"/>
                        <a:t>0.25g</a:t>
                      </a:r>
                      <a:endParaRPr lang="ko-KR" altLang="en-US" sz="1400" dirty="0"/>
                    </a:p>
                  </a:txBody>
                  <a:tcPr anchor="ctr"/>
                </a:tc>
                <a:extLst>
                  <a:ext uri="{0D108BD9-81ED-4DB2-BD59-A6C34878D82A}">
                    <a16:rowId xmlns:a16="http://schemas.microsoft.com/office/drawing/2014/main" val="566766242"/>
                  </a:ext>
                </a:extLst>
              </a:tr>
              <a:tr h="173052">
                <a:tc>
                  <a:txBody>
                    <a:bodyPr/>
                    <a:lstStyle/>
                    <a:p>
                      <a:pPr algn="ctr" latinLnBrk="1"/>
                      <a:r>
                        <a:rPr lang="en-US" altLang="ko-KR" sz="1400" dirty="0" smtClean="0"/>
                        <a:t>Test no.2</a:t>
                      </a:r>
                      <a:endParaRPr lang="ko-KR" altLang="en-US" sz="1400" dirty="0"/>
                    </a:p>
                  </a:txBody>
                  <a:tcPr anchor="ctr"/>
                </a:tc>
                <a:tc>
                  <a:txBody>
                    <a:bodyPr/>
                    <a:lstStyle/>
                    <a:p>
                      <a:pPr algn="ctr" latinLnBrk="1"/>
                      <a:r>
                        <a:rPr lang="en-US" altLang="ko-KR" sz="1400" dirty="0" smtClean="0"/>
                        <a:t>0.78g</a:t>
                      </a:r>
                      <a:endParaRPr lang="ko-KR" altLang="en-US" sz="1400" dirty="0"/>
                    </a:p>
                  </a:txBody>
                  <a:tcPr anchor="ctr"/>
                </a:tc>
                <a:tc>
                  <a:txBody>
                    <a:bodyPr/>
                    <a:lstStyle/>
                    <a:p>
                      <a:pPr algn="ctr" latinLnBrk="1"/>
                      <a:r>
                        <a:rPr lang="en-US" altLang="ko-KR" sz="1400" dirty="0" smtClean="0"/>
                        <a:t>0.78g</a:t>
                      </a:r>
                      <a:endParaRPr lang="ko-KR" altLang="en-US" sz="1400" dirty="0"/>
                    </a:p>
                  </a:txBody>
                  <a:tcPr anchor="ctr"/>
                </a:tc>
                <a:tc>
                  <a:txBody>
                    <a:bodyPr/>
                    <a:lstStyle/>
                    <a:p>
                      <a:pPr algn="ctr" latinLnBrk="1"/>
                      <a:r>
                        <a:rPr lang="en-US" altLang="ko-KR" sz="1400" dirty="0" smtClean="0"/>
                        <a:t>0.75g</a:t>
                      </a:r>
                      <a:endParaRPr lang="ko-KR" altLang="en-US" sz="1400" dirty="0"/>
                    </a:p>
                  </a:txBody>
                  <a:tcPr anchor="ctr"/>
                </a:tc>
                <a:tc>
                  <a:txBody>
                    <a:bodyPr/>
                    <a:lstStyle/>
                    <a:p>
                      <a:pPr algn="ctr" latinLnBrk="1"/>
                      <a:r>
                        <a:rPr lang="en-US" altLang="ko-KR" sz="1400" dirty="0" smtClean="0"/>
                        <a:t>0.78g</a:t>
                      </a:r>
                      <a:endParaRPr lang="ko-KR" altLang="en-US" sz="1400" dirty="0"/>
                    </a:p>
                  </a:txBody>
                  <a:tcPr anchor="ctr"/>
                </a:tc>
                <a:tc>
                  <a:txBody>
                    <a:bodyPr/>
                    <a:lstStyle/>
                    <a:p>
                      <a:pPr algn="ctr" latinLnBrk="1"/>
                      <a:r>
                        <a:rPr lang="en-US" altLang="ko-KR" sz="1400" dirty="0" smtClean="0"/>
                        <a:t>0.74g</a:t>
                      </a:r>
                      <a:endParaRPr lang="ko-KR" altLang="en-US" sz="1400" dirty="0"/>
                    </a:p>
                  </a:txBody>
                  <a:tcPr anchor="ctr"/>
                </a:tc>
                <a:tc>
                  <a:txBody>
                    <a:bodyPr/>
                    <a:lstStyle/>
                    <a:p>
                      <a:pPr algn="ctr" latinLnBrk="1"/>
                      <a:r>
                        <a:rPr lang="en-US" altLang="ko-KR" sz="1400" dirty="0" smtClean="0"/>
                        <a:t>0.78g</a:t>
                      </a:r>
                      <a:endParaRPr lang="ko-KR" altLang="en-US" sz="1400" dirty="0"/>
                    </a:p>
                  </a:txBody>
                  <a:tcPr anchor="ctr"/>
                </a:tc>
                <a:tc>
                  <a:txBody>
                    <a:bodyPr/>
                    <a:lstStyle/>
                    <a:p>
                      <a:pPr algn="ctr" latinLnBrk="1"/>
                      <a:r>
                        <a:rPr lang="en-US" altLang="ko-KR" sz="1400" dirty="0" smtClean="0"/>
                        <a:t>0.50g</a:t>
                      </a:r>
                      <a:endParaRPr lang="ko-KR" altLang="en-US" sz="1400" dirty="0"/>
                    </a:p>
                  </a:txBody>
                  <a:tcPr anchor="ctr"/>
                </a:tc>
                <a:extLst>
                  <a:ext uri="{0D108BD9-81ED-4DB2-BD59-A6C34878D82A}">
                    <a16:rowId xmlns:a16="http://schemas.microsoft.com/office/drawing/2014/main" val="1525427031"/>
                  </a:ext>
                </a:extLst>
              </a:tr>
              <a:tr h="173052">
                <a:tc>
                  <a:txBody>
                    <a:bodyPr/>
                    <a:lstStyle/>
                    <a:p>
                      <a:pPr algn="ctr" latinLnBrk="1"/>
                      <a:r>
                        <a:rPr lang="en-US" altLang="ko-KR" sz="1400" dirty="0" smtClean="0"/>
                        <a:t>Test</a:t>
                      </a:r>
                      <a:r>
                        <a:rPr lang="en-US" altLang="ko-KR" sz="1400" baseline="0" dirty="0" smtClean="0"/>
                        <a:t> no.3</a:t>
                      </a:r>
                      <a:endParaRPr lang="ko-KR" altLang="en-US" sz="1400" dirty="0"/>
                    </a:p>
                  </a:txBody>
                  <a:tcPr anchor="ctr"/>
                </a:tc>
                <a:tc>
                  <a:txBody>
                    <a:bodyPr/>
                    <a:lstStyle/>
                    <a:p>
                      <a:pPr algn="ctr" latinLnBrk="1"/>
                      <a:r>
                        <a:rPr lang="en-US" altLang="ko-KR" sz="1400" dirty="0" smtClean="0"/>
                        <a:t>1.10g</a:t>
                      </a:r>
                      <a:endParaRPr lang="ko-KR" altLang="en-US" sz="1400" dirty="0"/>
                    </a:p>
                  </a:txBody>
                  <a:tcPr anchor="ctr"/>
                </a:tc>
                <a:tc>
                  <a:txBody>
                    <a:bodyPr/>
                    <a:lstStyle/>
                    <a:p>
                      <a:pPr algn="ctr" latinLnBrk="1"/>
                      <a:r>
                        <a:rPr lang="en-US" altLang="ko-KR" sz="1400" dirty="0" smtClean="0"/>
                        <a:t>1.04g</a:t>
                      </a:r>
                      <a:endParaRPr lang="ko-KR" altLang="en-US" sz="1400" dirty="0"/>
                    </a:p>
                  </a:txBody>
                  <a:tcPr anchor="ctr"/>
                </a:tc>
                <a:tc>
                  <a:txBody>
                    <a:bodyPr/>
                    <a:lstStyle/>
                    <a:p>
                      <a:pPr algn="ctr" latinLnBrk="1"/>
                      <a:r>
                        <a:rPr lang="en-US" altLang="ko-KR" sz="1400" dirty="0" smtClean="0"/>
                        <a:t>1.02g</a:t>
                      </a:r>
                      <a:endParaRPr lang="ko-KR" altLang="en-US" sz="1400" dirty="0"/>
                    </a:p>
                  </a:txBody>
                  <a:tcPr anchor="ctr"/>
                </a:tc>
                <a:tc>
                  <a:txBody>
                    <a:bodyPr/>
                    <a:lstStyle/>
                    <a:p>
                      <a:pPr algn="ctr" latinLnBrk="1"/>
                      <a:r>
                        <a:rPr lang="en-US" altLang="ko-KR" sz="1400" dirty="0" smtClean="0"/>
                        <a:t>1.15g</a:t>
                      </a:r>
                      <a:endParaRPr lang="ko-KR" altLang="en-US" sz="1400" dirty="0"/>
                    </a:p>
                  </a:txBody>
                  <a:tcPr anchor="ctr"/>
                </a:tc>
                <a:tc>
                  <a:txBody>
                    <a:bodyPr/>
                    <a:lstStyle/>
                    <a:p>
                      <a:pPr algn="ctr" latinLnBrk="1"/>
                      <a:r>
                        <a:rPr lang="en-US" altLang="ko-KR" sz="1400" dirty="0" smtClean="0"/>
                        <a:t>1.04g</a:t>
                      </a:r>
                      <a:endParaRPr lang="ko-KR" altLang="en-US" sz="1400" dirty="0"/>
                    </a:p>
                  </a:txBody>
                  <a:tcPr anchor="ctr"/>
                </a:tc>
                <a:tc>
                  <a:txBody>
                    <a:bodyPr/>
                    <a:lstStyle/>
                    <a:p>
                      <a:pPr algn="ctr" latinLnBrk="1"/>
                      <a:r>
                        <a:rPr lang="en-US" altLang="ko-KR" sz="1400" dirty="0" smtClean="0"/>
                        <a:t>1.18g</a:t>
                      </a:r>
                      <a:endParaRPr lang="ko-KR" altLang="en-US" sz="1400" dirty="0"/>
                    </a:p>
                  </a:txBody>
                  <a:tcPr anchor="ctr"/>
                </a:tc>
                <a:tc>
                  <a:txBody>
                    <a:bodyPr/>
                    <a:lstStyle/>
                    <a:p>
                      <a:pPr algn="ctr" latinLnBrk="1"/>
                      <a:r>
                        <a:rPr lang="en-US" altLang="ko-KR" sz="1400" dirty="0" smtClean="0"/>
                        <a:t>0.69g</a:t>
                      </a:r>
                      <a:endParaRPr lang="ko-KR" altLang="en-US" sz="1400" dirty="0"/>
                    </a:p>
                  </a:txBody>
                  <a:tcPr anchor="ctr"/>
                </a:tc>
                <a:extLst>
                  <a:ext uri="{0D108BD9-81ED-4DB2-BD59-A6C34878D82A}">
                    <a16:rowId xmlns:a16="http://schemas.microsoft.com/office/drawing/2014/main" val="1149958190"/>
                  </a:ext>
                </a:extLst>
              </a:tr>
              <a:tr h="173052">
                <a:tc>
                  <a:txBody>
                    <a:bodyPr/>
                    <a:lstStyle/>
                    <a:p>
                      <a:pPr algn="ctr" latinLnBrk="1"/>
                      <a:r>
                        <a:rPr lang="en-US" altLang="ko-KR" sz="1400" dirty="0" smtClean="0"/>
                        <a:t>Test</a:t>
                      </a:r>
                      <a:r>
                        <a:rPr lang="en-US" altLang="ko-KR" sz="1400" baseline="0" dirty="0" smtClean="0"/>
                        <a:t> no.4</a:t>
                      </a:r>
                      <a:endParaRPr lang="ko-KR" altLang="en-US" sz="1400" dirty="0"/>
                    </a:p>
                  </a:txBody>
                  <a:tcPr anchor="ctr"/>
                </a:tc>
                <a:tc>
                  <a:txBody>
                    <a:bodyPr/>
                    <a:lstStyle/>
                    <a:p>
                      <a:pPr algn="ctr" latinLnBrk="1"/>
                      <a:r>
                        <a:rPr lang="en-US" altLang="ko-KR" sz="1400" dirty="0" smtClean="0"/>
                        <a:t>1.75g</a:t>
                      </a:r>
                      <a:endParaRPr lang="ko-KR" altLang="en-US" sz="1400" dirty="0"/>
                    </a:p>
                  </a:txBody>
                  <a:tcPr anchor="ctr"/>
                </a:tc>
                <a:tc>
                  <a:txBody>
                    <a:bodyPr/>
                    <a:lstStyle/>
                    <a:p>
                      <a:pPr algn="ctr" latinLnBrk="1"/>
                      <a:r>
                        <a:rPr lang="en-US" altLang="ko-KR" sz="1400" dirty="0" smtClean="0"/>
                        <a:t>1.79g</a:t>
                      </a:r>
                      <a:endParaRPr lang="ko-KR" altLang="en-US" sz="1400" dirty="0"/>
                    </a:p>
                  </a:txBody>
                  <a:tcPr anchor="ctr"/>
                </a:tc>
                <a:tc>
                  <a:txBody>
                    <a:bodyPr/>
                    <a:lstStyle/>
                    <a:p>
                      <a:pPr algn="ctr" latinLnBrk="1"/>
                      <a:r>
                        <a:rPr lang="en-US" altLang="ko-KR" sz="1400" dirty="0" smtClean="0"/>
                        <a:t>1.66g</a:t>
                      </a:r>
                      <a:endParaRPr lang="ko-KR" altLang="en-US" sz="1400" dirty="0"/>
                    </a:p>
                  </a:txBody>
                  <a:tcPr anchor="ctr"/>
                </a:tc>
                <a:tc>
                  <a:txBody>
                    <a:bodyPr/>
                    <a:lstStyle/>
                    <a:p>
                      <a:pPr algn="ctr" latinLnBrk="1"/>
                      <a:r>
                        <a:rPr lang="en-US" altLang="ko-KR" sz="1400" dirty="0" smtClean="0"/>
                        <a:t>1.90g</a:t>
                      </a:r>
                      <a:endParaRPr lang="ko-KR" altLang="en-US" sz="1400" dirty="0"/>
                    </a:p>
                  </a:txBody>
                  <a:tcPr anchor="ctr"/>
                </a:tc>
                <a:tc>
                  <a:txBody>
                    <a:bodyPr/>
                    <a:lstStyle/>
                    <a:p>
                      <a:pPr algn="ctr" latinLnBrk="1"/>
                      <a:r>
                        <a:rPr lang="en-US" altLang="ko-KR" sz="1400" dirty="0" smtClean="0"/>
                        <a:t>1.70g</a:t>
                      </a:r>
                      <a:endParaRPr lang="ko-KR" altLang="en-US" sz="1400" dirty="0"/>
                    </a:p>
                  </a:txBody>
                  <a:tcPr anchor="ctr"/>
                </a:tc>
                <a:tc>
                  <a:txBody>
                    <a:bodyPr/>
                    <a:lstStyle/>
                    <a:p>
                      <a:pPr algn="ctr" latinLnBrk="1"/>
                      <a:r>
                        <a:rPr lang="en-US" altLang="ko-KR" sz="1400" dirty="0" smtClean="0"/>
                        <a:t>1.93g</a:t>
                      </a:r>
                      <a:endParaRPr lang="ko-KR" altLang="en-US" sz="1400" dirty="0"/>
                    </a:p>
                  </a:txBody>
                  <a:tcPr anchor="ctr"/>
                </a:tc>
                <a:tc>
                  <a:txBody>
                    <a:bodyPr/>
                    <a:lstStyle/>
                    <a:p>
                      <a:pPr algn="ctr" latinLnBrk="1"/>
                      <a:r>
                        <a:rPr lang="en-US" altLang="ko-KR" sz="1400" dirty="0" smtClean="0"/>
                        <a:t>1.04g</a:t>
                      </a:r>
                      <a:endParaRPr lang="ko-KR" altLang="en-US" sz="1400" dirty="0"/>
                    </a:p>
                  </a:txBody>
                  <a:tcPr anchor="ctr"/>
                </a:tc>
                <a:extLst>
                  <a:ext uri="{0D108BD9-81ED-4DB2-BD59-A6C34878D82A}">
                    <a16:rowId xmlns:a16="http://schemas.microsoft.com/office/drawing/2014/main" val="3106793186"/>
                  </a:ext>
                </a:extLst>
              </a:tr>
              <a:tr h="173052">
                <a:tc>
                  <a:txBody>
                    <a:bodyPr/>
                    <a:lstStyle/>
                    <a:p>
                      <a:pPr algn="ctr" latinLnBrk="1"/>
                      <a:r>
                        <a:rPr lang="en-US" altLang="ko-KR" sz="1400" dirty="0" smtClean="0"/>
                        <a:t>Test</a:t>
                      </a:r>
                      <a:r>
                        <a:rPr lang="en-US" altLang="ko-KR" sz="1400" baseline="0" dirty="0" smtClean="0"/>
                        <a:t> no.5</a:t>
                      </a:r>
                      <a:endParaRPr lang="ko-KR" altLang="en-US" sz="1400" dirty="0"/>
                    </a:p>
                  </a:txBody>
                  <a:tcPr anchor="ctr">
                    <a:solidFill>
                      <a:schemeClr val="accent4">
                        <a:lumMod val="20000"/>
                        <a:lumOff val="80000"/>
                      </a:schemeClr>
                    </a:solidFill>
                  </a:tcPr>
                </a:tc>
                <a:tc>
                  <a:txBody>
                    <a:bodyPr/>
                    <a:lstStyle/>
                    <a:p>
                      <a:pPr algn="ctr" latinLnBrk="1"/>
                      <a:r>
                        <a:rPr lang="en-US" altLang="ko-KR" sz="1400" dirty="0" smtClean="0"/>
                        <a:t>2.28g</a:t>
                      </a:r>
                      <a:endParaRPr lang="ko-KR" altLang="en-US" sz="1400" dirty="0"/>
                    </a:p>
                  </a:txBody>
                  <a:tcPr anchor="ctr">
                    <a:solidFill>
                      <a:schemeClr val="accent4">
                        <a:lumMod val="20000"/>
                        <a:lumOff val="80000"/>
                      </a:schemeClr>
                    </a:solidFill>
                  </a:tcPr>
                </a:tc>
                <a:tc>
                  <a:txBody>
                    <a:bodyPr/>
                    <a:lstStyle/>
                    <a:p>
                      <a:pPr algn="ctr" latinLnBrk="1"/>
                      <a:r>
                        <a:rPr lang="en-US" altLang="ko-KR" sz="1400" dirty="0" smtClean="0"/>
                        <a:t>2.28g</a:t>
                      </a:r>
                      <a:endParaRPr lang="ko-KR" altLang="en-US" sz="1400" dirty="0"/>
                    </a:p>
                  </a:txBody>
                  <a:tcPr anchor="ctr">
                    <a:solidFill>
                      <a:schemeClr val="accent4">
                        <a:lumMod val="20000"/>
                        <a:lumOff val="80000"/>
                      </a:schemeClr>
                    </a:solidFill>
                  </a:tcPr>
                </a:tc>
                <a:tc>
                  <a:txBody>
                    <a:bodyPr/>
                    <a:lstStyle/>
                    <a:p>
                      <a:pPr algn="ctr" latinLnBrk="1"/>
                      <a:r>
                        <a:rPr lang="en-US" altLang="ko-KR" sz="1400" dirty="0" smtClean="0"/>
                        <a:t>2.19g</a:t>
                      </a:r>
                      <a:endParaRPr lang="ko-KR" altLang="en-US" sz="1400" dirty="0"/>
                    </a:p>
                  </a:txBody>
                  <a:tcPr anchor="ctr">
                    <a:solidFill>
                      <a:schemeClr val="accent4">
                        <a:lumMod val="20000"/>
                        <a:lumOff val="80000"/>
                      </a:schemeClr>
                    </a:solidFill>
                  </a:tcPr>
                </a:tc>
                <a:tc>
                  <a:txBody>
                    <a:bodyPr/>
                    <a:lstStyle/>
                    <a:p>
                      <a:pPr algn="ctr" latinLnBrk="1"/>
                      <a:r>
                        <a:rPr lang="en-US" altLang="ko-KR" sz="1400" dirty="0" smtClean="0"/>
                        <a:t>2.51g</a:t>
                      </a:r>
                      <a:endParaRPr lang="ko-KR" altLang="en-US" sz="1400" dirty="0"/>
                    </a:p>
                  </a:txBody>
                  <a:tcPr anchor="ctr">
                    <a:solidFill>
                      <a:schemeClr val="accent4">
                        <a:lumMod val="20000"/>
                        <a:lumOff val="80000"/>
                      </a:schemeClr>
                    </a:solidFill>
                  </a:tcPr>
                </a:tc>
                <a:tc>
                  <a:txBody>
                    <a:bodyPr/>
                    <a:lstStyle/>
                    <a:p>
                      <a:pPr algn="ctr" latinLnBrk="1"/>
                      <a:r>
                        <a:rPr lang="en-US" altLang="ko-KR" sz="1400" dirty="0" smtClean="0"/>
                        <a:t>2.22g</a:t>
                      </a:r>
                      <a:endParaRPr lang="ko-KR" altLang="en-US" sz="1400" dirty="0"/>
                    </a:p>
                  </a:txBody>
                  <a:tcPr anchor="ctr">
                    <a:solidFill>
                      <a:schemeClr val="accent4">
                        <a:lumMod val="20000"/>
                        <a:lumOff val="80000"/>
                      </a:schemeClr>
                    </a:solidFill>
                  </a:tcPr>
                </a:tc>
                <a:tc>
                  <a:txBody>
                    <a:bodyPr/>
                    <a:lstStyle/>
                    <a:p>
                      <a:pPr algn="ctr" latinLnBrk="1"/>
                      <a:r>
                        <a:rPr lang="en-US" altLang="ko-KR" sz="1400" dirty="0" smtClean="0"/>
                        <a:t>2.48g</a:t>
                      </a:r>
                      <a:endParaRPr lang="ko-KR" altLang="en-US" sz="1400" dirty="0"/>
                    </a:p>
                  </a:txBody>
                  <a:tcPr anchor="ctr">
                    <a:solidFill>
                      <a:schemeClr val="accent4">
                        <a:lumMod val="20000"/>
                        <a:lumOff val="80000"/>
                      </a:schemeClr>
                    </a:solidFill>
                  </a:tcPr>
                </a:tc>
                <a:tc>
                  <a:txBody>
                    <a:bodyPr/>
                    <a:lstStyle/>
                    <a:p>
                      <a:pPr algn="ctr" latinLnBrk="1"/>
                      <a:r>
                        <a:rPr lang="en-US" altLang="ko-KR" sz="1400" dirty="0" smtClean="0"/>
                        <a:t>1.36g</a:t>
                      </a:r>
                      <a:endParaRPr lang="ko-KR" altLang="en-US" sz="1400" dirty="0"/>
                    </a:p>
                  </a:txBody>
                  <a:tcPr anchor="ctr">
                    <a:solidFill>
                      <a:schemeClr val="accent4">
                        <a:lumMod val="20000"/>
                        <a:lumOff val="80000"/>
                      </a:schemeClr>
                    </a:solidFill>
                  </a:tcPr>
                </a:tc>
                <a:extLst>
                  <a:ext uri="{0D108BD9-81ED-4DB2-BD59-A6C34878D82A}">
                    <a16:rowId xmlns:a16="http://schemas.microsoft.com/office/drawing/2014/main" val="1649435655"/>
                  </a:ext>
                </a:extLst>
              </a:tr>
            </a:tbl>
          </a:graphicData>
        </a:graphic>
      </p:graphicFrame>
      <p:sp>
        <p:nvSpPr>
          <p:cNvPr id="4" name="직사각형 3"/>
          <p:cNvSpPr/>
          <p:nvPr/>
        </p:nvSpPr>
        <p:spPr>
          <a:xfrm>
            <a:off x="845030" y="4338535"/>
            <a:ext cx="7747003" cy="307777"/>
          </a:xfrm>
          <a:prstGeom prst="rect">
            <a:avLst/>
          </a:prstGeom>
        </p:spPr>
        <p:txBody>
          <a:bodyPr wrap="square">
            <a:spAutoFit/>
          </a:bodyPr>
          <a:lstStyle/>
          <a:p>
            <a:r>
              <a:rPr lang="en-US" altLang="ko-KR" sz="1400" dirty="0" smtClean="0"/>
              <a:t>&lt;Maximum Recorded Accelerations&gt;</a:t>
            </a:r>
            <a:endParaRPr lang="en-US" altLang="ko-KR" sz="1400" dirty="0"/>
          </a:p>
        </p:txBody>
      </p:sp>
      <p:pic>
        <p:nvPicPr>
          <p:cNvPr id="9" name="그림 8"/>
          <p:cNvPicPr>
            <a:picLocks noChangeAspect="1"/>
          </p:cNvPicPr>
          <p:nvPr/>
        </p:nvPicPr>
        <p:blipFill>
          <a:blip r:embed="rId3"/>
          <a:stretch>
            <a:fillRect/>
          </a:stretch>
        </p:blipFill>
        <p:spPr>
          <a:xfrm>
            <a:off x="5029198" y="608484"/>
            <a:ext cx="3358661" cy="3730051"/>
          </a:xfrm>
          <a:prstGeom prst="rect">
            <a:avLst/>
          </a:prstGeom>
        </p:spPr>
      </p:pic>
      <p:pic>
        <p:nvPicPr>
          <p:cNvPr id="10" name="그림 9"/>
          <p:cNvPicPr>
            <a:picLocks noChangeAspect="1"/>
          </p:cNvPicPr>
          <p:nvPr/>
        </p:nvPicPr>
        <p:blipFill>
          <a:blip r:embed="rId4"/>
          <a:stretch>
            <a:fillRect/>
          </a:stretch>
        </p:blipFill>
        <p:spPr>
          <a:xfrm>
            <a:off x="901262" y="608483"/>
            <a:ext cx="4043449" cy="3730051"/>
          </a:xfrm>
          <a:prstGeom prst="rect">
            <a:avLst/>
          </a:prstGeom>
        </p:spPr>
      </p:pic>
      <p:sp>
        <p:nvSpPr>
          <p:cNvPr id="7" name="타원 6"/>
          <p:cNvSpPr/>
          <p:nvPr/>
        </p:nvSpPr>
        <p:spPr>
          <a:xfrm>
            <a:off x="1702342" y="6024264"/>
            <a:ext cx="1220644" cy="1220644"/>
          </a:xfrm>
          <a:prstGeom prst="ellipse">
            <a:avLst/>
          </a:prstGeom>
          <a:solidFill>
            <a:schemeClr val="accent4">
              <a:lumMod val="20000"/>
              <a:lumOff val="80000"/>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p:cNvSpPr/>
          <p:nvPr/>
        </p:nvSpPr>
        <p:spPr>
          <a:xfrm>
            <a:off x="4572000" y="6024264"/>
            <a:ext cx="1220644" cy="1220644"/>
          </a:xfrm>
          <a:prstGeom prst="ellipse">
            <a:avLst/>
          </a:prstGeom>
          <a:solidFill>
            <a:schemeClr val="accent4">
              <a:lumMod val="20000"/>
              <a:lumOff val="80000"/>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p:cNvSpPr/>
          <p:nvPr/>
        </p:nvSpPr>
        <p:spPr>
          <a:xfrm>
            <a:off x="7623545" y="6024264"/>
            <a:ext cx="1220644" cy="1220644"/>
          </a:xfrm>
          <a:prstGeom prst="ellipse">
            <a:avLst/>
          </a:prstGeom>
          <a:solidFill>
            <a:schemeClr val="accent4">
              <a:lumMod val="20000"/>
              <a:lumOff val="80000"/>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601476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층응답가속도 증폭</a:t>
            </a:r>
            <a:endParaRPr lang="ko-KR" altLang="en-US"/>
          </a:p>
        </p:txBody>
      </p:sp>
      <p:grpSp>
        <p:nvGrpSpPr>
          <p:cNvPr id="3" name="그룹 2"/>
          <p:cNvGrpSpPr/>
          <p:nvPr/>
        </p:nvGrpSpPr>
        <p:grpSpPr>
          <a:xfrm>
            <a:off x="1325783" y="693683"/>
            <a:ext cx="6221486" cy="3426651"/>
            <a:chOff x="892029" y="863991"/>
            <a:chExt cx="6221486" cy="3426651"/>
          </a:xfrm>
        </p:grpSpPr>
        <p:sp>
          <p:nvSpPr>
            <p:cNvPr id="8" name="Freeform 6"/>
            <p:cNvSpPr>
              <a:spLocks/>
            </p:cNvSpPr>
            <p:nvPr/>
          </p:nvSpPr>
          <p:spPr bwMode="auto">
            <a:xfrm>
              <a:off x="2927563" y="3155289"/>
              <a:ext cx="641103" cy="21004"/>
            </a:xfrm>
            <a:custGeom>
              <a:avLst/>
              <a:gdLst>
                <a:gd name="T0" fmla="*/ 0 w 1921"/>
                <a:gd name="T1" fmla="*/ 0 h 65"/>
                <a:gd name="T2" fmla="*/ 137 w 1921"/>
                <a:gd name="T3" fmla="*/ 17 h 65"/>
                <a:gd name="T4" fmla="*/ 273 w 1921"/>
                <a:gd name="T5" fmla="*/ 32 h 65"/>
                <a:gd name="T6" fmla="*/ 411 w 1921"/>
                <a:gd name="T7" fmla="*/ 44 h 65"/>
                <a:gd name="T8" fmla="*/ 548 w 1921"/>
                <a:gd name="T9" fmla="*/ 54 h 65"/>
                <a:gd name="T10" fmla="*/ 685 w 1921"/>
                <a:gd name="T11" fmla="*/ 60 h 65"/>
                <a:gd name="T12" fmla="*/ 823 w 1921"/>
                <a:gd name="T13" fmla="*/ 64 h 65"/>
                <a:gd name="T14" fmla="*/ 961 w 1921"/>
                <a:gd name="T15" fmla="*/ 65 h 65"/>
                <a:gd name="T16" fmla="*/ 1098 w 1921"/>
                <a:gd name="T17" fmla="*/ 64 h 65"/>
                <a:gd name="T18" fmla="*/ 1236 w 1921"/>
                <a:gd name="T19" fmla="*/ 60 h 65"/>
                <a:gd name="T20" fmla="*/ 1374 w 1921"/>
                <a:gd name="T21" fmla="*/ 54 h 65"/>
                <a:gd name="T22" fmla="*/ 1510 w 1921"/>
                <a:gd name="T23" fmla="*/ 44 h 65"/>
                <a:gd name="T24" fmla="*/ 1648 w 1921"/>
                <a:gd name="T25" fmla="*/ 32 h 65"/>
                <a:gd name="T26" fmla="*/ 1784 w 1921"/>
                <a:gd name="T27" fmla="*/ 17 h 65"/>
                <a:gd name="T28" fmla="*/ 1921 w 1921"/>
                <a:gd name="T2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1" h="65">
                  <a:moveTo>
                    <a:pt x="0" y="0"/>
                  </a:moveTo>
                  <a:lnTo>
                    <a:pt x="137" y="17"/>
                  </a:lnTo>
                  <a:lnTo>
                    <a:pt x="273" y="32"/>
                  </a:lnTo>
                  <a:lnTo>
                    <a:pt x="411" y="44"/>
                  </a:lnTo>
                  <a:lnTo>
                    <a:pt x="548" y="54"/>
                  </a:lnTo>
                  <a:lnTo>
                    <a:pt x="685" y="60"/>
                  </a:lnTo>
                  <a:lnTo>
                    <a:pt x="823" y="64"/>
                  </a:lnTo>
                  <a:lnTo>
                    <a:pt x="961" y="65"/>
                  </a:lnTo>
                  <a:lnTo>
                    <a:pt x="1098" y="64"/>
                  </a:lnTo>
                  <a:lnTo>
                    <a:pt x="1236" y="60"/>
                  </a:lnTo>
                  <a:lnTo>
                    <a:pt x="1374" y="54"/>
                  </a:lnTo>
                  <a:lnTo>
                    <a:pt x="1510" y="44"/>
                  </a:lnTo>
                  <a:lnTo>
                    <a:pt x="1648" y="32"/>
                  </a:lnTo>
                  <a:lnTo>
                    <a:pt x="1784" y="17"/>
                  </a:lnTo>
                  <a:lnTo>
                    <a:pt x="1921" y="0"/>
                  </a:lnTo>
                </a:path>
              </a:pathLst>
            </a:custGeom>
            <a:noFill/>
            <a:ln w="12700">
              <a:solidFill>
                <a:srgbClr val="2128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9" name="Freeform 7"/>
            <p:cNvSpPr>
              <a:spLocks/>
            </p:cNvSpPr>
            <p:nvPr/>
          </p:nvSpPr>
          <p:spPr bwMode="auto">
            <a:xfrm>
              <a:off x="3571666" y="3133286"/>
              <a:ext cx="637102" cy="22004"/>
            </a:xfrm>
            <a:custGeom>
              <a:avLst/>
              <a:gdLst>
                <a:gd name="T0" fmla="*/ 1912 w 1912"/>
                <a:gd name="T1" fmla="*/ 65 h 66"/>
                <a:gd name="T2" fmla="*/ 1776 w 1912"/>
                <a:gd name="T3" fmla="*/ 48 h 66"/>
                <a:gd name="T4" fmla="*/ 1640 w 1912"/>
                <a:gd name="T5" fmla="*/ 33 h 66"/>
                <a:gd name="T6" fmla="*/ 1503 w 1912"/>
                <a:gd name="T7" fmla="*/ 21 h 66"/>
                <a:gd name="T8" fmla="*/ 1366 w 1912"/>
                <a:gd name="T9" fmla="*/ 12 h 66"/>
                <a:gd name="T10" fmla="*/ 1230 w 1912"/>
                <a:gd name="T11" fmla="*/ 5 h 66"/>
                <a:gd name="T12" fmla="*/ 1093 w 1912"/>
                <a:gd name="T13" fmla="*/ 1 h 66"/>
                <a:gd name="T14" fmla="*/ 957 w 1912"/>
                <a:gd name="T15" fmla="*/ 0 h 66"/>
                <a:gd name="T16" fmla="*/ 819 w 1912"/>
                <a:gd name="T17" fmla="*/ 1 h 66"/>
                <a:gd name="T18" fmla="*/ 682 w 1912"/>
                <a:gd name="T19" fmla="*/ 5 h 66"/>
                <a:gd name="T20" fmla="*/ 546 w 1912"/>
                <a:gd name="T21" fmla="*/ 13 h 66"/>
                <a:gd name="T22" fmla="*/ 409 w 1912"/>
                <a:gd name="T23" fmla="*/ 22 h 66"/>
                <a:gd name="T24" fmla="*/ 273 w 1912"/>
                <a:gd name="T25" fmla="*/ 34 h 66"/>
                <a:gd name="T26" fmla="*/ 136 w 1912"/>
                <a:gd name="T27" fmla="*/ 49 h 66"/>
                <a:gd name="T28" fmla="*/ 0 w 1912"/>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12" h="66">
                  <a:moveTo>
                    <a:pt x="1912" y="65"/>
                  </a:moveTo>
                  <a:lnTo>
                    <a:pt x="1776" y="48"/>
                  </a:lnTo>
                  <a:lnTo>
                    <a:pt x="1640" y="33"/>
                  </a:lnTo>
                  <a:lnTo>
                    <a:pt x="1503" y="21"/>
                  </a:lnTo>
                  <a:lnTo>
                    <a:pt x="1366" y="12"/>
                  </a:lnTo>
                  <a:lnTo>
                    <a:pt x="1230" y="5"/>
                  </a:lnTo>
                  <a:lnTo>
                    <a:pt x="1093" y="1"/>
                  </a:lnTo>
                  <a:lnTo>
                    <a:pt x="957" y="0"/>
                  </a:lnTo>
                  <a:lnTo>
                    <a:pt x="819" y="1"/>
                  </a:lnTo>
                  <a:lnTo>
                    <a:pt x="682" y="5"/>
                  </a:lnTo>
                  <a:lnTo>
                    <a:pt x="546" y="13"/>
                  </a:lnTo>
                  <a:lnTo>
                    <a:pt x="409" y="22"/>
                  </a:lnTo>
                  <a:lnTo>
                    <a:pt x="273" y="34"/>
                  </a:lnTo>
                  <a:lnTo>
                    <a:pt x="136" y="49"/>
                  </a:lnTo>
                  <a:lnTo>
                    <a:pt x="0" y="66"/>
                  </a:lnTo>
                </a:path>
              </a:pathLst>
            </a:custGeom>
            <a:noFill/>
            <a:ln w="12700">
              <a:solidFill>
                <a:srgbClr val="2128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10" name="Line 8"/>
            <p:cNvSpPr>
              <a:spLocks noChangeShapeType="1"/>
            </p:cNvSpPr>
            <p:nvPr/>
          </p:nvSpPr>
          <p:spPr bwMode="auto">
            <a:xfrm flipV="1">
              <a:off x="5575987" y="2588185"/>
              <a:ext cx="0" cy="939151"/>
            </a:xfrm>
            <a:prstGeom prst="line">
              <a:avLst/>
            </a:prstGeom>
            <a:noFill/>
            <a:ln w="12700">
              <a:solidFill>
                <a:srgbClr val="21283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11" name="Line 9"/>
            <p:cNvSpPr>
              <a:spLocks noChangeShapeType="1"/>
            </p:cNvSpPr>
            <p:nvPr/>
          </p:nvSpPr>
          <p:spPr bwMode="auto">
            <a:xfrm>
              <a:off x="5575987" y="2588185"/>
              <a:ext cx="1281205" cy="0"/>
            </a:xfrm>
            <a:prstGeom prst="line">
              <a:avLst/>
            </a:prstGeom>
            <a:noFill/>
            <a:ln w="6350">
              <a:solidFill>
                <a:srgbClr val="21283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12" name="Line 10"/>
            <p:cNvSpPr>
              <a:spLocks noChangeShapeType="1"/>
            </p:cNvSpPr>
            <p:nvPr/>
          </p:nvSpPr>
          <p:spPr bwMode="auto">
            <a:xfrm>
              <a:off x="6857192" y="2588185"/>
              <a:ext cx="0" cy="939151"/>
            </a:xfrm>
            <a:prstGeom prst="line">
              <a:avLst/>
            </a:prstGeom>
            <a:noFill/>
            <a:ln w="12700">
              <a:solidFill>
                <a:srgbClr val="21283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13" name="Line 11"/>
            <p:cNvSpPr>
              <a:spLocks noChangeShapeType="1"/>
            </p:cNvSpPr>
            <p:nvPr/>
          </p:nvSpPr>
          <p:spPr bwMode="auto">
            <a:xfrm>
              <a:off x="5433964" y="3527336"/>
              <a:ext cx="1565251" cy="0"/>
            </a:xfrm>
            <a:prstGeom prst="line">
              <a:avLst/>
            </a:prstGeom>
            <a:noFill/>
            <a:ln w="12700">
              <a:solidFill>
                <a:srgbClr val="21283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14" name="Freeform 12"/>
            <p:cNvSpPr>
              <a:spLocks/>
            </p:cNvSpPr>
            <p:nvPr/>
          </p:nvSpPr>
          <p:spPr bwMode="auto">
            <a:xfrm>
              <a:off x="5575987" y="2499171"/>
              <a:ext cx="1281205" cy="89015"/>
            </a:xfrm>
            <a:custGeom>
              <a:avLst/>
              <a:gdLst>
                <a:gd name="T0" fmla="*/ 3841 w 3841"/>
                <a:gd name="T1" fmla="*/ 265 h 265"/>
                <a:gd name="T2" fmla="*/ 3706 w 3841"/>
                <a:gd name="T3" fmla="*/ 229 h 265"/>
                <a:gd name="T4" fmla="*/ 3572 w 3841"/>
                <a:gd name="T5" fmla="*/ 195 h 265"/>
                <a:gd name="T6" fmla="*/ 3436 w 3841"/>
                <a:gd name="T7" fmla="*/ 164 h 265"/>
                <a:gd name="T8" fmla="*/ 3301 w 3841"/>
                <a:gd name="T9" fmla="*/ 136 h 265"/>
                <a:gd name="T10" fmla="*/ 3164 w 3841"/>
                <a:gd name="T11" fmla="*/ 110 h 265"/>
                <a:gd name="T12" fmla="*/ 3027 w 3841"/>
                <a:gd name="T13" fmla="*/ 86 h 265"/>
                <a:gd name="T14" fmla="*/ 2890 w 3841"/>
                <a:gd name="T15" fmla="*/ 66 h 265"/>
                <a:gd name="T16" fmla="*/ 2751 w 3841"/>
                <a:gd name="T17" fmla="*/ 48 h 265"/>
                <a:gd name="T18" fmla="*/ 2614 w 3841"/>
                <a:gd name="T19" fmla="*/ 33 h 265"/>
                <a:gd name="T20" fmla="*/ 2475 w 3841"/>
                <a:gd name="T21" fmla="*/ 22 h 265"/>
                <a:gd name="T22" fmla="*/ 2336 w 3841"/>
                <a:gd name="T23" fmla="*/ 12 h 265"/>
                <a:gd name="T24" fmla="*/ 2198 w 3841"/>
                <a:gd name="T25" fmla="*/ 5 h 265"/>
                <a:gd name="T26" fmla="*/ 2059 w 3841"/>
                <a:gd name="T27" fmla="*/ 1 h 265"/>
                <a:gd name="T28" fmla="*/ 1920 w 3841"/>
                <a:gd name="T29" fmla="*/ 0 h 265"/>
                <a:gd name="T30" fmla="*/ 1782 w 3841"/>
                <a:gd name="T31" fmla="*/ 1 h 265"/>
                <a:gd name="T32" fmla="*/ 1643 w 3841"/>
                <a:gd name="T33" fmla="*/ 5 h 265"/>
                <a:gd name="T34" fmla="*/ 1504 w 3841"/>
                <a:gd name="T35" fmla="*/ 12 h 265"/>
                <a:gd name="T36" fmla="*/ 1365 w 3841"/>
                <a:gd name="T37" fmla="*/ 22 h 265"/>
                <a:gd name="T38" fmla="*/ 1227 w 3841"/>
                <a:gd name="T39" fmla="*/ 33 h 265"/>
                <a:gd name="T40" fmla="*/ 1089 w 3841"/>
                <a:gd name="T41" fmla="*/ 48 h 265"/>
                <a:gd name="T42" fmla="*/ 950 w 3841"/>
                <a:gd name="T43" fmla="*/ 66 h 265"/>
                <a:gd name="T44" fmla="*/ 814 w 3841"/>
                <a:gd name="T45" fmla="*/ 86 h 265"/>
                <a:gd name="T46" fmla="*/ 676 w 3841"/>
                <a:gd name="T47" fmla="*/ 110 h 265"/>
                <a:gd name="T48" fmla="*/ 540 w 3841"/>
                <a:gd name="T49" fmla="*/ 136 h 265"/>
                <a:gd name="T50" fmla="*/ 404 w 3841"/>
                <a:gd name="T51" fmla="*/ 164 h 265"/>
                <a:gd name="T52" fmla="*/ 268 w 3841"/>
                <a:gd name="T53" fmla="*/ 195 h 265"/>
                <a:gd name="T54" fmla="*/ 134 w 3841"/>
                <a:gd name="T55" fmla="*/ 229 h 265"/>
                <a:gd name="T56" fmla="*/ 0 w 3841"/>
                <a:gd name="T57"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41" h="265">
                  <a:moveTo>
                    <a:pt x="3841" y="265"/>
                  </a:moveTo>
                  <a:lnTo>
                    <a:pt x="3706" y="229"/>
                  </a:lnTo>
                  <a:lnTo>
                    <a:pt x="3572" y="195"/>
                  </a:lnTo>
                  <a:lnTo>
                    <a:pt x="3436" y="164"/>
                  </a:lnTo>
                  <a:lnTo>
                    <a:pt x="3301" y="136"/>
                  </a:lnTo>
                  <a:lnTo>
                    <a:pt x="3164" y="110"/>
                  </a:lnTo>
                  <a:lnTo>
                    <a:pt x="3027" y="86"/>
                  </a:lnTo>
                  <a:lnTo>
                    <a:pt x="2890" y="66"/>
                  </a:lnTo>
                  <a:lnTo>
                    <a:pt x="2751" y="48"/>
                  </a:lnTo>
                  <a:lnTo>
                    <a:pt x="2614" y="33"/>
                  </a:lnTo>
                  <a:lnTo>
                    <a:pt x="2475" y="22"/>
                  </a:lnTo>
                  <a:lnTo>
                    <a:pt x="2336" y="12"/>
                  </a:lnTo>
                  <a:lnTo>
                    <a:pt x="2198" y="5"/>
                  </a:lnTo>
                  <a:lnTo>
                    <a:pt x="2059" y="1"/>
                  </a:lnTo>
                  <a:lnTo>
                    <a:pt x="1920" y="0"/>
                  </a:lnTo>
                  <a:lnTo>
                    <a:pt x="1782" y="1"/>
                  </a:lnTo>
                  <a:lnTo>
                    <a:pt x="1643" y="5"/>
                  </a:lnTo>
                  <a:lnTo>
                    <a:pt x="1504" y="12"/>
                  </a:lnTo>
                  <a:lnTo>
                    <a:pt x="1365" y="22"/>
                  </a:lnTo>
                  <a:lnTo>
                    <a:pt x="1227" y="33"/>
                  </a:lnTo>
                  <a:lnTo>
                    <a:pt x="1089" y="48"/>
                  </a:lnTo>
                  <a:lnTo>
                    <a:pt x="950" y="66"/>
                  </a:lnTo>
                  <a:lnTo>
                    <a:pt x="814" y="86"/>
                  </a:lnTo>
                  <a:lnTo>
                    <a:pt x="676" y="110"/>
                  </a:lnTo>
                  <a:lnTo>
                    <a:pt x="540" y="136"/>
                  </a:lnTo>
                  <a:lnTo>
                    <a:pt x="404" y="164"/>
                  </a:lnTo>
                  <a:lnTo>
                    <a:pt x="268" y="195"/>
                  </a:lnTo>
                  <a:lnTo>
                    <a:pt x="134" y="229"/>
                  </a:lnTo>
                  <a:lnTo>
                    <a:pt x="0" y="265"/>
                  </a:lnTo>
                </a:path>
              </a:pathLst>
            </a:custGeom>
            <a:noFill/>
            <a:ln w="12700">
              <a:solidFill>
                <a:srgbClr val="2128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15" name="Line 13"/>
            <p:cNvSpPr>
              <a:spLocks noChangeShapeType="1"/>
            </p:cNvSpPr>
            <p:nvPr/>
          </p:nvSpPr>
          <p:spPr bwMode="auto">
            <a:xfrm flipV="1">
              <a:off x="2684524" y="1254985"/>
              <a:ext cx="0" cy="2818451"/>
            </a:xfrm>
            <a:prstGeom prst="line">
              <a:avLst/>
            </a:prstGeom>
            <a:noFill/>
            <a:ln w="6350">
              <a:solidFill>
                <a:srgbClr val="21283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16" name="Line 14"/>
            <p:cNvSpPr>
              <a:spLocks noChangeShapeType="1"/>
            </p:cNvSpPr>
            <p:nvPr/>
          </p:nvSpPr>
          <p:spPr bwMode="auto">
            <a:xfrm>
              <a:off x="2684524" y="1254985"/>
              <a:ext cx="1280205" cy="0"/>
            </a:xfrm>
            <a:prstGeom prst="line">
              <a:avLst/>
            </a:prstGeom>
            <a:noFill/>
            <a:ln w="6350">
              <a:solidFill>
                <a:srgbClr val="21283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17" name="Line 15"/>
            <p:cNvSpPr>
              <a:spLocks noChangeShapeType="1"/>
            </p:cNvSpPr>
            <p:nvPr/>
          </p:nvSpPr>
          <p:spPr bwMode="auto">
            <a:xfrm>
              <a:off x="3964729" y="1254985"/>
              <a:ext cx="0" cy="2818451"/>
            </a:xfrm>
            <a:prstGeom prst="line">
              <a:avLst/>
            </a:prstGeom>
            <a:noFill/>
            <a:ln w="6350">
              <a:solidFill>
                <a:srgbClr val="21283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18" name="Line 16"/>
            <p:cNvSpPr>
              <a:spLocks noChangeShapeType="1"/>
            </p:cNvSpPr>
            <p:nvPr/>
          </p:nvSpPr>
          <p:spPr bwMode="auto">
            <a:xfrm>
              <a:off x="2684524" y="2194135"/>
              <a:ext cx="1280205" cy="0"/>
            </a:xfrm>
            <a:prstGeom prst="line">
              <a:avLst/>
            </a:prstGeom>
            <a:noFill/>
            <a:ln w="6350">
              <a:solidFill>
                <a:srgbClr val="21283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19" name="Line 17"/>
            <p:cNvSpPr>
              <a:spLocks noChangeShapeType="1"/>
            </p:cNvSpPr>
            <p:nvPr/>
          </p:nvSpPr>
          <p:spPr bwMode="auto">
            <a:xfrm>
              <a:off x="2684524" y="3134285"/>
              <a:ext cx="1280205" cy="0"/>
            </a:xfrm>
            <a:prstGeom prst="line">
              <a:avLst/>
            </a:prstGeom>
            <a:noFill/>
            <a:ln w="6350">
              <a:solidFill>
                <a:srgbClr val="21283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20" name="Line 18"/>
            <p:cNvSpPr>
              <a:spLocks noChangeShapeType="1"/>
            </p:cNvSpPr>
            <p:nvPr/>
          </p:nvSpPr>
          <p:spPr bwMode="auto">
            <a:xfrm>
              <a:off x="2541501" y="4073436"/>
              <a:ext cx="1565251" cy="0"/>
            </a:xfrm>
            <a:prstGeom prst="line">
              <a:avLst/>
            </a:prstGeom>
            <a:noFill/>
            <a:ln w="12700">
              <a:solidFill>
                <a:srgbClr val="21283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21" name="Freeform 19"/>
            <p:cNvSpPr>
              <a:spLocks/>
            </p:cNvSpPr>
            <p:nvPr/>
          </p:nvSpPr>
          <p:spPr bwMode="auto">
            <a:xfrm>
              <a:off x="2684524" y="3614362"/>
              <a:ext cx="122020" cy="459074"/>
            </a:xfrm>
            <a:custGeom>
              <a:avLst/>
              <a:gdLst>
                <a:gd name="T0" fmla="*/ 365 w 365"/>
                <a:gd name="T1" fmla="*/ 0 h 1378"/>
                <a:gd name="T2" fmla="*/ 318 w 365"/>
                <a:gd name="T3" fmla="*/ 109 h 1378"/>
                <a:gd name="T4" fmla="*/ 275 w 365"/>
                <a:gd name="T5" fmla="*/ 221 h 1378"/>
                <a:gd name="T6" fmla="*/ 234 w 365"/>
                <a:gd name="T7" fmla="*/ 333 h 1378"/>
                <a:gd name="T8" fmla="*/ 197 w 365"/>
                <a:gd name="T9" fmla="*/ 446 h 1378"/>
                <a:gd name="T10" fmla="*/ 161 w 365"/>
                <a:gd name="T11" fmla="*/ 560 h 1378"/>
                <a:gd name="T12" fmla="*/ 129 w 365"/>
                <a:gd name="T13" fmla="*/ 675 h 1378"/>
                <a:gd name="T14" fmla="*/ 100 w 365"/>
                <a:gd name="T15" fmla="*/ 790 h 1378"/>
                <a:gd name="T16" fmla="*/ 74 w 365"/>
                <a:gd name="T17" fmla="*/ 907 h 1378"/>
                <a:gd name="T18" fmla="*/ 50 w 365"/>
                <a:gd name="T19" fmla="*/ 1024 h 1378"/>
                <a:gd name="T20" fmla="*/ 30 w 365"/>
                <a:gd name="T21" fmla="*/ 1142 h 1378"/>
                <a:gd name="T22" fmla="*/ 13 w 365"/>
                <a:gd name="T23" fmla="*/ 1259 h 1378"/>
                <a:gd name="T24" fmla="*/ 0 w 365"/>
                <a:gd name="T25" fmla="*/ 1378 h 1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5" h="1378">
                  <a:moveTo>
                    <a:pt x="365" y="0"/>
                  </a:moveTo>
                  <a:lnTo>
                    <a:pt x="318" y="109"/>
                  </a:lnTo>
                  <a:lnTo>
                    <a:pt x="275" y="221"/>
                  </a:lnTo>
                  <a:lnTo>
                    <a:pt x="234" y="333"/>
                  </a:lnTo>
                  <a:lnTo>
                    <a:pt x="197" y="446"/>
                  </a:lnTo>
                  <a:lnTo>
                    <a:pt x="161" y="560"/>
                  </a:lnTo>
                  <a:lnTo>
                    <a:pt x="129" y="675"/>
                  </a:lnTo>
                  <a:lnTo>
                    <a:pt x="100" y="790"/>
                  </a:lnTo>
                  <a:lnTo>
                    <a:pt x="74" y="907"/>
                  </a:lnTo>
                  <a:lnTo>
                    <a:pt x="50" y="1024"/>
                  </a:lnTo>
                  <a:lnTo>
                    <a:pt x="30" y="1142"/>
                  </a:lnTo>
                  <a:lnTo>
                    <a:pt x="13" y="1259"/>
                  </a:lnTo>
                  <a:lnTo>
                    <a:pt x="0" y="1378"/>
                  </a:lnTo>
                </a:path>
              </a:pathLst>
            </a:custGeom>
            <a:noFill/>
            <a:ln w="12700">
              <a:solidFill>
                <a:srgbClr val="2128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22" name="Freeform 20"/>
            <p:cNvSpPr>
              <a:spLocks/>
            </p:cNvSpPr>
            <p:nvPr/>
          </p:nvSpPr>
          <p:spPr bwMode="auto">
            <a:xfrm>
              <a:off x="2805543" y="3155289"/>
              <a:ext cx="122020" cy="459074"/>
            </a:xfrm>
            <a:custGeom>
              <a:avLst/>
              <a:gdLst>
                <a:gd name="T0" fmla="*/ 0 w 365"/>
                <a:gd name="T1" fmla="*/ 1377 h 1377"/>
                <a:gd name="T2" fmla="*/ 46 w 365"/>
                <a:gd name="T3" fmla="*/ 1268 h 1377"/>
                <a:gd name="T4" fmla="*/ 90 w 365"/>
                <a:gd name="T5" fmla="*/ 1157 h 1377"/>
                <a:gd name="T6" fmla="*/ 131 w 365"/>
                <a:gd name="T7" fmla="*/ 1045 h 1377"/>
                <a:gd name="T8" fmla="*/ 168 w 365"/>
                <a:gd name="T9" fmla="*/ 932 h 1377"/>
                <a:gd name="T10" fmla="*/ 204 w 365"/>
                <a:gd name="T11" fmla="*/ 817 h 1377"/>
                <a:gd name="T12" fmla="*/ 236 w 365"/>
                <a:gd name="T13" fmla="*/ 703 h 1377"/>
                <a:gd name="T14" fmla="*/ 265 w 365"/>
                <a:gd name="T15" fmla="*/ 587 h 1377"/>
                <a:gd name="T16" fmla="*/ 291 w 365"/>
                <a:gd name="T17" fmla="*/ 471 h 1377"/>
                <a:gd name="T18" fmla="*/ 314 w 365"/>
                <a:gd name="T19" fmla="*/ 353 h 1377"/>
                <a:gd name="T20" fmla="*/ 334 w 365"/>
                <a:gd name="T21" fmla="*/ 236 h 1377"/>
                <a:gd name="T22" fmla="*/ 351 w 365"/>
                <a:gd name="T23" fmla="*/ 118 h 1377"/>
                <a:gd name="T24" fmla="*/ 365 w 365"/>
                <a:gd name="T25" fmla="*/ 0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5" h="1377">
                  <a:moveTo>
                    <a:pt x="0" y="1377"/>
                  </a:moveTo>
                  <a:lnTo>
                    <a:pt x="46" y="1268"/>
                  </a:lnTo>
                  <a:lnTo>
                    <a:pt x="90" y="1157"/>
                  </a:lnTo>
                  <a:lnTo>
                    <a:pt x="131" y="1045"/>
                  </a:lnTo>
                  <a:lnTo>
                    <a:pt x="168" y="932"/>
                  </a:lnTo>
                  <a:lnTo>
                    <a:pt x="204" y="817"/>
                  </a:lnTo>
                  <a:lnTo>
                    <a:pt x="236" y="703"/>
                  </a:lnTo>
                  <a:lnTo>
                    <a:pt x="265" y="587"/>
                  </a:lnTo>
                  <a:lnTo>
                    <a:pt x="291" y="471"/>
                  </a:lnTo>
                  <a:lnTo>
                    <a:pt x="314" y="353"/>
                  </a:lnTo>
                  <a:lnTo>
                    <a:pt x="334" y="236"/>
                  </a:lnTo>
                  <a:lnTo>
                    <a:pt x="351" y="118"/>
                  </a:lnTo>
                  <a:lnTo>
                    <a:pt x="365" y="0"/>
                  </a:lnTo>
                </a:path>
              </a:pathLst>
            </a:custGeom>
            <a:noFill/>
            <a:ln w="12700">
              <a:solidFill>
                <a:srgbClr val="2128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23" name="Freeform 21"/>
            <p:cNvSpPr>
              <a:spLocks/>
            </p:cNvSpPr>
            <p:nvPr/>
          </p:nvSpPr>
          <p:spPr bwMode="auto">
            <a:xfrm>
              <a:off x="2928563" y="2695215"/>
              <a:ext cx="122020" cy="460074"/>
            </a:xfrm>
            <a:custGeom>
              <a:avLst/>
              <a:gdLst>
                <a:gd name="T0" fmla="*/ 366 w 366"/>
                <a:gd name="T1" fmla="*/ 0 h 1378"/>
                <a:gd name="T2" fmla="*/ 319 w 366"/>
                <a:gd name="T3" fmla="*/ 109 h 1378"/>
                <a:gd name="T4" fmla="*/ 276 w 366"/>
                <a:gd name="T5" fmla="*/ 220 h 1378"/>
                <a:gd name="T6" fmla="*/ 234 w 366"/>
                <a:gd name="T7" fmla="*/ 333 h 1378"/>
                <a:gd name="T8" fmla="*/ 197 w 366"/>
                <a:gd name="T9" fmla="*/ 446 h 1378"/>
                <a:gd name="T10" fmla="*/ 161 w 366"/>
                <a:gd name="T11" fmla="*/ 560 h 1378"/>
                <a:gd name="T12" fmla="*/ 129 w 366"/>
                <a:gd name="T13" fmla="*/ 675 h 1378"/>
                <a:gd name="T14" fmla="*/ 101 w 366"/>
                <a:gd name="T15" fmla="*/ 790 h 1378"/>
                <a:gd name="T16" fmla="*/ 74 w 366"/>
                <a:gd name="T17" fmla="*/ 907 h 1378"/>
                <a:gd name="T18" fmla="*/ 51 w 366"/>
                <a:gd name="T19" fmla="*/ 1024 h 1378"/>
                <a:gd name="T20" fmla="*/ 31 w 366"/>
                <a:gd name="T21" fmla="*/ 1142 h 1378"/>
                <a:gd name="T22" fmla="*/ 14 w 366"/>
                <a:gd name="T23" fmla="*/ 1259 h 1378"/>
                <a:gd name="T24" fmla="*/ 0 w 366"/>
                <a:gd name="T25" fmla="*/ 1378 h 1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6" h="1378">
                  <a:moveTo>
                    <a:pt x="366" y="0"/>
                  </a:moveTo>
                  <a:lnTo>
                    <a:pt x="319" y="109"/>
                  </a:lnTo>
                  <a:lnTo>
                    <a:pt x="276" y="220"/>
                  </a:lnTo>
                  <a:lnTo>
                    <a:pt x="234" y="333"/>
                  </a:lnTo>
                  <a:lnTo>
                    <a:pt x="197" y="446"/>
                  </a:lnTo>
                  <a:lnTo>
                    <a:pt x="161" y="560"/>
                  </a:lnTo>
                  <a:lnTo>
                    <a:pt x="129" y="675"/>
                  </a:lnTo>
                  <a:lnTo>
                    <a:pt x="101" y="790"/>
                  </a:lnTo>
                  <a:lnTo>
                    <a:pt x="74" y="907"/>
                  </a:lnTo>
                  <a:lnTo>
                    <a:pt x="51" y="1024"/>
                  </a:lnTo>
                  <a:lnTo>
                    <a:pt x="31" y="1142"/>
                  </a:lnTo>
                  <a:lnTo>
                    <a:pt x="14" y="1259"/>
                  </a:lnTo>
                  <a:lnTo>
                    <a:pt x="0" y="1378"/>
                  </a:lnTo>
                </a:path>
              </a:pathLst>
            </a:custGeom>
            <a:noFill/>
            <a:ln w="12700">
              <a:solidFill>
                <a:srgbClr val="2128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24" name="Freeform 22"/>
            <p:cNvSpPr>
              <a:spLocks/>
            </p:cNvSpPr>
            <p:nvPr/>
          </p:nvSpPr>
          <p:spPr bwMode="auto">
            <a:xfrm>
              <a:off x="3049582" y="2236142"/>
              <a:ext cx="122020" cy="459074"/>
            </a:xfrm>
            <a:custGeom>
              <a:avLst/>
              <a:gdLst>
                <a:gd name="T0" fmla="*/ 0 w 365"/>
                <a:gd name="T1" fmla="*/ 1377 h 1377"/>
                <a:gd name="T2" fmla="*/ 46 w 365"/>
                <a:gd name="T3" fmla="*/ 1268 h 1377"/>
                <a:gd name="T4" fmla="*/ 90 w 365"/>
                <a:gd name="T5" fmla="*/ 1157 h 1377"/>
                <a:gd name="T6" fmla="*/ 131 w 365"/>
                <a:gd name="T7" fmla="*/ 1045 h 1377"/>
                <a:gd name="T8" fmla="*/ 168 w 365"/>
                <a:gd name="T9" fmla="*/ 931 h 1377"/>
                <a:gd name="T10" fmla="*/ 204 w 365"/>
                <a:gd name="T11" fmla="*/ 817 h 1377"/>
                <a:gd name="T12" fmla="*/ 236 w 365"/>
                <a:gd name="T13" fmla="*/ 703 h 1377"/>
                <a:gd name="T14" fmla="*/ 264 w 365"/>
                <a:gd name="T15" fmla="*/ 587 h 1377"/>
                <a:gd name="T16" fmla="*/ 291 w 365"/>
                <a:gd name="T17" fmla="*/ 471 h 1377"/>
                <a:gd name="T18" fmla="*/ 314 w 365"/>
                <a:gd name="T19" fmla="*/ 353 h 1377"/>
                <a:gd name="T20" fmla="*/ 334 w 365"/>
                <a:gd name="T21" fmla="*/ 236 h 1377"/>
                <a:gd name="T22" fmla="*/ 351 w 365"/>
                <a:gd name="T23" fmla="*/ 118 h 1377"/>
                <a:gd name="T24" fmla="*/ 365 w 365"/>
                <a:gd name="T25" fmla="*/ 0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5" h="1377">
                  <a:moveTo>
                    <a:pt x="0" y="1377"/>
                  </a:moveTo>
                  <a:lnTo>
                    <a:pt x="46" y="1268"/>
                  </a:lnTo>
                  <a:lnTo>
                    <a:pt x="90" y="1157"/>
                  </a:lnTo>
                  <a:lnTo>
                    <a:pt x="131" y="1045"/>
                  </a:lnTo>
                  <a:lnTo>
                    <a:pt x="168" y="931"/>
                  </a:lnTo>
                  <a:lnTo>
                    <a:pt x="204" y="817"/>
                  </a:lnTo>
                  <a:lnTo>
                    <a:pt x="236" y="703"/>
                  </a:lnTo>
                  <a:lnTo>
                    <a:pt x="264" y="587"/>
                  </a:lnTo>
                  <a:lnTo>
                    <a:pt x="291" y="471"/>
                  </a:lnTo>
                  <a:lnTo>
                    <a:pt x="314" y="353"/>
                  </a:lnTo>
                  <a:lnTo>
                    <a:pt x="334" y="236"/>
                  </a:lnTo>
                  <a:lnTo>
                    <a:pt x="351" y="118"/>
                  </a:lnTo>
                  <a:lnTo>
                    <a:pt x="365" y="0"/>
                  </a:lnTo>
                </a:path>
              </a:pathLst>
            </a:custGeom>
            <a:noFill/>
            <a:ln w="12700">
              <a:solidFill>
                <a:srgbClr val="2128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25" name="Freeform 23"/>
            <p:cNvSpPr>
              <a:spLocks/>
            </p:cNvSpPr>
            <p:nvPr/>
          </p:nvSpPr>
          <p:spPr bwMode="auto">
            <a:xfrm>
              <a:off x="3172602" y="1777069"/>
              <a:ext cx="121020" cy="459074"/>
            </a:xfrm>
            <a:custGeom>
              <a:avLst/>
              <a:gdLst>
                <a:gd name="T0" fmla="*/ 365 w 365"/>
                <a:gd name="T1" fmla="*/ 0 h 1378"/>
                <a:gd name="T2" fmla="*/ 319 w 365"/>
                <a:gd name="T3" fmla="*/ 109 h 1378"/>
                <a:gd name="T4" fmla="*/ 275 w 365"/>
                <a:gd name="T5" fmla="*/ 220 h 1378"/>
                <a:gd name="T6" fmla="*/ 234 w 365"/>
                <a:gd name="T7" fmla="*/ 333 h 1378"/>
                <a:gd name="T8" fmla="*/ 197 w 365"/>
                <a:gd name="T9" fmla="*/ 446 h 1378"/>
                <a:gd name="T10" fmla="*/ 161 w 365"/>
                <a:gd name="T11" fmla="*/ 560 h 1378"/>
                <a:gd name="T12" fmla="*/ 129 w 365"/>
                <a:gd name="T13" fmla="*/ 675 h 1378"/>
                <a:gd name="T14" fmla="*/ 101 w 365"/>
                <a:gd name="T15" fmla="*/ 790 h 1378"/>
                <a:gd name="T16" fmla="*/ 74 w 365"/>
                <a:gd name="T17" fmla="*/ 906 h 1378"/>
                <a:gd name="T18" fmla="*/ 51 w 365"/>
                <a:gd name="T19" fmla="*/ 1024 h 1378"/>
                <a:gd name="T20" fmla="*/ 31 w 365"/>
                <a:gd name="T21" fmla="*/ 1142 h 1378"/>
                <a:gd name="T22" fmla="*/ 14 w 365"/>
                <a:gd name="T23" fmla="*/ 1259 h 1378"/>
                <a:gd name="T24" fmla="*/ 0 w 365"/>
                <a:gd name="T25" fmla="*/ 1378 h 1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5" h="1378">
                  <a:moveTo>
                    <a:pt x="365" y="0"/>
                  </a:moveTo>
                  <a:lnTo>
                    <a:pt x="319" y="109"/>
                  </a:lnTo>
                  <a:lnTo>
                    <a:pt x="275" y="220"/>
                  </a:lnTo>
                  <a:lnTo>
                    <a:pt x="234" y="333"/>
                  </a:lnTo>
                  <a:lnTo>
                    <a:pt x="197" y="446"/>
                  </a:lnTo>
                  <a:lnTo>
                    <a:pt x="161" y="560"/>
                  </a:lnTo>
                  <a:lnTo>
                    <a:pt x="129" y="675"/>
                  </a:lnTo>
                  <a:lnTo>
                    <a:pt x="101" y="790"/>
                  </a:lnTo>
                  <a:lnTo>
                    <a:pt x="74" y="906"/>
                  </a:lnTo>
                  <a:lnTo>
                    <a:pt x="51" y="1024"/>
                  </a:lnTo>
                  <a:lnTo>
                    <a:pt x="31" y="1142"/>
                  </a:lnTo>
                  <a:lnTo>
                    <a:pt x="14" y="1259"/>
                  </a:lnTo>
                  <a:lnTo>
                    <a:pt x="0" y="1378"/>
                  </a:lnTo>
                </a:path>
              </a:pathLst>
            </a:custGeom>
            <a:noFill/>
            <a:ln w="12700">
              <a:solidFill>
                <a:srgbClr val="2128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26" name="Freeform 24"/>
            <p:cNvSpPr>
              <a:spLocks/>
            </p:cNvSpPr>
            <p:nvPr/>
          </p:nvSpPr>
          <p:spPr bwMode="auto">
            <a:xfrm>
              <a:off x="3293621" y="1317995"/>
              <a:ext cx="122020" cy="459074"/>
            </a:xfrm>
            <a:custGeom>
              <a:avLst/>
              <a:gdLst>
                <a:gd name="T0" fmla="*/ 0 w 365"/>
                <a:gd name="T1" fmla="*/ 1377 h 1377"/>
                <a:gd name="T2" fmla="*/ 47 w 365"/>
                <a:gd name="T3" fmla="*/ 1268 h 1377"/>
                <a:gd name="T4" fmla="*/ 90 w 365"/>
                <a:gd name="T5" fmla="*/ 1157 h 1377"/>
                <a:gd name="T6" fmla="*/ 131 w 365"/>
                <a:gd name="T7" fmla="*/ 1045 h 1377"/>
                <a:gd name="T8" fmla="*/ 169 w 365"/>
                <a:gd name="T9" fmla="*/ 931 h 1377"/>
                <a:gd name="T10" fmla="*/ 205 w 365"/>
                <a:gd name="T11" fmla="*/ 817 h 1377"/>
                <a:gd name="T12" fmla="*/ 236 w 365"/>
                <a:gd name="T13" fmla="*/ 703 h 1377"/>
                <a:gd name="T14" fmla="*/ 265 w 365"/>
                <a:gd name="T15" fmla="*/ 587 h 1377"/>
                <a:gd name="T16" fmla="*/ 291 w 365"/>
                <a:gd name="T17" fmla="*/ 471 h 1377"/>
                <a:gd name="T18" fmla="*/ 315 w 365"/>
                <a:gd name="T19" fmla="*/ 353 h 1377"/>
                <a:gd name="T20" fmla="*/ 335 w 365"/>
                <a:gd name="T21" fmla="*/ 236 h 1377"/>
                <a:gd name="T22" fmla="*/ 352 w 365"/>
                <a:gd name="T23" fmla="*/ 118 h 1377"/>
                <a:gd name="T24" fmla="*/ 365 w 365"/>
                <a:gd name="T25" fmla="*/ 0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5" h="1377">
                  <a:moveTo>
                    <a:pt x="0" y="1377"/>
                  </a:moveTo>
                  <a:lnTo>
                    <a:pt x="47" y="1268"/>
                  </a:lnTo>
                  <a:lnTo>
                    <a:pt x="90" y="1157"/>
                  </a:lnTo>
                  <a:lnTo>
                    <a:pt x="131" y="1045"/>
                  </a:lnTo>
                  <a:lnTo>
                    <a:pt x="169" y="931"/>
                  </a:lnTo>
                  <a:lnTo>
                    <a:pt x="205" y="817"/>
                  </a:lnTo>
                  <a:lnTo>
                    <a:pt x="236" y="703"/>
                  </a:lnTo>
                  <a:lnTo>
                    <a:pt x="265" y="587"/>
                  </a:lnTo>
                  <a:lnTo>
                    <a:pt x="291" y="471"/>
                  </a:lnTo>
                  <a:lnTo>
                    <a:pt x="315" y="353"/>
                  </a:lnTo>
                  <a:lnTo>
                    <a:pt x="335" y="236"/>
                  </a:lnTo>
                  <a:lnTo>
                    <a:pt x="352" y="118"/>
                  </a:lnTo>
                  <a:lnTo>
                    <a:pt x="365" y="0"/>
                  </a:lnTo>
                </a:path>
              </a:pathLst>
            </a:custGeom>
            <a:noFill/>
            <a:ln w="12700">
              <a:solidFill>
                <a:srgbClr val="2128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27" name="Freeform 25"/>
            <p:cNvSpPr>
              <a:spLocks/>
            </p:cNvSpPr>
            <p:nvPr/>
          </p:nvSpPr>
          <p:spPr bwMode="auto">
            <a:xfrm>
              <a:off x="3964729" y="3614362"/>
              <a:ext cx="122020" cy="459074"/>
            </a:xfrm>
            <a:custGeom>
              <a:avLst/>
              <a:gdLst>
                <a:gd name="T0" fmla="*/ 365 w 365"/>
                <a:gd name="T1" fmla="*/ 0 h 1378"/>
                <a:gd name="T2" fmla="*/ 319 w 365"/>
                <a:gd name="T3" fmla="*/ 109 h 1378"/>
                <a:gd name="T4" fmla="*/ 275 w 365"/>
                <a:gd name="T5" fmla="*/ 221 h 1378"/>
                <a:gd name="T6" fmla="*/ 234 w 365"/>
                <a:gd name="T7" fmla="*/ 333 h 1378"/>
                <a:gd name="T8" fmla="*/ 197 w 365"/>
                <a:gd name="T9" fmla="*/ 446 h 1378"/>
                <a:gd name="T10" fmla="*/ 161 w 365"/>
                <a:gd name="T11" fmla="*/ 560 h 1378"/>
                <a:gd name="T12" fmla="*/ 129 w 365"/>
                <a:gd name="T13" fmla="*/ 675 h 1378"/>
                <a:gd name="T14" fmla="*/ 101 w 365"/>
                <a:gd name="T15" fmla="*/ 790 h 1378"/>
                <a:gd name="T16" fmla="*/ 74 w 365"/>
                <a:gd name="T17" fmla="*/ 907 h 1378"/>
                <a:gd name="T18" fmla="*/ 51 w 365"/>
                <a:gd name="T19" fmla="*/ 1024 h 1378"/>
                <a:gd name="T20" fmla="*/ 31 w 365"/>
                <a:gd name="T21" fmla="*/ 1142 h 1378"/>
                <a:gd name="T22" fmla="*/ 14 w 365"/>
                <a:gd name="T23" fmla="*/ 1259 h 1378"/>
                <a:gd name="T24" fmla="*/ 0 w 365"/>
                <a:gd name="T25" fmla="*/ 1378 h 1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5" h="1378">
                  <a:moveTo>
                    <a:pt x="365" y="0"/>
                  </a:moveTo>
                  <a:lnTo>
                    <a:pt x="319" y="109"/>
                  </a:lnTo>
                  <a:lnTo>
                    <a:pt x="275" y="221"/>
                  </a:lnTo>
                  <a:lnTo>
                    <a:pt x="234" y="333"/>
                  </a:lnTo>
                  <a:lnTo>
                    <a:pt x="197" y="446"/>
                  </a:lnTo>
                  <a:lnTo>
                    <a:pt x="161" y="560"/>
                  </a:lnTo>
                  <a:lnTo>
                    <a:pt x="129" y="675"/>
                  </a:lnTo>
                  <a:lnTo>
                    <a:pt x="101" y="790"/>
                  </a:lnTo>
                  <a:lnTo>
                    <a:pt x="74" y="907"/>
                  </a:lnTo>
                  <a:lnTo>
                    <a:pt x="51" y="1024"/>
                  </a:lnTo>
                  <a:lnTo>
                    <a:pt x="31" y="1142"/>
                  </a:lnTo>
                  <a:lnTo>
                    <a:pt x="14" y="1259"/>
                  </a:lnTo>
                  <a:lnTo>
                    <a:pt x="0" y="1378"/>
                  </a:lnTo>
                </a:path>
              </a:pathLst>
            </a:custGeom>
            <a:noFill/>
            <a:ln w="12700">
              <a:solidFill>
                <a:srgbClr val="2128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28" name="Freeform 26"/>
            <p:cNvSpPr>
              <a:spLocks/>
            </p:cNvSpPr>
            <p:nvPr/>
          </p:nvSpPr>
          <p:spPr bwMode="auto">
            <a:xfrm>
              <a:off x="4085748" y="3155289"/>
              <a:ext cx="122020" cy="459074"/>
            </a:xfrm>
            <a:custGeom>
              <a:avLst/>
              <a:gdLst>
                <a:gd name="T0" fmla="*/ 0 w 366"/>
                <a:gd name="T1" fmla="*/ 1377 h 1377"/>
                <a:gd name="T2" fmla="*/ 47 w 366"/>
                <a:gd name="T3" fmla="*/ 1268 h 1377"/>
                <a:gd name="T4" fmla="*/ 90 w 366"/>
                <a:gd name="T5" fmla="*/ 1157 h 1377"/>
                <a:gd name="T6" fmla="*/ 132 w 366"/>
                <a:gd name="T7" fmla="*/ 1045 h 1377"/>
                <a:gd name="T8" fmla="*/ 169 w 366"/>
                <a:gd name="T9" fmla="*/ 932 h 1377"/>
                <a:gd name="T10" fmla="*/ 205 w 366"/>
                <a:gd name="T11" fmla="*/ 817 h 1377"/>
                <a:gd name="T12" fmla="*/ 236 w 366"/>
                <a:gd name="T13" fmla="*/ 703 h 1377"/>
                <a:gd name="T14" fmla="*/ 265 w 366"/>
                <a:gd name="T15" fmla="*/ 587 h 1377"/>
                <a:gd name="T16" fmla="*/ 291 w 366"/>
                <a:gd name="T17" fmla="*/ 471 h 1377"/>
                <a:gd name="T18" fmla="*/ 315 w 366"/>
                <a:gd name="T19" fmla="*/ 353 h 1377"/>
                <a:gd name="T20" fmla="*/ 335 w 366"/>
                <a:gd name="T21" fmla="*/ 236 h 1377"/>
                <a:gd name="T22" fmla="*/ 352 w 366"/>
                <a:gd name="T23" fmla="*/ 118 h 1377"/>
                <a:gd name="T24" fmla="*/ 366 w 366"/>
                <a:gd name="T25" fmla="*/ 0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6" h="1377">
                  <a:moveTo>
                    <a:pt x="0" y="1377"/>
                  </a:moveTo>
                  <a:lnTo>
                    <a:pt x="47" y="1268"/>
                  </a:lnTo>
                  <a:lnTo>
                    <a:pt x="90" y="1157"/>
                  </a:lnTo>
                  <a:lnTo>
                    <a:pt x="132" y="1045"/>
                  </a:lnTo>
                  <a:lnTo>
                    <a:pt x="169" y="932"/>
                  </a:lnTo>
                  <a:lnTo>
                    <a:pt x="205" y="817"/>
                  </a:lnTo>
                  <a:lnTo>
                    <a:pt x="236" y="703"/>
                  </a:lnTo>
                  <a:lnTo>
                    <a:pt x="265" y="587"/>
                  </a:lnTo>
                  <a:lnTo>
                    <a:pt x="291" y="471"/>
                  </a:lnTo>
                  <a:lnTo>
                    <a:pt x="315" y="353"/>
                  </a:lnTo>
                  <a:lnTo>
                    <a:pt x="335" y="236"/>
                  </a:lnTo>
                  <a:lnTo>
                    <a:pt x="352" y="118"/>
                  </a:lnTo>
                  <a:lnTo>
                    <a:pt x="366" y="0"/>
                  </a:lnTo>
                </a:path>
              </a:pathLst>
            </a:custGeom>
            <a:noFill/>
            <a:ln w="12700">
              <a:solidFill>
                <a:srgbClr val="2128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29" name="Freeform 27"/>
            <p:cNvSpPr>
              <a:spLocks/>
            </p:cNvSpPr>
            <p:nvPr/>
          </p:nvSpPr>
          <p:spPr bwMode="auto">
            <a:xfrm>
              <a:off x="4208768" y="2695215"/>
              <a:ext cx="122020" cy="460074"/>
            </a:xfrm>
            <a:custGeom>
              <a:avLst/>
              <a:gdLst>
                <a:gd name="T0" fmla="*/ 365 w 365"/>
                <a:gd name="T1" fmla="*/ 0 h 1378"/>
                <a:gd name="T2" fmla="*/ 318 w 365"/>
                <a:gd name="T3" fmla="*/ 109 h 1378"/>
                <a:gd name="T4" fmla="*/ 275 w 365"/>
                <a:gd name="T5" fmla="*/ 220 h 1378"/>
                <a:gd name="T6" fmla="*/ 234 w 365"/>
                <a:gd name="T7" fmla="*/ 333 h 1378"/>
                <a:gd name="T8" fmla="*/ 197 w 365"/>
                <a:gd name="T9" fmla="*/ 446 h 1378"/>
                <a:gd name="T10" fmla="*/ 161 w 365"/>
                <a:gd name="T11" fmla="*/ 560 h 1378"/>
                <a:gd name="T12" fmla="*/ 129 w 365"/>
                <a:gd name="T13" fmla="*/ 675 h 1378"/>
                <a:gd name="T14" fmla="*/ 100 w 365"/>
                <a:gd name="T15" fmla="*/ 790 h 1378"/>
                <a:gd name="T16" fmla="*/ 74 w 365"/>
                <a:gd name="T17" fmla="*/ 907 h 1378"/>
                <a:gd name="T18" fmla="*/ 51 w 365"/>
                <a:gd name="T19" fmla="*/ 1024 h 1378"/>
                <a:gd name="T20" fmla="*/ 30 w 365"/>
                <a:gd name="T21" fmla="*/ 1142 h 1378"/>
                <a:gd name="T22" fmla="*/ 13 w 365"/>
                <a:gd name="T23" fmla="*/ 1259 h 1378"/>
                <a:gd name="T24" fmla="*/ 0 w 365"/>
                <a:gd name="T25" fmla="*/ 1378 h 1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5" h="1378">
                  <a:moveTo>
                    <a:pt x="365" y="0"/>
                  </a:moveTo>
                  <a:lnTo>
                    <a:pt x="318" y="109"/>
                  </a:lnTo>
                  <a:lnTo>
                    <a:pt x="275" y="220"/>
                  </a:lnTo>
                  <a:lnTo>
                    <a:pt x="234" y="333"/>
                  </a:lnTo>
                  <a:lnTo>
                    <a:pt x="197" y="446"/>
                  </a:lnTo>
                  <a:lnTo>
                    <a:pt x="161" y="560"/>
                  </a:lnTo>
                  <a:lnTo>
                    <a:pt x="129" y="675"/>
                  </a:lnTo>
                  <a:lnTo>
                    <a:pt x="100" y="790"/>
                  </a:lnTo>
                  <a:lnTo>
                    <a:pt x="74" y="907"/>
                  </a:lnTo>
                  <a:lnTo>
                    <a:pt x="51" y="1024"/>
                  </a:lnTo>
                  <a:lnTo>
                    <a:pt x="30" y="1142"/>
                  </a:lnTo>
                  <a:lnTo>
                    <a:pt x="13" y="1259"/>
                  </a:lnTo>
                  <a:lnTo>
                    <a:pt x="0" y="1378"/>
                  </a:lnTo>
                </a:path>
              </a:pathLst>
            </a:custGeom>
            <a:noFill/>
            <a:ln w="12700">
              <a:solidFill>
                <a:srgbClr val="2128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30" name="Freeform 28"/>
            <p:cNvSpPr>
              <a:spLocks/>
            </p:cNvSpPr>
            <p:nvPr/>
          </p:nvSpPr>
          <p:spPr bwMode="auto">
            <a:xfrm>
              <a:off x="4329787" y="2236142"/>
              <a:ext cx="122020" cy="459074"/>
            </a:xfrm>
            <a:custGeom>
              <a:avLst/>
              <a:gdLst>
                <a:gd name="T0" fmla="*/ 0 w 365"/>
                <a:gd name="T1" fmla="*/ 1377 h 1377"/>
                <a:gd name="T2" fmla="*/ 46 w 365"/>
                <a:gd name="T3" fmla="*/ 1268 h 1377"/>
                <a:gd name="T4" fmla="*/ 90 w 365"/>
                <a:gd name="T5" fmla="*/ 1157 h 1377"/>
                <a:gd name="T6" fmla="*/ 131 w 365"/>
                <a:gd name="T7" fmla="*/ 1045 h 1377"/>
                <a:gd name="T8" fmla="*/ 168 w 365"/>
                <a:gd name="T9" fmla="*/ 931 h 1377"/>
                <a:gd name="T10" fmla="*/ 204 w 365"/>
                <a:gd name="T11" fmla="*/ 817 h 1377"/>
                <a:gd name="T12" fmla="*/ 236 w 365"/>
                <a:gd name="T13" fmla="*/ 703 h 1377"/>
                <a:gd name="T14" fmla="*/ 265 w 365"/>
                <a:gd name="T15" fmla="*/ 587 h 1377"/>
                <a:gd name="T16" fmla="*/ 291 w 365"/>
                <a:gd name="T17" fmla="*/ 471 h 1377"/>
                <a:gd name="T18" fmla="*/ 314 w 365"/>
                <a:gd name="T19" fmla="*/ 353 h 1377"/>
                <a:gd name="T20" fmla="*/ 334 w 365"/>
                <a:gd name="T21" fmla="*/ 236 h 1377"/>
                <a:gd name="T22" fmla="*/ 351 w 365"/>
                <a:gd name="T23" fmla="*/ 118 h 1377"/>
                <a:gd name="T24" fmla="*/ 365 w 365"/>
                <a:gd name="T25" fmla="*/ 0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5" h="1377">
                  <a:moveTo>
                    <a:pt x="0" y="1377"/>
                  </a:moveTo>
                  <a:lnTo>
                    <a:pt x="46" y="1268"/>
                  </a:lnTo>
                  <a:lnTo>
                    <a:pt x="90" y="1157"/>
                  </a:lnTo>
                  <a:lnTo>
                    <a:pt x="131" y="1045"/>
                  </a:lnTo>
                  <a:lnTo>
                    <a:pt x="168" y="931"/>
                  </a:lnTo>
                  <a:lnTo>
                    <a:pt x="204" y="817"/>
                  </a:lnTo>
                  <a:lnTo>
                    <a:pt x="236" y="703"/>
                  </a:lnTo>
                  <a:lnTo>
                    <a:pt x="265" y="587"/>
                  </a:lnTo>
                  <a:lnTo>
                    <a:pt x="291" y="471"/>
                  </a:lnTo>
                  <a:lnTo>
                    <a:pt x="314" y="353"/>
                  </a:lnTo>
                  <a:lnTo>
                    <a:pt x="334" y="236"/>
                  </a:lnTo>
                  <a:lnTo>
                    <a:pt x="351" y="118"/>
                  </a:lnTo>
                  <a:lnTo>
                    <a:pt x="365" y="0"/>
                  </a:lnTo>
                </a:path>
              </a:pathLst>
            </a:custGeom>
            <a:noFill/>
            <a:ln w="12700">
              <a:solidFill>
                <a:srgbClr val="2128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31" name="Freeform 29"/>
            <p:cNvSpPr>
              <a:spLocks/>
            </p:cNvSpPr>
            <p:nvPr/>
          </p:nvSpPr>
          <p:spPr bwMode="auto">
            <a:xfrm>
              <a:off x="4452807" y="1777069"/>
              <a:ext cx="122020" cy="459074"/>
            </a:xfrm>
            <a:custGeom>
              <a:avLst/>
              <a:gdLst>
                <a:gd name="T0" fmla="*/ 366 w 366"/>
                <a:gd name="T1" fmla="*/ 0 h 1378"/>
                <a:gd name="T2" fmla="*/ 319 w 366"/>
                <a:gd name="T3" fmla="*/ 109 h 1378"/>
                <a:gd name="T4" fmla="*/ 276 w 366"/>
                <a:gd name="T5" fmla="*/ 220 h 1378"/>
                <a:gd name="T6" fmla="*/ 234 w 366"/>
                <a:gd name="T7" fmla="*/ 333 h 1378"/>
                <a:gd name="T8" fmla="*/ 197 w 366"/>
                <a:gd name="T9" fmla="*/ 446 h 1378"/>
                <a:gd name="T10" fmla="*/ 161 w 366"/>
                <a:gd name="T11" fmla="*/ 560 h 1378"/>
                <a:gd name="T12" fmla="*/ 130 w 366"/>
                <a:gd name="T13" fmla="*/ 675 h 1378"/>
                <a:gd name="T14" fmla="*/ 101 w 366"/>
                <a:gd name="T15" fmla="*/ 790 h 1378"/>
                <a:gd name="T16" fmla="*/ 74 w 366"/>
                <a:gd name="T17" fmla="*/ 906 h 1378"/>
                <a:gd name="T18" fmla="*/ 51 w 366"/>
                <a:gd name="T19" fmla="*/ 1024 h 1378"/>
                <a:gd name="T20" fmla="*/ 31 w 366"/>
                <a:gd name="T21" fmla="*/ 1142 h 1378"/>
                <a:gd name="T22" fmla="*/ 14 w 366"/>
                <a:gd name="T23" fmla="*/ 1259 h 1378"/>
                <a:gd name="T24" fmla="*/ 0 w 366"/>
                <a:gd name="T25" fmla="*/ 1378 h 1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6" h="1378">
                  <a:moveTo>
                    <a:pt x="366" y="0"/>
                  </a:moveTo>
                  <a:lnTo>
                    <a:pt x="319" y="109"/>
                  </a:lnTo>
                  <a:lnTo>
                    <a:pt x="276" y="220"/>
                  </a:lnTo>
                  <a:lnTo>
                    <a:pt x="234" y="333"/>
                  </a:lnTo>
                  <a:lnTo>
                    <a:pt x="197" y="446"/>
                  </a:lnTo>
                  <a:lnTo>
                    <a:pt x="161" y="560"/>
                  </a:lnTo>
                  <a:lnTo>
                    <a:pt x="130" y="675"/>
                  </a:lnTo>
                  <a:lnTo>
                    <a:pt x="101" y="790"/>
                  </a:lnTo>
                  <a:lnTo>
                    <a:pt x="74" y="906"/>
                  </a:lnTo>
                  <a:lnTo>
                    <a:pt x="51" y="1024"/>
                  </a:lnTo>
                  <a:lnTo>
                    <a:pt x="31" y="1142"/>
                  </a:lnTo>
                  <a:lnTo>
                    <a:pt x="14" y="1259"/>
                  </a:lnTo>
                  <a:lnTo>
                    <a:pt x="0" y="1378"/>
                  </a:lnTo>
                </a:path>
              </a:pathLst>
            </a:custGeom>
            <a:noFill/>
            <a:ln w="12700">
              <a:solidFill>
                <a:srgbClr val="2128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32" name="Freeform 30"/>
            <p:cNvSpPr>
              <a:spLocks/>
            </p:cNvSpPr>
            <p:nvPr/>
          </p:nvSpPr>
          <p:spPr bwMode="auto">
            <a:xfrm>
              <a:off x="4574826" y="1317995"/>
              <a:ext cx="121020" cy="459074"/>
            </a:xfrm>
            <a:custGeom>
              <a:avLst/>
              <a:gdLst>
                <a:gd name="T0" fmla="*/ 0 w 365"/>
                <a:gd name="T1" fmla="*/ 1377 h 1377"/>
                <a:gd name="T2" fmla="*/ 46 w 365"/>
                <a:gd name="T3" fmla="*/ 1268 h 1377"/>
                <a:gd name="T4" fmla="*/ 90 w 365"/>
                <a:gd name="T5" fmla="*/ 1157 h 1377"/>
                <a:gd name="T6" fmla="*/ 131 w 365"/>
                <a:gd name="T7" fmla="*/ 1045 h 1377"/>
                <a:gd name="T8" fmla="*/ 168 w 365"/>
                <a:gd name="T9" fmla="*/ 931 h 1377"/>
                <a:gd name="T10" fmla="*/ 204 w 365"/>
                <a:gd name="T11" fmla="*/ 817 h 1377"/>
                <a:gd name="T12" fmla="*/ 236 w 365"/>
                <a:gd name="T13" fmla="*/ 703 h 1377"/>
                <a:gd name="T14" fmla="*/ 264 w 365"/>
                <a:gd name="T15" fmla="*/ 587 h 1377"/>
                <a:gd name="T16" fmla="*/ 291 w 365"/>
                <a:gd name="T17" fmla="*/ 471 h 1377"/>
                <a:gd name="T18" fmla="*/ 314 w 365"/>
                <a:gd name="T19" fmla="*/ 353 h 1377"/>
                <a:gd name="T20" fmla="*/ 334 w 365"/>
                <a:gd name="T21" fmla="*/ 236 h 1377"/>
                <a:gd name="T22" fmla="*/ 351 w 365"/>
                <a:gd name="T23" fmla="*/ 118 h 1377"/>
                <a:gd name="T24" fmla="*/ 365 w 365"/>
                <a:gd name="T25" fmla="*/ 0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5" h="1377">
                  <a:moveTo>
                    <a:pt x="0" y="1377"/>
                  </a:moveTo>
                  <a:lnTo>
                    <a:pt x="46" y="1268"/>
                  </a:lnTo>
                  <a:lnTo>
                    <a:pt x="90" y="1157"/>
                  </a:lnTo>
                  <a:lnTo>
                    <a:pt x="131" y="1045"/>
                  </a:lnTo>
                  <a:lnTo>
                    <a:pt x="168" y="931"/>
                  </a:lnTo>
                  <a:lnTo>
                    <a:pt x="204" y="817"/>
                  </a:lnTo>
                  <a:lnTo>
                    <a:pt x="236" y="703"/>
                  </a:lnTo>
                  <a:lnTo>
                    <a:pt x="264" y="587"/>
                  </a:lnTo>
                  <a:lnTo>
                    <a:pt x="291" y="471"/>
                  </a:lnTo>
                  <a:lnTo>
                    <a:pt x="314" y="353"/>
                  </a:lnTo>
                  <a:lnTo>
                    <a:pt x="334" y="236"/>
                  </a:lnTo>
                  <a:lnTo>
                    <a:pt x="351" y="118"/>
                  </a:lnTo>
                  <a:lnTo>
                    <a:pt x="365" y="0"/>
                  </a:lnTo>
                </a:path>
              </a:pathLst>
            </a:custGeom>
            <a:noFill/>
            <a:ln w="12700">
              <a:solidFill>
                <a:srgbClr val="2128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33" name="Freeform 31"/>
            <p:cNvSpPr>
              <a:spLocks/>
            </p:cNvSpPr>
            <p:nvPr/>
          </p:nvSpPr>
          <p:spPr bwMode="auto">
            <a:xfrm>
              <a:off x="3415641" y="1317995"/>
              <a:ext cx="640102" cy="21004"/>
            </a:xfrm>
            <a:custGeom>
              <a:avLst/>
              <a:gdLst>
                <a:gd name="T0" fmla="*/ 0 w 1920"/>
                <a:gd name="T1" fmla="*/ 0 h 65"/>
                <a:gd name="T2" fmla="*/ 136 w 1920"/>
                <a:gd name="T3" fmla="*/ 17 h 65"/>
                <a:gd name="T4" fmla="*/ 273 w 1920"/>
                <a:gd name="T5" fmla="*/ 31 h 65"/>
                <a:gd name="T6" fmla="*/ 410 w 1920"/>
                <a:gd name="T7" fmla="*/ 44 h 65"/>
                <a:gd name="T8" fmla="*/ 547 w 1920"/>
                <a:gd name="T9" fmla="*/ 54 h 65"/>
                <a:gd name="T10" fmla="*/ 685 w 1920"/>
                <a:gd name="T11" fmla="*/ 60 h 65"/>
                <a:gd name="T12" fmla="*/ 822 w 1920"/>
                <a:gd name="T13" fmla="*/ 64 h 65"/>
                <a:gd name="T14" fmla="*/ 960 w 1920"/>
                <a:gd name="T15" fmla="*/ 65 h 65"/>
                <a:gd name="T16" fmla="*/ 1098 w 1920"/>
                <a:gd name="T17" fmla="*/ 64 h 65"/>
                <a:gd name="T18" fmla="*/ 1235 w 1920"/>
                <a:gd name="T19" fmla="*/ 60 h 65"/>
                <a:gd name="T20" fmla="*/ 1373 w 1920"/>
                <a:gd name="T21" fmla="*/ 54 h 65"/>
                <a:gd name="T22" fmla="*/ 1509 w 1920"/>
                <a:gd name="T23" fmla="*/ 44 h 65"/>
                <a:gd name="T24" fmla="*/ 1647 w 1920"/>
                <a:gd name="T25" fmla="*/ 31 h 65"/>
                <a:gd name="T26" fmla="*/ 1784 w 1920"/>
                <a:gd name="T27" fmla="*/ 17 h 65"/>
                <a:gd name="T28" fmla="*/ 1920 w 1920"/>
                <a:gd name="T2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0" h="65">
                  <a:moveTo>
                    <a:pt x="0" y="0"/>
                  </a:moveTo>
                  <a:lnTo>
                    <a:pt x="136" y="17"/>
                  </a:lnTo>
                  <a:lnTo>
                    <a:pt x="273" y="31"/>
                  </a:lnTo>
                  <a:lnTo>
                    <a:pt x="410" y="44"/>
                  </a:lnTo>
                  <a:lnTo>
                    <a:pt x="547" y="54"/>
                  </a:lnTo>
                  <a:lnTo>
                    <a:pt x="685" y="60"/>
                  </a:lnTo>
                  <a:lnTo>
                    <a:pt x="822" y="64"/>
                  </a:lnTo>
                  <a:lnTo>
                    <a:pt x="960" y="65"/>
                  </a:lnTo>
                  <a:lnTo>
                    <a:pt x="1098" y="64"/>
                  </a:lnTo>
                  <a:lnTo>
                    <a:pt x="1235" y="60"/>
                  </a:lnTo>
                  <a:lnTo>
                    <a:pt x="1373" y="54"/>
                  </a:lnTo>
                  <a:lnTo>
                    <a:pt x="1509" y="44"/>
                  </a:lnTo>
                  <a:lnTo>
                    <a:pt x="1647" y="31"/>
                  </a:lnTo>
                  <a:lnTo>
                    <a:pt x="1784" y="17"/>
                  </a:lnTo>
                  <a:lnTo>
                    <a:pt x="1920" y="0"/>
                  </a:lnTo>
                </a:path>
              </a:pathLst>
            </a:custGeom>
            <a:noFill/>
            <a:ln w="12700">
              <a:solidFill>
                <a:srgbClr val="2128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34" name="Freeform 32"/>
            <p:cNvSpPr>
              <a:spLocks/>
            </p:cNvSpPr>
            <p:nvPr/>
          </p:nvSpPr>
          <p:spPr bwMode="auto">
            <a:xfrm>
              <a:off x="4055743" y="1295991"/>
              <a:ext cx="641103" cy="22004"/>
            </a:xfrm>
            <a:custGeom>
              <a:avLst/>
              <a:gdLst>
                <a:gd name="T0" fmla="*/ 1921 w 1921"/>
                <a:gd name="T1" fmla="*/ 66 h 66"/>
                <a:gd name="T2" fmla="*/ 1784 w 1921"/>
                <a:gd name="T3" fmla="*/ 49 h 66"/>
                <a:gd name="T4" fmla="*/ 1648 w 1921"/>
                <a:gd name="T5" fmla="*/ 34 h 66"/>
                <a:gd name="T6" fmla="*/ 1510 w 1921"/>
                <a:gd name="T7" fmla="*/ 21 h 66"/>
                <a:gd name="T8" fmla="*/ 1374 w 1921"/>
                <a:gd name="T9" fmla="*/ 12 h 66"/>
                <a:gd name="T10" fmla="*/ 1236 w 1921"/>
                <a:gd name="T11" fmla="*/ 5 h 66"/>
                <a:gd name="T12" fmla="*/ 1098 w 1921"/>
                <a:gd name="T13" fmla="*/ 1 h 66"/>
                <a:gd name="T14" fmla="*/ 961 w 1921"/>
                <a:gd name="T15" fmla="*/ 0 h 66"/>
                <a:gd name="T16" fmla="*/ 823 w 1921"/>
                <a:gd name="T17" fmla="*/ 1 h 66"/>
                <a:gd name="T18" fmla="*/ 685 w 1921"/>
                <a:gd name="T19" fmla="*/ 5 h 66"/>
                <a:gd name="T20" fmla="*/ 548 w 1921"/>
                <a:gd name="T21" fmla="*/ 12 h 66"/>
                <a:gd name="T22" fmla="*/ 411 w 1921"/>
                <a:gd name="T23" fmla="*/ 21 h 66"/>
                <a:gd name="T24" fmla="*/ 273 w 1921"/>
                <a:gd name="T25" fmla="*/ 34 h 66"/>
                <a:gd name="T26" fmla="*/ 137 w 1921"/>
                <a:gd name="T27" fmla="*/ 49 h 66"/>
                <a:gd name="T28" fmla="*/ 0 w 1921"/>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1" h="66">
                  <a:moveTo>
                    <a:pt x="1921" y="66"/>
                  </a:moveTo>
                  <a:lnTo>
                    <a:pt x="1784" y="49"/>
                  </a:lnTo>
                  <a:lnTo>
                    <a:pt x="1648" y="34"/>
                  </a:lnTo>
                  <a:lnTo>
                    <a:pt x="1510" y="21"/>
                  </a:lnTo>
                  <a:lnTo>
                    <a:pt x="1374" y="12"/>
                  </a:lnTo>
                  <a:lnTo>
                    <a:pt x="1236" y="5"/>
                  </a:lnTo>
                  <a:lnTo>
                    <a:pt x="1098" y="1"/>
                  </a:lnTo>
                  <a:lnTo>
                    <a:pt x="961" y="0"/>
                  </a:lnTo>
                  <a:lnTo>
                    <a:pt x="823" y="1"/>
                  </a:lnTo>
                  <a:lnTo>
                    <a:pt x="685" y="5"/>
                  </a:lnTo>
                  <a:lnTo>
                    <a:pt x="548" y="12"/>
                  </a:lnTo>
                  <a:lnTo>
                    <a:pt x="411" y="21"/>
                  </a:lnTo>
                  <a:lnTo>
                    <a:pt x="273" y="34"/>
                  </a:lnTo>
                  <a:lnTo>
                    <a:pt x="137" y="49"/>
                  </a:lnTo>
                  <a:lnTo>
                    <a:pt x="0" y="66"/>
                  </a:lnTo>
                </a:path>
              </a:pathLst>
            </a:custGeom>
            <a:noFill/>
            <a:ln w="12700">
              <a:solidFill>
                <a:srgbClr val="2128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35" name="Freeform 33"/>
            <p:cNvSpPr>
              <a:spLocks/>
            </p:cNvSpPr>
            <p:nvPr/>
          </p:nvSpPr>
          <p:spPr bwMode="auto">
            <a:xfrm>
              <a:off x="3171602" y="2236142"/>
              <a:ext cx="641103" cy="22004"/>
            </a:xfrm>
            <a:custGeom>
              <a:avLst/>
              <a:gdLst>
                <a:gd name="T0" fmla="*/ 0 w 1921"/>
                <a:gd name="T1" fmla="*/ 0 h 65"/>
                <a:gd name="T2" fmla="*/ 136 w 1921"/>
                <a:gd name="T3" fmla="*/ 17 h 65"/>
                <a:gd name="T4" fmla="*/ 273 w 1921"/>
                <a:gd name="T5" fmla="*/ 31 h 65"/>
                <a:gd name="T6" fmla="*/ 411 w 1921"/>
                <a:gd name="T7" fmla="*/ 44 h 65"/>
                <a:gd name="T8" fmla="*/ 547 w 1921"/>
                <a:gd name="T9" fmla="*/ 54 h 65"/>
                <a:gd name="T10" fmla="*/ 685 w 1921"/>
                <a:gd name="T11" fmla="*/ 60 h 65"/>
                <a:gd name="T12" fmla="*/ 823 w 1921"/>
                <a:gd name="T13" fmla="*/ 64 h 65"/>
                <a:gd name="T14" fmla="*/ 960 w 1921"/>
                <a:gd name="T15" fmla="*/ 65 h 65"/>
                <a:gd name="T16" fmla="*/ 1098 w 1921"/>
                <a:gd name="T17" fmla="*/ 64 h 65"/>
                <a:gd name="T18" fmla="*/ 1236 w 1921"/>
                <a:gd name="T19" fmla="*/ 60 h 65"/>
                <a:gd name="T20" fmla="*/ 1373 w 1921"/>
                <a:gd name="T21" fmla="*/ 54 h 65"/>
                <a:gd name="T22" fmla="*/ 1510 w 1921"/>
                <a:gd name="T23" fmla="*/ 44 h 65"/>
                <a:gd name="T24" fmla="*/ 1647 w 1921"/>
                <a:gd name="T25" fmla="*/ 31 h 65"/>
                <a:gd name="T26" fmla="*/ 1784 w 1921"/>
                <a:gd name="T27" fmla="*/ 17 h 65"/>
                <a:gd name="T28" fmla="*/ 1921 w 1921"/>
                <a:gd name="T2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1" h="65">
                  <a:moveTo>
                    <a:pt x="0" y="0"/>
                  </a:moveTo>
                  <a:lnTo>
                    <a:pt x="136" y="17"/>
                  </a:lnTo>
                  <a:lnTo>
                    <a:pt x="273" y="31"/>
                  </a:lnTo>
                  <a:lnTo>
                    <a:pt x="411" y="44"/>
                  </a:lnTo>
                  <a:lnTo>
                    <a:pt x="547" y="54"/>
                  </a:lnTo>
                  <a:lnTo>
                    <a:pt x="685" y="60"/>
                  </a:lnTo>
                  <a:lnTo>
                    <a:pt x="823" y="64"/>
                  </a:lnTo>
                  <a:lnTo>
                    <a:pt x="960" y="65"/>
                  </a:lnTo>
                  <a:lnTo>
                    <a:pt x="1098" y="64"/>
                  </a:lnTo>
                  <a:lnTo>
                    <a:pt x="1236" y="60"/>
                  </a:lnTo>
                  <a:lnTo>
                    <a:pt x="1373" y="54"/>
                  </a:lnTo>
                  <a:lnTo>
                    <a:pt x="1510" y="44"/>
                  </a:lnTo>
                  <a:lnTo>
                    <a:pt x="1647" y="31"/>
                  </a:lnTo>
                  <a:lnTo>
                    <a:pt x="1784" y="17"/>
                  </a:lnTo>
                  <a:lnTo>
                    <a:pt x="1921" y="0"/>
                  </a:lnTo>
                </a:path>
              </a:pathLst>
            </a:custGeom>
            <a:noFill/>
            <a:ln w="12700">
              <a:solidFill>
                <a:srgbClr val="2128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sz="1400"/>
            </a:p>
          </p:txBody>
        </p:sp>
        <p:sp>
          <p:nvSpPr>
            <p:cNvPr id="36" name="Freeform 34"/>
            <p:cNvSpPr>
              <a:spLocks/>
            </p:cNvSpPr>
            <p:nvPr/>
          </p:nvSpPr>
          <p:spPr bwMode="auto">
            <a:xfrm>
              <a:off x="3812704" y="2216138"/>
              <a:ext cx="640102" cy="22004"/>
            </a:xfrm>
            <a:custGeom>
              <a:avLst/>
              <a:gdLst>
                <a:gd name="T0" fmla="*/ 1920 w 1920"/>
                <a:gd name="T1" fmla="*/ 66 h 66"/>
                <a:gd name="T2" fmla="*/ 1784 w 1920"/>
                <a:gd name="T3" fmla="*/ 49 h 66"/>
                <a:gd name="T4" fmla="*/ 1647 w 1920"/>
                <a:gd name="T5" fmla="*/ 34 h 66"/>
                <a:gd name="T6" fmla="*/ 1509 w 1920"/>
                <a:gd name="T7" fmla="*/ 21 h 66"/>
                <a:gd name="T8" fmla="*/ 1373 w 1920"/>
                <a:gd name="T9" fmla="*/ 12 h 66"/>
                <a:gd name="T10" fmla="*/ 1235 w 1920"/>
                <a:gd name="T11" fmla="*/ 6 h 66"/>
                <a:gd name="T12" fmla="*/ 1098 w 1920"/>
                <a:gd name="T13" fmla="*/ 1 h 66"/>
                <a:gd name="T14" fmla="*/ 960 w 1920"/>
                <a:gd name="T15" fmla="*/ 0 h 66"/>
                <a:gd name="T16" fmla="*/ 822 w 1920"/>
                <a:gd name="T17" fmla="*/ 1 h 66"/>
                <a:gd name="T18" fmla="*/ 685 w 1920"/>
                <a:gd name="T19" fmla="*/ 6 h 66"/>
                <a:gd name="T20" fmla="*/ 547 w 1920"/>
                <a:gd name="T21" fmla="*/ 12 h 66"/>
                <a:gd name="T22" fmla="*/ 410 w 1920"/>
                <a:gd name="T23" fmla="*/ 21 h 66"/>
                <a:gd name="T24" fmla="*/ 273 w 1920"/>
                <a:gd name="T25" fmla="*/ 34 h 66"/>
                <a:gd name="T26" fmla="*/ 136 w 1920"/>
                <a:gd name="T27" fmla="*/ 49 h 66"/>
                <a:gd name="T28" fmla="*/ 0 w 1920"/>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0" h="66">
                  <a:moveTo>
                    <a:pt x="1920" y="66"/>
                  </a:moveTo>
                  <a:lnTo>
                    <a:pt x="1784" y="49"/>
                  </a:lnTo>
                  <a:lnTo>
                    <a:pt x="1647" y="34"/>
                  </a:lnTo>
                  <a:lnTo>
                    <a:pt x="1509" y="21"/>
                  </a:lnTo>
                  <a:lnTo>
                    <a:pt x="1373" y="12"/>
                  </a:lnTo>
                  <a:lnTo>
                    <a:pt x="1235" y="6"/>
                  </a:lnTo>
                  <a:lnTo>
                    <a:pt x="1098" y="1"/>
                  </a:lnTo>
                  <a:lnTo>
                    <a:pt x="960" y="0"/>
                  </a:lnTo>
                  <a:lnTo>
                    <a:pt x="822" y="1"/>
                  </a:lnTo>
                  <a:lnTo>
                    <a:pt x="685" y="6"/>
                  </a:lnTo>
                  <a:lnTo>
                    <a:pt x="547" y="12"/>
                  </a:lnTo>
                  <a:lnTo>
                    <a:pt x="410" y="21"/>
                  </a:lnTo>
                  <a:lnTo>
                    <a:pt x="273" y="34"/>
                  </a:lnTo>
                  <a:lnTo>
                    <a:pt x="136" y="49"/>
                  </a:lnTo>
                  <a:lnTo>
                    <a:pt x="0" y="66"/>
                  </a:lnTo>
                </a:path>
              </a:pathLst>
            </a:custGeom>
            <a:noFill/>
            <a:ln w="12700">
              <a:solidFill>
                <a:srgbClr val="2128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sz="1400"/>
            </a:p>
          </p:txBody>
        </p:sp>
        <p:cxnSp>
          <p:nvCxnSpPr>
            <p:cNvPr id="39" name="직선 화살표 연결선 38"/>
            <p:cNvCxnSpPr/>
            <p:nvPr/>
          </p:nvCxnSpPr>
          <p:spPr>
            <a:xfrm>
              <a:off x="2552039" y="3288631"/>
              <a:ext cx="222963" cy="363178"/>
            </a:xfrm>
            <a:prstGeom prst="straightConnector1">
              <a:avLst/>
            </a:prstGeom>
            <a:ln>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92029" y="2799417"/>
              <a:ext cx="1738751" cy="523220"/>
            </a:xfrm>
            <a:prstGeom prst="rect">
              <a:avLst/>
            </a:prstGeom>
            <a:noFill/>
          </p:spPr>
          <p:txBody>
            <a:bodyPr wrap="square" rtlCol="0">
              <a:spAutoFit/>
            </a:bodyPr>
            <a:lstStyle/>
            <a:p>
              <a:r>
                <a:rPr lang="en-US" altLang="ko-KR" sz="1400" smtClean="0">
                  <a:latin typeface="Times New Roman" panose="02020603050405020304" pitchFamily="18" charset="0"/>
                  <a:cs typeface="Times New Roman" panose="02020603050405020304" pitchFamily="18" charset="0"/>
                </a:rPr>
                <a:t>Columns</a:t>
              </a:r>
            </a:p>
            <a:p>
              <a:r>
                <a:rPr lang="en-US" altLang="ko-KR" sz="1400" smtClean="0">
                  <a:latin typeface="Times New Roman" panose="02020603050405020304" pitchFamily="18" charset="0"/>
                  <a:cs typeface="Times New Roman" panose="02020603050405020304" pitchFamily="18" charset="0"/>
                </a:rPr>
                <a:t>(Vertically rigid)</a:t>
              </a:r>
              <a:endParaRPr lang="ko-KR" altLang="en-US" sz="1400">
                <a:latin typeface="Times New Roman" panose="02020603050405020304" pitchFamily="18" charset="0"/>
                <a:cs typeface="Times New Roman" panose="02020603050405020304" pitchFamily="18" charset="0"/>
              </a:endParaRPr>
            </a:p>
          </p:txBody>
        </p:sp>
        <p:cxnSp>
          <p:nvCxnSpPr>
            <p:cNvPr id="43" name="직선 화살표 연결선 42"/>
            <p:cNvCxnSpPr/>
            <p:nvPr/>
          </p:nvCxnSpPr>
          <p:spPr>
            <a:xfrm>
              <a:off x="3094446" y="3858642"/>
              <a:ext cx="0" cy="432000"/>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p:nvPr/>
          </p:nvCxnSpPr>
          <p:spPr>
            <a:xfrm>
              <a:off x="2878446" y="4074642"/>
              <a:ext cx="432000" cy="0"/>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47" name="개체 46"/>
            <p:cNvGraphicFramePr>
              <a:graphicFrameLocks noChangeAspect="1"/>
            </p:cNvGraphicFramePr>
            <p:nvPr>
              <p:extLst>
                <p:ext uri="{D42A27DB-BD31-4B8C-83A1-F6EECF244321}">
                  <p14:modId xmlns:p14="http://schemas.microsoft.com/office/powerpoint/2010/main" val="3487720180"/>
                </p:ext>
              </p:extLst>
            </p:nvPr>
          </p:nvGraphicFramePr>
          <p:xfrm>
            <a:off x="2800350" y="3683000"/>
            <a:ext cx="241300" cy="266700"/>
          </p:xfrm>
          <a:graphic>
            <a:graphicData uri="http://schemas.openxmlformats.org/presentationml/2006/ole">
              <mc:AlternateContent xmlns:mc="http://schemas.openxmlformats.org/markup-compatibility/2006">
                <mc:Choice xmlns:v="urn:schemas-microsoft-com:vml" Requires="v">
                  <p:oleObj spid="_x0000_s1527" name="Equation" r:id="rId3" imgW="241200" imgH="266400" progId="Equation.DSMT4">
                    <p:embed/>
                  </p:oleObj>
                </mc:Choice>
                <mc:Fallback>
                  <p:oleObj name="Equation" r:id="rId3" imgW="241200" imgH="266400" progId="Equation.DSMT4">
                    <p:embed/>
                    <p:pic>
                      <p:nvPicPr>
                        <p:cNvPr id="0" name=""/>
                        <p:cNvPicPr/>
                        <p:nvPr/>
                      </p:nvPicPr>
                      <p:blipFill>
                        <a:blip r:embed="rId4"/>
                        <a:stretch>
                          <a:fillRect/>
                        </a:stretch>
                      </p:blipFill>
                      <p:spPr>
                        <a:xfrm>
                          <a:off x="2800350" y="3683000"/>
                          <a:ext cx="241300" cy="266700"/>
                        </a:xfrm>
                        <a:prstGeom prst="rect">
                          <a:avLst/>
                        </a:prstGeom>
                      </p:spPr>
                    </p:pic>
                  </p:oleObj>
                </mc:Fallback>
              </mc:AlternateContent>
            </a:graphicData>
          </a:graphic>
        </p:graphicFrame>
        <p:graphicFrame>
          <p:nvGraphicFramePr>
            <p:cNvPr id="48" name="개체 47"/>
            <p:cNvGraphicFramePr>
              <a:graphicFrameLocks noChangeAspect="1"/>
            </p:cNvGraphicFramePr>
            <p:nvPr>
              <p:extLst>
                <p:ext uri="{D42A27DB-BD31-4B8C-83A1-F6EECF244321}">
                  <p14:modId xmlns:p14="http://schemas.microsoft.com/office/powerpoint/2010/main" val="847362389"/>
                </p:ext>
              </p:extLst>
            </p:nvPr>
          </p:nvGraphicFramePr>
          <p:xfrm>
            <a:off x="3268663" y="3805238"/>
            <a:ext cx="241300" cy="266700"/>
          </p:xfrm>
          <a:graphic>
            <a:graphicData uri="http://schemas.openxmlformats.org/presentationml/2006/ole">
              <mc:AlternateContent xmlns:mc="http://schemas.openxmlformats.org/markup-compatibility/2006">
                <mc:Choice xmlns:v="urn:schemas-microsoft-com:vml" Requires="v">
                  <p:oleObj spid="_x0000_s1528" name="Equation" r:id="rId5" imgW="241200" imgH="266400" progId="Equation.DSMT4">
                    <p:embed/>
                  </p:oleObj>
                </mc:Choice>
                <mc:Fallback>
                  <p:oleObj name="Equation" r:id="rId5" imgW="241200" imgH="266400" progId="Equation.DSMT4">
                    <p:embed/>
                    <p:pic>
                      <p:nvPicPr>
                        <p:cNvPr id="47" name="개체 46"/>
                        <p:cNvPicPr/>
                        <p:nvPr/>
                      </p:nvPicPr>
                      <p:blipFill>
                        <a:blip r:embed="rId6"/>
                        <a:stretch>
                          <a:fillRect/>
                        </a:stretch>
                      </p:blipFill>
                      <p:spPr>
                        <a:xfrm>
                          <a:off x="3268663" y="3805238"/>
                          <a:ext cx="241300" cy="266700"/>
                        </a:xfrm>
                        <a:prstGeom prst="rect">
                          <a:avLst/>
                        </a:prstGeom>
                      </p:spPr>
                    </p:pic>
                  </p:oleObj>
                </mc:Fallback>
              </mc:AlternateContent>
            </a:graphicData>
          </a:graphic>
        </p:graphicFrame>
        <p:cxnSp>
          <p:nvCxnSpPr>
            <p:cNvPr id="49" name="직선 화살표 연결선 48"/>
            <p:cNvCxnSpPr/>
            <p:nvPr/>
          </p:nvCxnSpPr>
          <p:spPr>
            <a:xfrm>
              <a:off x="3417568" y="863991"/>
              <a:ext cx="0" cy="432000"/>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50" name="개체 49"/>
            <p:cNvGraphicFramePr>
              <a:graphicFrameLocks noChangeAspect="1"/>
            </p:cNvGraphicFramePr>
            <p:nvPr>
              <p:extLst>
                <p:ext uri="{D42A27DB-BD31-4B8C-83A1-F6EECF244321}">
                  <p14:modId xmlns:p14="http://schemas.microsoft.com/office/powerpoint/2010/main" val="1552181768"/>
                </p:ext>
              </p:extLst>
            </p:nvPr>
          </p:nvGraphicFramePr>
          <p:xfrm>
            <a:off x="2736850" y="936625"/>
            <a:ext cx="558800" cy="292100"/>
          </p:xfrm>
          <a:graphic>
            <a:graphicData uri="http://schemas.openxmlformats.org/presentationml/2006/ole">
              <mc:AlternateContent xmlns:mc="http://schemas.openxmlformats.org/markup-compatibility/2006">
                <mc:Choice xmlns:v="urn:schemas-microsoft-com:vml" Requires="v">
                  <p:oleObj spid="_x0000_s1529" name="Equation" r:id="rId7" imgW="558720" imgH="291960" progId="Equation.DSMT4">
                    <p:embed/>
                  </p:oleObj>
                </mc:Choice>
                <mc:Fallback>
                  <p:oleObj name="Equation" r:id="rId7" imgW="558720" imgH="291960" progId="Equation.DSMT4">
                    <p:embed/>
                    <p:pic>
                      <p:nvPicPr>
                        <p:cNvPr id="47" name="개체 46"/>
                        <p:cNvPicPr/>
                        <p:nvPr/>
                      </p:nvPicPr>
                      <p:blipFill>
                        <a:blip r:embed="rId8"/>
                        <a:stretch>
                          <a:fillRect/>
                        </a:stretch>
                      </p:blipFill>
                      <p:spPr>
                        <a:xfrm>
                          <a:off x="2736850" y="936625"/>
                          <a:ext cx="558800" cy="292100"/>
                        </a:xfrm>
                        <a:prstGeom prst="rect">
                          <a:avLst/>
                        </a:prstGeom>
                      </p:spPr>
                    </p:pic>
                  </p:oleObj>
                </mc:Fallback>
              </mc:AlternateContent>
            </a:graphicData>
          </a:graphic>
        </p:graphicFrame>
        <p:cxnSp>
          <p:nvCxnSpPr>
            <p:cNvPr id="51" name="직선 화살표 연결선 50"/>
            <p:cNvCxnSpPr/>
            <p:nvPr/>
          </p:nvCxnSpPr>
          <p:spPr>
            <a:xfrm>
              <a:off x="4747981" y="1305395"/>
              <a:ext cx="648000" cy="0"/>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52" name="개체 51"/>
            <p:cNvGraphicFramePr>
              <a:graphicFrameLocks noChangeAspect="1"/>
            </p:cNvGraphicFramePr>
            <p:nvPr>
              <p:extLst>
                <p:ext uri="{D42A27DB-BD31-4B8C-83A1-F6EECF244321}">
                  <p14:modId xmlns:p14="http://schemas.microsoft.com/office/powerpoint/2010/main" val="3478879748"/>
                </p:ext>
              </p:extLst>
            </p:nvPr>
          </p:nvGraphicFramePr>
          <p:xfrm>
            <a:off x="4845050" y="920750"/>
            <a:ext cx="749300" cy="292100"/>
          </p:xfrm>
          <a:graphic>
            <a:graphicData uri="http://schemas.openxmlformats.org/presentationml/2006/ole">
              <mc:AlternateContent xmlns:mc="http://schemas.openxmlformats.org/markup-compatibility/2006">
                <mc:Choice xmlns:v="urn:schemas-microsoft-com:vml" Requires="v">
                  <p:oleObj spid="_x0000_s1530" name="Equation" r:id="rId9" imgW="749160" imgH="291960" progId="Equation.DSMT4">
                    <p:embed/>
                  </p:oleObj>
                </mc:Choice>
                <mc:Fallback>
                  <p:oleObj name="Equation" r:id="rId9" imgW="749160" imgH="291960" progId="Equation.DSMT4">
                    <p:embed/>
                    <p:pic>
                      <p:nvPicPr>
                        <p:cNvPr id="48" name="개체 47"/>
                        <p:cNvPicPr/>
                        <p:nvPr/>
                      </p:nvPicPr>
                      <p:blipFill>
                        <a:blip r:embed="rId10"/>
                        <a:stretch>
                          <a:fillRect/>
                        </a:stretch>
                      </p:blipFill>
                      <p:spPr>
                        <a:xfrm>
                          <a:off x="4845050" y="920750"/>
                          <a:ext cx="749300" cy="292100"/>
                        </a:xfrm>
                        <a:prstGeom prst="rect">
                          <a:avLst/>
                        </a:prstGeom>
                      </p:spPr>
                    </p:pic>
                  </p:oleObj>
                </mc:Fallback>
              </mc:AlternateContent>
            </a:graphicData>
          </a:graphic>
        </p:graphicFrame>
        <p:cxnSp>
          <p:nvCxnSpPr>
            <p:cNvPr id="53" name="직선 화살표 연결선 52"/>
            <p:cNvCxnSpPr/>
            <p:nvPr/>
          </p:nvCxnSpPr>
          <p:spPr>
            <a:xfrm>
              <a:off x="4684393" y="863991"/>
              <a:ext cx="0" cy="432000"/>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p:nvPr/>
          </p:nvCxnSpPr>
          <p:spPr>
            <a:xfrm>
              <a:off x="5571317" y="2094467"/>
              <a:ext cx="0" cy="432000"/>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5" name="직선 화살표 연결선 54"/>
            <p:cNvCxnSpPr/>
            <p:nvPr/>
          </p:nvCxnSpPr>
          <p:spPr>
            <a:xfrm>
              <a:off x="6838142" y="2094467"/>
              <a:ext cx="0" cy="432000"/>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56" name="개체 55"/>
            <p:cNvGraphicFramePr>
              <a:graphicFrameLocks noChangeAspect="1"/>
            </p:cNvGraphicFramePr>
            <p:nvPr>
              <p:extLst>
                <p:ext uri="{D42A27DB-BD31-4B8C-83A1-F6EECF244321}">
                  <p14:modId xmlns:p14="http://schemas.microsoft.com/office/powerpoint/2010/main" val="1845511008"/>
                </p:ext>
              </p:extLst>
            </p:nvPr>
          </p:nvGraphicFramePr>
          <p:xfrm>
            <a:off x="4910138" y="2125663"/>
            <a:ext cx="558800" cy="292100"/>
          </p:xfrm>
          <a:graphic>
            <a:graphicData uri="http://schemas.openxmlformats.org/presentationml/2006/ole">
              <mc:AlternateContent xmlns:mc="http://schemas.openxmlformats.org/markup-compatibility/2006">
                <mc:Choice xmlns:v="urn:schemas-microsoft-com:vml" Requires="v">
                  <p:oleObj spid="_x0000_s1531" name="Equation" r:id="rId11" imgW="558720" imgH="291960" progId="Equation.DSMT4">
                    <p:embed/>
                  </p:oleObj>
                </mc:Choice>
                <mc:Fallback>
                  <p:oleObj name="Equation" r:id="rId11" imgW="558720" imgH="291960" progId="Equation.DSMT4">
                    <p:embed/>
                    <p:pic>
                      <p:nvPicPr>
                        <p:cNvPr id="50" name="개체 49"/>
                        <p:cNvPicPr/>
                        <p:nvPr/>
                      </p:nvPicPr>
                      <p:blipFill>
                        <a:blip r:embed="rId12"/>
                        <a:stretch>
                          <a:fillRect/>
                        </a:stretch>
                      </p:blipFill>
                      <p:spPr>
                        <a:xfrm>
                          <a:off x="4910138" y="2125663"/>
                          <a:ext cx="558800" cy="292100"/>
                        </a:xfrm>
                        <a:prstGeom prst="rect">
                          <a:avLst/>
                        </a:prstGeom>
                      </p:spPr>
                    </p:pic>
                  </p:oleObj>
                </mc:Fallback>
              </mc:AlternateContent>
            </a:graphicData>
          </a:graphic>
        </p:graphicFrame>
        <p:cxnSp>
          <p:nvCxnSpPr>
            <p:cNvPr id="57" name="직선 화살표 연결선 56"/>
            <p:cNvCxnSpPr/>
            <p:nvPr/>
          </p:nvCxnSpPr>
          <p:spPr>
            <a:xfrm>
              <a:off x="6199967" y="1999217"/>
              <a:ext cx="0" cy="648000"/>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58" name="개체 57"/>
            <p:cNvGraphicFramePr>
              <a:graphicFrameLocks noChangeAspect="1"/>
            </p:cNvGraphicFramePr>
            <p:nvPr>
              <p:extLst>
                <p:ext uri="{D42A27DB-BD31-4B8C-83A1-F6EECF244321}">
                  <p14:modId xmlns:p14="http://schemas.microsoft.com/office/powerpoint/2010/main" val="2762023715"/>
                </p:ext>
              </p:extLst>
            </p:nvPr>
          </p:nvGraphicFramePr>
          <p:xfrm>
            <a:off x="5754688" y="1639888"/>
            <a:ext cx="774700" cy="292100"/>
          </p:xfrm>
          <a:graphic>
            <a:graphicData uri="http://schemas.openxmlformats.org/presentationml/2006/ole">
              <mc:AlternateContent xmlns:mc="http://schemas.openxmlformats.org/markup-compatibility/2006">
                <mc:Choice xmlns:v="urn:schemas-microsoft-com:vml" Requires="v">
                  <p:oleObj spid="_x0000_s1532" name="Equation" r:id="rId13" imgW="774360" imgH="291960" progId="Equation.DSMT4">
                    <p:embed/>
                  </p:oleObj>
                </mc:Choice>
                <mc:Fallback>
                  <p:oleObj name="Equation" r:id="rId13" imgW="774360" imgH="291960" progId="Equation.DSMT4">
                    <p:embed/>
                    <p:pic>
                      <p:nvPicPr>
                        <p:cNvPr id="56" name="개체 55"/>
                        <p:cNvPicPr/>
                        <p:nvPr/>
                      </p:nvPicPr>
                      <p:blipFill>
                        <a:blip r:embed="rId14"/>
                        <a:stretch>
                          <a:fillRect/>
                        </a:stretch>
                      </p:blipFill>
                      <p:spPr>
                        <a:xfrm>
                          <a:off x="5754688" y="1639888"/>
                          <a:ext cx="774700" cy="292100"/>
                        </a:xfrm>
                        <a:prstGeom prst="rect">
                          <a:avLst/>
                        </a:prstGeom>
                      </p:spPr>
                    </p:pic>
                  </p:oleObj>
                </mc:Fallback>
              </mc:AlternateContent>
            </a:graphicData>
          </a:graphic>
        </p:graphicFrame>
        <p:sp>
          <p:nvSpPr>
            <p:cNvPr id="59" name="TextBox 58"/>
            <p:cNvSpPr txBox="1"/>
            <p:nvPr/>
          </p:nvSpPr>
          <p:spPr>
            <a:xfrm>
              <a:off x="3609829" y="1570692"/>
              <a:ext cx="1090997" cy="307777"/>
            </a:xfrm>
            <a:prstGeom prst="rect">
              <a:avLst/>
            </a:prstGeom>
            <a:noFill/>
          </p:spPr>
          <p:txBody>
            <a:bodyPr wrap="square" rtlCol="0">
              <a:spAutoFit/>
            </a:bodyPr>
            <a:lstStyle/>
            <a:p>
              <a:r>
                <a:rPr lang="en-US" altLang="ko-KR" sz="1400" i="1" smtClean="0">
                  <a:latin typeface="Times New Roman" panose="02020603050405020304" pitchFamily="18" charset="0"/>
                  <a:cs typeface="Times New Roman" panose="02020603050405020304" pitchFamily="18" charset="0"/>
                </a:rPr>
                <a:t>j</a:t>
              </a:r>
              <a:r>
                <a:rPr lang="en-US" altLang="ko-KR" sz="1400" smtClean="0">
                  <a:latin typeface="Times New Roman" panose="02020603050405020304" pitchFamily="18" charset="0"/>
                  <a:cs typeface="Times New Roman" panose="02020603050405020304" pitchFamily="18" charset="0"/>
                </a:rPr>
                <a:t>-th story</a:t>
              </a:r>
              <a:endParaRPr lang="ko-KR" altLang="en-US" sz="1400">
                <a:latin typeface="Times New Roman" panose="02020603050405020304" pitchFamily="18" charset="0"/>
                <a:cs typeface="Times New Roman" panose="02020603050405020304" pitchFamily="18" charset="0"/>
              </a:endParaRPr>
            </a:p>
          </p:txBody>
        </p:sp>
        <p:sp>
          <p:nvSpPr>
            <p:cNvPr id="60" name="TextBox 59"/>
            <p:cNvSpPr txBox="1"/>
            <p:nvPr/>
          </p:nvSpPr>
          <p:spPr>
            <a:xfrm>
              <a:off x="5743411" y="2890367"/>
              <a:ext cx="944057" cy="307777"/>
            </a:xfrm>
            <a:prstGeom prst="rect">
              <a:avLst/>
            </a:prstGeom>
            <a:noFill/>
          </p:spPr>
          <p:txBody>
            <a:bodyPr wrap="square" rtlCol="0">
              <a:spAutoFit/>
            </a:bodyPr>
            <a:lstStyle/>
            <a:p>
              <a:r>
                <a:rPr lang="en-US" altLang="ko-KR" sz="1400" i="1" smtClean="0">
                  <a:latin typeface="Times New Roman" panose="02020603050405020304" pitchFamily="18" charset="0"/>
                  <a:cs typeface="Times New Roman" panose="02020603050405020304" pitchFamily="18" charset="0"/>
                </a:rPr>
                <a:t>j</a:t>
              </a:r>
              <a:r>
                <a:rPr lang="en-US" altLang="ko-KR" sz="1400" smtClean="0">
                  <a:latin typeface="Times New Roman" panose="02020603050405020304" pitchFamily="18" charset="0"/>
                  <a:cs typeface="Times New Roman" panose="02020603050405020304" pitchFamily="18" charset="0"/>
                </a:rPr>
                <a:t>-th story</a:t>
              </a:r>
              <a:endParaRPr lang="ko-KR" altLang="en-US" sz="1400">
                <a:latin typeface="Times New Roman" panose="02020603050405020304" pitchFamily="18" charset="0"/>
                <a:cs typeface="Times New Roman" panose="02020603050405020304" pitchFamily="18" charset="0"/>
              </a:endParaRPr>
            </a:p>
          </p:txBody>
        </p:sp>
        <p:sp>
          <p:nvSpPr>
            <p:cNvPr id="61" name="TextBox 60"/>
            <p:cNvSpPr txBox="1"/>
            <p:nvPr/>
          </p:nvSpPr>
          <p:spPr>
            <a:xfrm>
              <a:off x="5262198" y="3548938"/>
              <a:ext cx="1851317" cy="307777"/>
            </a:xfrm>
            <a:prstGeom prst="rect">
              <a:avLst/>
            </a:prstGeom>
            <a:noFill/>
          </p:spPr>
          <p:txBody>
            <a:bodyPr wrap="square" rtlCol="0">
              <a:spAutoFit/>
            </a:bodyPr>
            <a:lstStyle/>
            <a:p>
              <a:r>
                <a:rPr lang="en-US" altLang="ko-KR" sz="1400" smtClean="0">
                  <a:latin typeface="Times New Roman" panose="02020603050405020304" pitchFamily="18" charset="0"/>
                  <a:cs typeface="Times New Roman" panose="02020603050405020304" pitchFamily="18" charset="0"/>
                </a:rPr>
                <a:t>(Vertical amplification)</a:t>
              </a:r>
              <a:endParaRPr lang="ko-KR" altLang="en-US" sz="1400">
                <a:latin typeface="Times New Roman" panose="02020603050405020304" pitchFamily="18" charset="0"/>
                <a:cs typeface="Times New Roman" panose="02020603050405020304" pitchFamily="18" charset="0"/>
              </a:endParaRPr>
            </a:p>
          </p:txBody>
        </p:sp>
      </p:grpSp>
      <p:sp>
        <p:nvSpPr>
          <p:cNvPr id="62" name="Rounded Rectangle 16"/>
          <p:cNvSpPr/>
          <p:nvPr/>
        </p:nvSpPr>
        <p:spPr>
          <a:xfrm>
            <a:off x="581644" y="4324013"/>
            <a:ext cx="7969730" cy="2047341"/>
          </a:xfrm>
          <a:prstGeom prst="roundRect">
            <a:avLst>
              <a:gd name="adj" fmla="val 5101"/>
            </a:avLst>
          </a:prstGeom>
          <a:solidFill>
            <a:schemeClr val="bg1">
              <a:lumMod val="95000"/>
              <a:alpha val="50000"/>
            </a:schemeClr>
          </a:solidFill>
          <a:ln>
            <a:solidFill>
              <a:schemeClr val="bg1">
                <a:lumMod val="50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4" name="직사각형 3"/>
          <p:cNvSpPr/>
          <p:nvPr/>
        </p:nvSpPr>
        <p:spPr>
          <a:xfrm>
            <a:off x="689255" y="4383636"/>
            <a:ext cx="7681022" cy="1865126"/>
          </a:xfrm>
          <a:prstGeom prst="rect">
            <a:avLst/>
          </a:prstGeom>
        </p:spPr>
        <p:txBody>
          <a:bodyPr wrap="square">
            <a:spAutoFit/>
          </a:bodyPr>
          <a:lstStyle/>
          <a:p>
            <a:pPr algn="just">
              <a:lnSpc>
                <a:spcPct val="120000"/>
              </a:lnSpc>
              <a:buFont typeface="Wingdings" panose="05000000000000000000" pitchFamily="2" charset="2"/>
              <a:buChar char="ü"/>
            </a:pPr>
            <a:r>
              <a:rPr lang="ko-KR" altLang="en-US" sz="1600" dirty="0">
                <a:latin typeface="KoPub돋움체 Medium" panose="02020603020101020101" pitchFamily="18" charset="-127"/>
                <a:ea typeface="KoPub돋움체 Medium" panose="02020603020101020101" pitchFamily="18" charset="-127"/>
              </a:rPr>
              <a:t>요구응답스펙트럼</a:t>
            </a:r>
            <a:r>
              <a:rPr lang="en-US" altLang="ko-KR" sz="1600" baseline="30000" dirty="0">
                <a:latin typeface="KoPub돋움체 Medium" panose="02020603020101020101" pitchFamily="18" charset="-127"/>
                <a:ea typeface="KoPub돋움체 Medium" panose="02020603020101020101" pitchFamily="18" charset="-127"/>
              </a:rPr>
              <a:t>RRS</a:t>
            </a:r>
            <a:r>
              <a:rPr lang="ko-KR" altLang="en-US" sz="1600" dirty="0">
                <a:latin typeface="KoPub돋움체 Medium" panose="02020603020101020101" pitchFamily="18" charset="-127"/>
                <a:ea typeface="KoPub돋움체 Medium" panose="02020603020101020101" pitchFamily="18" charset="-127"/>
              </a:rPr>
              <a:t>에 매칭되도록 하는 실험응답스펙트럼</a:t>
            </a:r>
            <a:r>
              <a:rPr lang="en-US" altLang="ko-KR" sz="1600" baseline="30000" dirty="0">
                <a:latin typeface="KoPub돋움체 Medium" panose="02020603020101020101" pitchFamily="18" charset="-127"/>
                <a:ea typeface="KoPub돋움체 Medium" panose="02020603020101020101" pitchFamily="18" charset="-127"/>
              </a:rPr>
              <a:t>TRS</a:t>
            </a:r>
            <a:r>
              <a:rPr lang="ko-KR" altLang="en-US" sz="1600" dirty="0">
                <a:latin typeface="KoPub돋움체 Medium" panose="02020603020101020101" pitchFamily="18" charset="-127"/>
                <a:ea typeface="KoPub돋움체 Medium" panose="02020603020101020101" pitchFamily="18" charset="-127"/>
              </a:rPr>
              <a:t>으로부터 지진파를 생성하여 이를 실험에 </a:t>
            </a:r>
            <a:r>
              <a:rPr lang="ko-KR" altLang="en-US" sz="1600" dirty="0" err="1">
                <a:latin typeface="KoPub돋움체 Medium" panose="02020603020101020101" pitchFamily="18" charset="-127"/>
                <a:ea typeface="KoPub돋움체 Medium" panose="02020603020101020101" pitchFamily="18" charset="-127"/>
              </a:rPr>
              <a:t>할용할</a:t>
            </a:r>
            <a:r>
              <a:rPr lang="ko-KR" altLang="en-US" sz="1600" dirty="0">
                <a:latin typeface="KoPub돋움체 Medium" panose="02020603020101020101" pitchFamily="18" charset="-127"/>
                <a:ea typeface="KoPub돋움체 Medium" panose="02020603020101020101" pitchFamily="18" charset="-127"/>
              </a:rPr>
              <a:t> 경우</a:t>
            </a:r>
            <a:r>
              <a:rPr lang="en-US" altLang="ko-KR" sz="1600" dirty="0">
                <a:latin typeface="KoPub돋움체 Medium" panose="02020603020101020101" pitchFamily="18" charset="-127"/>
                <a:ea typeface="KoPub돋움체 Medium" panose="02020603020101020101" pitchFamily="18" charset="-127"/>
              </a:rPr>
              <a:t>, </a:t>
            </a:r>
            <a:r>
              <a:rPr lang="ko-KR" altLang="en-US" sz="1600" dirty="0" err="1">
                <a:latin typeface="KoPub돋움체 Medium" panose="02020603020101020101" pitchFamily="18" charset="-127"/>
                <a:ea typeface="KoPub돋움체 Medium" panose="02020603020101020101" pitchFamily="18" charset="-127"/>
              </a:rPr>
              <a:t>수평진동에</a:t>
            </a:r>
            <a:r>
              <a:rPr lang="ko-KR" altLang="en-US" sz="1600" dirty="0">
                <a:latin typeface="KoPub돋움체 Medium" panose="02020603020101020101" pitchFamily="18" charset="-127"/>
                <a:ea typeface="KoPub돋움체 Medium" panose="02020603020101020101" pitchFamily="18" charset="-127"/>
              </a:rPr>
              <a:t> 비해 </a:t>
            </a:r>
            <a:r>
              <a:rPr lang="ko-KR" altLang="en-US" sz="1600" dirty="0" err="1">
                <a:latin typeface="KoPub돋움체 Medium" panose="02020603020101020101" pitchFamily="18" charset="-127"/>
                <a:ea typeface="KoPub돋움체 Medium" panose="02020603020101020101" pitchFamily="18" charset="-127"/>
              </a:rPr>
              <a:t>수직진동이</a:t>
            </a:r>
            <a:r>
              <a:rPr lang="ko-KR" altLang="en-US" sz="1600" dirty="0">
                <a:latin typeface="KoPub돋움체 Medium" panose="02020603020101020101" pitchFamily="18" charset="-127"/>
                <a:ea typeface="KoPub돋움체 Medium" panose="02020603020101020101" pitchFamily="18" charset="-127"/>
              </a:rPr>
              <a:t> 과하게 나타날 수 </a:t>
            </a:r>
            <a:r>
              <a:rPr lang="ko-KR" altLang="en-US" sz="1600" dirty="0" smtClean="0">
                <a:latin typeface="KoPub돋움체 Medium" panose="02020603020101020101" pitchFamily="18" charset="-127"/>
                <a:ea typeface="KoPub돋움체 Medium" panose="02020603020101020101" pitchFamily="18" charset="-127"/>
              </a:rPr>
              <a:t>있음</a:t>
            </a:r>
            <a:endParaRPr lang="en-US" altLang="ko-KR" sz="1600" dirty="0" smtClean="0">
              <a:latin typeface="KoPub돋움체 Medium" panose="02020603020101020101" pitchFamily="18" charset="-127"/>
              <a:ea typeface="KoPub돋움체 Medium" panose="02020603020101020101" pitchFamily="18" charset="-127"/>
            </a:endParaRPr>
          </a:p>
          <a:p>
            <a:pPr algn="just">
              <a:lnSpc>
                <a:spcPct val="120000"/>
              </a:lnSpc>
              <a:buFont typeface="Wingdings" panose="05000000000000000000" pitchFamily="2" charset="2"/>
              <a:buChar char="ü"/>
            </a:pPr>
            <a:endParaRPr lang="en-US" altLang="ko-KR" sz="1600" dirty="0">
              <a:latin typeface="KoPub돋움체 Medium" panose="02020603020101020101" pitchFamily="18" charset="-127"/>
              <a:ea typeface="KoPub돋움체 Medium" panose="02020603020101020101" pitchFamily="18" charset="-127"/>
            </a:endParaRPr>
          </a:p>
          <a:p>
            <a:pPr algn="just">
              <a:lnSpc>
                <a:spcPct val="120000"/>
              </a:lnSpc>
              <a:buFont typeface="Wingdings" panose="05000000000000000000" pitchFamily="2" charset="2"/>
              <a:buChar char="ü"/>
            </a:pPr>
            <a:r>
              <a:rPr lang="ko-KR" altLang="en-US" sz="1600" dirty="0">
                <a:latin typeface="KoPub돋움체 Medium" panose="02020603020101020101" pitchFamily="18" charset="-127"/>
                <a:ea typeface="KoPub돋움체 Medium" panose="02020603020101020101" pitchFamily="18" charset="-127"/>
              </a:rPr>
              <a:t>바닥에 강하게 접합되는 가구</a:t>
            </a:r>
            <a:r>
              <a:rPr lang="en-US" altLang="ko-KR" sz="1600" dirty="0">
                <a:latin typeface="KoPub돋움체 Medium" panose="02020603020101020101" pitchFamily="18" charset="-127"/>
                <a:ea typeface="KoPub돋움체 Medium" panose="02020603020101020101" pitchFamily="18" charset="-127"/>
              </a:rPr>
              <a:t>, </a:t>
            </a:r>
            <a:r>
              <a:rPr lang="ko-KR" altLang="en-US" sz="1600" dirty="0">
                <a:latin typeface="KoPub돋움체 Medium" panose="02020603020101020101" pitchFamily="18" charset="-127"/>
                <a:ea typeface="KoPub돋움체 Medium" panose="02020603020101020101" pitchFamily="18" charset="-127"/>
              </a:rPr>
              <a:t>장비나 기타 건물의 설비요소와는 달리 천장시스템의 경우 </a:t>
            </a:r>
            <a:r>
              <a:rPr lang="ko-KR" altLang="en-US" sz="1600" dirty="0" err="1">
                <a:latin typeface="KoPub돋움체 Medium" panose="02020603020101020101" pitchFamily="18" charset="-127"/>
                <a:ea typeface="KoPub돋움체 Medium" panose="02020603020101020101" pitchFamily="18" charset="-127"/>
              </a:rPr>
              <a:t>완전강체가</a:t>
            </a:r>
            <a:r>
              <a:rPr lang="ko-KR" altLang="en-US" sz="1600" dirty="0">
                <a:latin typeface="KoPub돋움체 Medium" panose="02020603020101020101" pitchFamily="18" charset="-127"/>
                <a:ea typeface="KoPub돋움체 Medium" panose="02020603020101020101" pitchFamily="18" charset="-127"/>
              </a:rPr>
              <a:t> 아닌 프레임의 상부에 매달린 채로 실험이 진행되기 때문에</a:t>
            </a:r>
            <a:r>
              <a:rPr lang="en-US" altLang="ko-KR" sz="1600" dirty="0">
                <a:latin typeface="KoPub돋움체 Medium" panose="02020603020101020101" pitchFamily="18" charset="-127"/>
                <a:ea typeface="KoPub돋움체 Medium" panose="02020603020101020101" pitchFamily="18" charset="-127"/>
              </a:rPr>
              <a:t>, </a:t>
            </a:r>
            <a:r>
              <a:rPr lang="ko-KR" altLang="en-US" sz="1600" dirty="0">
                <a:latin typeface="KoPub돋움체 Medium" panose="02020603020101020101" pitchFamily="18" charset="-127"/>
                <a:ea typeface="KoPub돋움체 Medium" panose="02020603020101020101" pitchFamily="18" charset="-127"/>
              </a:rPr>
              <a:t>진동테이블레벨에서의 가속도에 비해 프레임과 </a:t>
            </a:r>
            <a:r>
              <a:rPr lang="ko-KR" altLang="en-US" sz="1600" dirty="0" err="1">
                <a:latin typeface="KoPub돋움체 Medium" panose="02020603020101020101" pitchFamily="18" charset="-127"/>
                <a:ea typeface="KoPub돋움체 Medium" panose="02020603020101020101" pitchFamily="18" charset="-127"/>
              </a:rPr>
              <a:t>천장시스템</a:t>
            </a:r>
            <a:r>
              <a:rPr lang="ko-KR" altLang="en-US" sz="1600" dirty="0">
                <a:latin typeface="KoPub돋움체 Medium" panose="02020603020101020101" pitchFamily="18" charset="-127"/>
                <a:ea typeface="KoPub돋움체 Medium" panose="02020603020101020101" pitchFamily="18" charset="-127"/>
              </a:rPr>
              <a:t> 접합지점에서의 가속도 값이 무시할 수 없을 정도로 </a:t>
            </a:r>
            <a:r>
              <a:rPr lang="ko-KR" altLang="en-US" sz="1600" dirty="0" smtClean="0">
                <a:latin typeface="KoPub돋움체 Medium" panose="02020603020101020101" pitchFamily="18" charset="-127"/>
                <a:ea typeface="KoPub돋움체 Medium" panose="02020603020101020101" pitchFamily="18" charset="-127"/>
              </a:rPr>
              <a:t>큼</a:t>
            </a:r>
            <a:endParaRPr lang="ko-KR" altLang="en-US" sz="1600" dirty="0">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2278794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프레임의 전달함수 보상을 위한 시뮬레이터 설계</a:t>
            </a:r>
            <a:r>
              <a:rPr lang="en-US" altLang="ko-KR" dirty="0" smtClean="0"/>
              <a:t> </a:t>
            </a:r>
            <a:r>
              <a:rPr lang="ko-KR" altLang="en-US" dirty="0" smtClean="0"/>
              <a:t>사례</a:t>
            </a:r>
            <a:endParaRPr lang="ko-KR" altLang="en-US" dirty="0"/>
          </a:p>
        </p:txBody>
      </p:sp>
      <p:pic>
        <p:nvPicPr>
          <p:cNvPr id="3" name="그림 2"/>
          <p:cNvPicPr>
            <a:picLocks noChangeAspect="1"/>
          </p:cNvPicPr>
          <p:nvPr/>
        </p:nvPicPr>
        <p:blipFill>
          <a:blip r:embed="rId3"/>
          <a:stretch>
            <a:fillRect/>
          </a:stretch>
        </p:blipFill>
        <p:spPr>
          <a:xfrm>
            <a:off x="2195511" y="819062"/>
            <a:ext cx="4752975" cy="1866900"/>
          </a:xfrm>
          <a:prstGeom prst="rect">
            <a:avLst/>
          </a:prstGeom>
        </p:spPr>
      </p:pic>
      <p:pic>
        <p:nvPicPr>
          <p:cNvPr id="4" name="그림 3"/>
          <p:cNvPicPr>
            <a:picLocks noChangeAspect="1"/>
          </p:cNvPicPr>
          <p:nvPr/>
        </p:nvPicPr>
        <p:blipFill>
          <a:blip r:embed="rId4"/>
          <a:stretch>
            <a:fillRect/>
          </a:stretch>
        </p:blipFill>
        <p:spPr>
          <a:xfrm>
            <a:off x="685799" y="2811341"/>
            <a:ext cx="7772400" cy="3790950"/>
          </a:xfrm>
          <a:prstGeom prst="rect">
            <a:avLst/>
          </a:prstGeom>
        </p:spPr>
      </p:pic>
      <p:sp>
        <p:nvSpPr>
          <p:cNvPr id="8" name="직사각형 7"/>
          <p:cNvSpPr/>
          <p:nvPr/>
        </p:nvSpPr>
        <p:spPr>
          <a:xfrm>
            <a:off x="621322" y="5404340"/>
            <a:ext cx="7930661" cy="515814"/>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7655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보상 시뮬레이터를 통한 </a:t>
            </a:r>
            <a:r>
              <a:rPr lang="en-US" altLang="ko-KR" smtClean="0"/>
              <a:t>TRS </a:t>
            </a:r>
            <a:r>
              <a:rPr lang="ko-KR" altLang="en-US" smtClean="0"/>
              <a:t>생성 사례</a:t>
            </a:r>
            <a:endParaRPr lang="ko-KR" altLang="en-US"/>
          </a:p>
        </p:txBody>
      </p:sp>
      <p:pic>
        <p:nvPicPr>
          <p:cNvPr id="5" name="그림 4"/>
          <p:cNvPicPr>
            <a:picLocks noChangeAspect="1"/>
          </p:cNvPicPr>
          <p:nvPr/>
        </p:nvPicPr>
        <p:blipFill>
          <a:blip r:embed="rId3"/>
          <a:stretch>
            <a:fillRect/>
          </a:stretch>
        </p:blipFill>
        <p:spPr>
          <a:xfrm>
            <a:off x="1295400" y="908050"/>
            <a:ext cx="6553200" cy="5219700"/>
          </a:xfrm>
          <a:prstGeom prst="rect">
            <a:avLst/>
          </a:prstGeom>
        </p:spPr>
      </p:pic>
    </p:spTree>
    <p:extLst>
      <p:ext uri="{BB962C8B-B14F-4D97-AF65-F5344CB8AC3E}">
        <p14:creationId xmlns:p14="http://schemas.microsoft.com/office/powerpoint/2010/main" val="1350873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mtClean="0"/>
              <a:t>결론</a:t>
            </a:r>
            <a:endParaRPr lang="ko-KR" altLang="en-US"/>
          </a:p>
        </p:txBody>
      </p:sp>
      <p:sp>
        <p:nvSpPr>
          <p:cNvPr id="3" name="내용 개체 틀 2"/>
          <p:cNvSpPr>
            <a:spLocks noGrp="1"/>
          </p:cNvSpPr>
          <p:nvPr>
            <p:ph idx="1"/>
          </p:nvPr>
        </p:nvSpPr>
        <p:spPr>
          <a:xfrm>
            <a:off x="231556" y="1509501"/>
            <a:ext cx="8680888" cy="3491477"/>
          </a:xfrm>
        </p:spPr>
        <p:txBody>
          <a:bodyPr>
            <a:normAutofit/>
          </a:bodyPr>
          <a:lstStyle/>
          <a:p>
            <a:pPr algn="just">
              <a:lnSpc>
                <a:spcPct val="120000"/>
              </a:lnSpc>
              <a:buFont typeface="Wingdings" panose="05000000000000000000" pitchFamily="2" charset="2"/>
              <a:buChar char="ü"/>
            </a:pPr>
            <a:r>
              <a:rPr lang="ko-KR" altLang="en-US" dirty="0">
                <a:latin typeface="KoPub돋움체 Medium" panose="02020603020101020101" pitchFamily="18" charset="-127"/>
                <a:ea typeface="KoPub돋움체 Medium" panose="02020603020101020101" pitchFamily="18" charset="-127"/>
              </a:rPr>
              <a:t>동일한 간격을 두고 여러 </a:t>
            </a:r>
            <a:r>
              <a:rPr lang="ko-KR" altLang="en-US" dirty="0" err="1">
                <a:latin typeface="KoPub돋움체 Medium" panose="02020603020101020101" pitchFamily="18" charset="-127"/>
                <a:ea typeface="KoPub돋움체 Medium" panose="02020603020101020101" pitchFamily="18" charset="-127"/>
              </a:rPr>
              <a:t>부착개소를</a:t>
            </a:r>
            <a:r>
              <a:rPr lang="ko-KR" altLang="en-US" dirty="0">
                <a:latin typeface="KoPub돋움체 Medium" panose="02020603020101020101" pitchFamily="18" charset="-127"/>
                <a:ea typeface="KoPub돋움체 Medium" panose="02020603020101020101" pitchFamily="18" charset="-127"/>
              </a:rPr>
              <a:t> 가지며 상부 천장에 매달린 천장시스템의 경우 기본적으로 제한된 수의 </a:t>
            </a:r>
            <a:r>
              <a:rPr lang="ko-KR" altLang="en-US" dirty="0" err="1">
                <a:latin typeface="KoPub돋움체 Medium" panose="02020603020101020101" pitchFamily="18" charset="-127"/>
                <a:ea typeface="KoPub돋움체 Medium" panose="02020603020101020101" pitchFamily="18" charset="-127"/>
              </a:rPr>
              <a:t>접합개소를</a:t>
            </a:r>
            <a:r>
              <a:rPr lang="ko-KR" altLang="en-US" dirty="0">
                <a:latin typeface="KoPub돋움체 Medium" panose="02020603020101020101" pitchFamily="18" charset="-127"/>
                <a:ea typeface="KoPub돋움체 Medium" panose="02020603020101020101" pitchFamily="18" charset="-127"/>
              </a:rPr>
              <a:t> 가지며 바닥에 </a:t>
            </a:r>
            <a:r>
              <a:rPr lang="ko-KR" altLang="en-US" dirty="0" smtClean="0">
                <a:latin typeface="KoPub돋움체 Medium" panose="02020603020101020101" pitchFamily="18" charset="-127"/>
                <a:ea typeface="KoPub돋움체 Medium" panose="02020603020101020101" pitchFamily="18" charset="-127"/>
              </a:rPr>
              <a:t>부착되는 여러 비구조요소와 </a:t>
            </a:r>
            <a:r>
              <a:rPr lang="ko-KR" altLang="en-US" dirty="0">
                <a:latin typeface="KoPub돋움체 Medium" panose="02020603020101020101" pitchFamily="18" charset="-127"/>
                <a:ea typeface="KoPub돋움체 Medium" panose="02020603020101020101" pitchFamily="18" charset="-127"/>
              </a:rPr>
              <a:t>그 거동이 </a:t>
            </a:r>
            <a:r>
              <a:rPr lang="ko-KR" altLang="en-US" dirty="0" smtClean="0">
                <a:latin typeface="KoPub돋움체 Medium" panose="02020603020101020101" pitchFamily="18" charset="-127"/>
                <a:ea typeface="KoPub돋움체 Medium" panose="02020603020101020101" pitchFamily="18" charset="-127"/>
              </a:rPr>
              <a:t>상이함</a:t>
            </a:r>
            <a:endParaRPr lang="en-US" altLang="ko-KR" dirty="0" smtClean="0">
              <a:latin typeface="KoPub돋움체 Medium" panose="02020603020101020101" pitchFamily="18" charset="-127"/>
              <a:ea typeface="KoPub돋움체 Medium" panose="02020603020101020101" pitchFamily="18" charset="-127"/>
            </a:endParaRPr>
          </a:p>
          <a:p>
            <a:pPr algn="just">
              <a:lnSpc>
                <a:spcPct val="120000"/>
              </a:lnSpc>
              <a:buFont typeface="Wingdings" panose="05000000000000000000" pitchFamily="2" charset="2"/>
              <a:buChar char="ü"/>
            </a:pPr>
            <a:r>
              <a:rPr lang="ko-KR" altLang="en-US" dirty="0" smtClean="0">
                <a:latin typeface="KoPub돋움체 Medium" panose="02020603020101020101" pitchFamily="18" charset="-127"/>
                <a:ea typeface="KoPub돋움체 Medium" panose="02020603020101020101" pitchFamily="18" charset="-127"/>
              </a:rPr>
              <a:t>요구응답스펙트럼</a:t>
            </a:r>
            <a:r>
              <a:rPr lang="en-US" altLang="ko-KR" baseline="30000" dirty="0" smtClean="0">
                <a:latin typeface="KoPub돋움체 Medium" panose="02020603020101020101" pitchFamily="18" charset="-127"/>
                <a:ea typeface="KoPub돋움체 Medium" panose="02020603020101020101" pitchFamily="18" charset="-127"/>
              </a:rPr>
              <a:t>RRS</a:t>
            </a:r>
            <a:r>
              <a:rPr lang="ko-KR" altLang="en-US" dirty="0" smtClean="0">
                <a:latin typeface="KoPub돋움체 Medium" panose="02020603020101020101" pitchFamily="18" charset="-127"/>
                <a:ea typeface="KoPub돋움체 Medium" panose="02020603020101020101" pitchFamily="18" charset="-127"/>
              </a:rPr>
              <a:t>에 </a:t>
            </a:r>
            <a:r>
              <a:rPr lang="ko-KR" altLang="en-US" dirty="0">
                <a:latin typeface="KoPub돋움체 Medium" panose="02020603020101020101" pitchFamily="18" charset="-127"/>
                <a:ea typeface="KoPub돋움체 Medium" panose="02020603020101020101" pitchFamily="18" charset="-127"/>
              </a:rPr>
              <a:t>매칭되도록 하는 </a:t>
            </a:r>
            <a:r>
              <a:rPr lang="ko-KR" altLang="en-US" dirty="0" smtClean="0">
                <a:latin typeface="KoPub돋움체 Medium" panose="02020603020101020101" pitchFamily="18" charset="-127"/>
                <a:ea typeface="KoPub돋움체 Medium" panose="02020603020101020101" pitchFamily="18" charset="-127"/>
              </a:rPr>
              <a:t>실험응답스펙트럼</a:t>
            </a:r>
            <a:r>
              <a:rPr lang="en-US" altLang="ko-KR" baseline="30000" dirty="0" smtClean="0">
                <a:latin typeface="KoPub돋움체 Medium" panose="02020603020101020101" pitchFamily="18" charset="-127"/>
                <a:ea typeface="KoPub돋움체 Medium" panose="02020603020101020101" pitchFamily="18" charset="-127"/>
              </a:rPr>
              <a:t>TRS</a:t>
            </a:r>
            <a:r>
              <a:rPr lang="ko-KR" altLang="en-US" dirty="0" smtClean="0">
                <a:latin typeface="KoPub돋움체 Medium" panose="02020603020101020101" pitchFamily="18" charset="-127"/>
                <a:ea typeface="KoPub돋움체 Medium" panose="02020603020101020101" pitchFamily="18" charset="-127"/>
              </a:rPr>
              <a:t>으로부터 </a:t>
            </a:r>
            <a:r>
              <a:rPr lang="ko-KR" altLang="en-US" dirty="0">
                <a:latin typeface="KoPub돋움체 Medium" panose="02020603020101020101" pitchFamily="18" charset="-127"/>
                <a:ea typeface="KoPub돋움체 Medium" panose="02020603020101020101" pitchFamily="18" charset="-127"/>
              </a:rPr>
              <a:t>지진파를 생성하여 이를 실험에 </a:t>
            </a:r>
            <a:r>
              <a:rPr lang="ko-KR" altLang="en-US" dirty="0" err="1">
                <a:latin typeface="KoPub돋움체 Medium" panose="02020603020101020101" pitchFamily="18" charset="-127"/>
                <a:ea typeface="KoPub돋움체 Medium" panose="02020603020101020101" pitchFamily="18" charset="-127"/>
              </a:rPr>
              <a:t>할용할</a:t>
            </a:r>
            <a:r>
              <a:rPr lang="ko-KR" altLang="en-US" dirty="0">
                <a:latin typeface="KoPub돋움체 Medium" panose="02020603020101020101" pitchFamily="18" charset="-127"/>
                <a:ea typeface="KoPub돋움체 Medium" panose="02020603020101020101" pitchFamily="18" charset="-127"/>
              </a:rPr>
              <a:t> 경우</a:t>
            </a:r>
            <a:r>
              <a:rPr lang="en-US" altLang="ko-KR" dirty="0">
                <a:latin typeface="KoPub돋움체 Medium" panose="02020603020101020101" pitchFamily="18" charset="-127"/>
                <a:ea typeface="KoPub돋움체 Medium" panose="02020603020101020101" pitchFamily="18" charset="-127"/>
              </a:rPr>
              <a:t>, </a:t>
            </a:r>
            <a:r>
              <a:rPr lang="ko-KR" altLang="en-US" dirty="0" err="1">
                <a:latin typeface="KoPub돋움체 Medium" panose="02020603020101020101" pitchFamily="18" charset="-127"/>
                <a:ea typeface="KoPub돋움체 Medium" panose="02020603020101020101" pitchFamily="18" charset="-127"/>
              </a:rPr>
              <a:t>수평진동에</a:t>
            </a:r>
            <a:r>
              <a:rPr lang="ko-KR" altLang="en-US" dirty="0">
                <a:latin typeface="KoPub돋움체 Medium" panose="02020603020101020101" pitchFamily="18" charset="-127"/>
                <a:ea typeface="KoPub돋움체 Medium" panose="02020603020101020101" pitchFamily="18" charset="-127"/>
              </a:rPr>
              <a:t> 비해 </a:t>
            </a:r>
            <a:r>
              <a:rPr lang="ko-KR" altLang="en-US" dirty="0" err="1">
                <a:latin typeface="KoPub돋움체 Medium" panose="02020603020101020101" pitchFamily="18" charset="-127"/>
                <a:ea typeface="KoPub돋움체 Medium" panose="02020603020101020101" pitchFamily="18" charset="-127"/>
              </a:rPr>
              <a:t>수직진동이</a:t>
            </a:r>
            <a:r>
              <a:rPr lang="ko-KR" altLang="en-US" dirty="0">
                <a:latin typeface="KoPub돋움체 Medium" panose="02020603020101020101" pitchFamily="18" charset="-127"/>
                <a:ea typeface="KoPub돋움체 Medium" panose="02020603020101020101" pitchFamily="18" charset="-127"/>
              </a:rPr>
              <a:t> </a:t>
            </a:r>
            <a:r>
              <a:rPr lang="ko-KR" altLang="en-US" dirty="0" smtClean="0">
                <a:latin typeface="KoPub돋움체 Medium" panose="02020603020101020101" pitchFamily="18" charset="-127"/>
                <a:ea typeface="KoPub돋움체 Medium" panose="02020603020101020101" pitchFamily="18" charset="-127"/>
              </a:rPr>
              <a:t>과하게 </a:t>
            </a:r>
            <a:r>
              <a:rPr lang="ko-KR" altLang="en-US" dirty="0">
                <a:latin typeface="KoPub돋움체 Medium" panose="02020603020101020101" pitchFamily="18" charset="-127"/>
                <a:ea typeface="KoPub돋움체 Medium" panose="02020603020101020101" pitchFamily="18" charset="-127"/>
              </a:rPr>
              <a:t>나타날 수 </a:t>
            </a:r>
            <a:r>
              <a:rPr lang="ko-KR" altLang="en-US" dirty="0" smtClean="0">
                <a:latin typeface="KoPub돋움체 Medium" panose="02020603020101020101" pitchFamily="18" charset="-127"/>
                <a:ea typeface="KoPub돋움체 Medium" panose="02020603020101020101" pitchFamily="18" charset="-127"/>
              </a:rPr>
              <a:t>있음</a:t>
            </a:r>
            <a:endParaRPr lang="en-US" altLang="ko-KR" dirty="0" smtClean="0">
              <a:latin typeface="KoPub돋움체 Medium" panose="02020603020101020101" pitchFamily="18" charset="-127"/>
              <a:ea typeface="KoPub돋움체 Medium" panose="02020603020101020101" pitchFamily="18" charset="-127"/>
            </a:endParaRPr>
          </a:p>
          <a:p>
            <a:pPr algn="just">
              <a:lnSpc>
                <a:spcPct val="120000"/>
              </a:lnSpc>
              <a:buFont typeface="Wingdings" panose="05000000000000000000" pitchFamily="2" charset="2"/>
              <a:buChar char="ü"/>
            </a:pPr>
            <a:r>
              <a:rPr lang="ko-KR" altLang="en-US" dirty="0">
                <a:latin typeface="KoPub돋움체 Medium" panose="02020603020101020101" pitchFamily="18" charset="-127"/>
                <a:ea typeface="KoPub돋움체 Medium" panose="02020603020101020101" pitchFamily="18" charset="-127"/>
              </a:rPr>
              <a:t>바닥에 강하게 접합되는 </a:t>
            </a:r>
            <a:r>
              <a:rPr lang="ko-KR" altLang="en-US" dirty="0" smtClean="0">
                <a:latin typeface="KoPub돋움체 Medium" panose="02020603020101020101" pitchFamily="18" charset="-127"/>
                <a:ea typeface="KoPub돋움체 Medium" panose="02020603020101020101" pitchFamily="18" charset="-127"/>
              </a:rPr>
              <a:t>비구조요소</a:t>
            </a:r>
            <a:r>
              <a:rPr lang="ko-KR" altLang="en-US" baseline="30000" dirty="0" smtClean="0">
                <a:latin typeface="KoPub돋움체 Medium" panose="02020603020101020101" pitchFamily="18" charset="-127"/>
                <a:ea typeface="KoPub돋움체 Medium" panose="02020603020101020101" pitchFamily="18" charset="-127"/>
              </a:rPr>
              <a:t>가구</a:t>
            </a:r>
            <a:r>
              <a:rPr lang="en-US" altLang="ko-KR" baseline="30000" dirty="0">
                <a:latin typeface="KoPub돋움체 Medium" panose="02020603020101020101" pitchFamily="18" charset="-127"/>
                <a:ea typeface="KoPub돋움체 Medium" panose="02020603020101020101" pitchFamily="18" charset="-127"/>
              </a:rPr>
              <a:t>, </a:t>
            </a:r>
            <a:r>
              <a:rPr lang="ko-KR" altLang="en-US" baseline="30000" dirty="0" smtClean="0">
                <a:latin typeface="KoPub돋움체 Medium" panose="02020603020101020101" pitchFamily="18" charset="-127"/>
                <a:ea typeface="KoPub돋움체 Medium" panose="02020603020101020101" pitchFamily="18" charset="-127"/>
              </a:rPr>
              <a:t>장비 및 기타 전기기기</a:t>
            </a:r>
            <a:r>
              <a:rPr lang="ko-KR" altLang="en-US" dirty="0" smtClean="0">
                <a:latin typeface="KoPub돋움체 Medium" panose="02020603020101020101" pitchFamily="18" charset="-127"/>
                <a:ea typeface="KoPub돋움체 Medium" panose="02020603020101020101" pitchFamily="18" charset="-127"/>
              </a:rPr>
              <a:t>와는 </a:t>
            </a:r>
            <a:r>
              <a:rPr lang="ko-KR" altLang="en-US" dirty="0">
                <a:latin typeface="KoPub돋움체 Medium" panose="02020603020101020101" pitchFamily="18" charset="-127"/>
                <a:ea typeface="KoPub돋움체 Medium" panose="02020603020101020101" pitchFamily="18" charset="-127"/>
              </a:rPr>
              <a:t>달리 천장시스템의 경우 </a:t>
            </a:r>
            <a:r>
              <a:rPr lang="ko-KR" altLang="en-US" dirty="0" err="1" smtClean="0">
                <a:latin typeface="KoPub돋움체 Medium" panose="02020603020101020101" pitchFamily="18" charset="-127"/>
                <a:ea typeface="KoPub돋움체 Medium" panose="02020603020101020101" pitchFamily="18" charset="-127"/>
              </a:rPr>
              <a:t>완전강체라</a:t>
            </a:r>
            <a:r>
              <a:rPr lang="ko-KR" altLang="en-US" dirty="0" smtClean="0">
                <a:latin typeface="KoPub돋움체 Medium" panose="02020603020101020101" pitchFamily="18" charset="-127"/>
                <a:ea typeface="KoPub돋움체 Medium" panose="02020603020101020101" pitchFamily="18" charset="-127"/>
              </a:rPr>
              <a:t> 볼 수 없는 </a:t>
            </a:r>
            <a:r>
              <a:rPr lang="ko-KR" altLang="en-US" dirty="0">
                <a:latin typeface="KoPub돋움체 Medium" panose="02020603020101020101" pitchFamily="18" charset="-127"/>
                <a:ea typeface="KoPub돋움체 Medium" panose="02020603020101020101" pitchFamily="18" charset="-127"/>
              </a:rPr>
              <a:t>프레임의 상부에 매달린 채로 실험이 진행되기 때문에</a:t>
            </a:r>
            <a:r>
              <a:rPr lang="en-US" altLang="ko-KR" dirty="0">
                <a:latin typeface="KoPub돋움체 Medium" panose="02020603020101020101" pitchFamily="18" charset="-127"/>
                <a:ea typeface="KoPub돋움체 Medium" panose="02020603020101020101" pitchFamily="18" charset="-127"/>
              </a:rPr>
              <a:t>, </a:t>
            </a:r>
            <a:r>
              <a:rPr lang="ko-KR" altLang="en-US" dirty="0" smtClean="0">
                <a:latin typeface="KoPub돋움체 Medium" panose="02020603020101020101" pitchFamily="18" charset="-127"/>
                <a:ea typeface="KoPub돋움체 Medium" panose="02020603020101020101" pitchFamily="18" charset="-127"/>
              </a:rPr>
              <a:t>진동테이블레벨에 비해 </a:t>
            </a:r>
            <a:r>
              <a:rPr lang="ko-KR" altLang="en-US" dirty="0">
                <a:latin typeface="KoPub돋움체 Medium" panose="02020603020101020101" pitchFamily="18" charset="-127"/>
                <a:ea typeface="KoPub돋움체 Medium" panose="02020603020101020101" pitchFamily="18" charset="-127"/>
              </a:rPr>
              <a:t>프레임과 </a:t>
            </a:r>
            <a:r>
              <a:rPr lang="ko-KR" altLang="en-US" dirty="0" err="1">
                <a:latin typeface="KoPub돋움체 Medium" panose="02020603020101020101" pitchFamily="18" charset="-127"/>
                <a:ea typeface="KoPub돋움체 Medium" panose="02020603020101020101" pitchFamily="18" charset="-127"/>
              </a:rPr>
              <a:t>천장시스템</a:t>
            </a:r>
            <a:r>
              <a:rPr lang="ko-KR" altLang="en-US" dirty="0">
                <a:latin typeface="KoPub돋움체 Medium" panose="02020603020101020101" pitchFamily="18" charset="-127"/>
                <a:ea typeface="KoPub돋움체 Medium" panose="02020603020101020101" pitchFamily="18" charset="-127"/>
              </a:rPr>
              <a:t> 접합지점에서의 가속도 값이 무시할 수 </a:t>
            </a:r>
            <a:r>
              <a:rPr lang="ko-KR" altLang="en-US" dirty="0" smtClean="0">
                <a:latin typeface="KoPub돋움체 Medium" panose="02020603020101020101" pitchFamily="18" charset="-127"/>
                <a:ea typeface="KoPub돋움체 Medium" panose="02020603020101020101" pitchFamily="18" charset="-127"/>
              </a:rPr>
              <a:t>없을</a:t>
            </a:r>
            <a:r>
              <a:rPr lang="en-US" altLang="ko-KR" dirty="0">
                <a:latin typeface="KoPub돋움체 Medium" panose="02020603020101020101" pitchFamily="18" charset="-127"/>
                <a:ea typeface="KoPub돋움체 Medium" panose="02020603020101020101" pitchFamily="18" charset="-127"/>
              </a:rPr>
              <a:t> </a:t>
            </a:r>
            <a:r>
              <a:rPr lang="ko-KR" altLang="en-US" dirty="0" smtClean="0">
                <a:latin typeface="KoPub돋움체 Medium" panose="02020603020101020101" pitchFamily="18" charset="-127"/>
                <a:ea typeface="KoPub돋움체 Medium" panose="02020603020101020101" pitchFamily="18" charset="-127"/>
              </a:rPr>
              <a:t>정도로 큼</a:t>
            </a:r>
            <a:endParaRPr lang="en-US" altLang="ko-KR" dirty="0" smtClean="0">
              <a:latin typeface="KoPub돋움체 Medium" panose="02020603020101020101" pitchFamily="18" charset="-127"/>
              <a:ea typeface="KoPub돋움체 Medium" panose="02020603020101020101" pitchFamily="18" charset="-127"/>
            </a:endParaRPr>
          </a:p>
          <a:p>
            <a:pPr algn="just">
              <a:lnSpc>
                <a:spcPct val="120000"/>
              </a:lnSpc>
              <a:buFont typeface="Wingdings" panose="05000000000000000000" pitchFamily="2" charset="2"/>
              <a:buChar char="ü"/>
            </a:pPr>
            <a:r>
              <a:rPr lang="ko-KR" altLang="en-US" dirty="0" smtClean="0">
                <a:latin typeface="KoPub돋움체 Medium" panose="02020603020101020101" pitchFamily="18" charset="-127"/>
                <a:ea typeface="KoPub돋움체 Medium" panose="02020603020101020101" pitchFamily="18" charset="-127"/>
              </a:rPr>
              <a:t>프레임의 </a:t>
            </a:r>
            <a:r>
              <a:rPr lang="ko-KR" altLang="en-US" dirty="0" err="1" smtClean="0">
                <a:latin typeface="KoPub돋움체 Medium" panose="02020603020101020101" pitchFamily="18" charset="-127"/>
                <a:ea typeface="KoPub돋움체 Medium" panose="02020603020101020101" pitchFamily="18" charset="-127"/>
              </a:rPr>
              <a:t>유연도를</a:t>
            </a:r>
            <a:r>
              <a:rPr lang="ko-KR" altLang="en-US" dirty="0" smtClean="0">
                <a:latin typeface="KoPub돋움체 Medium" panose="02020603020101020101" pitchFamily="18" charset="-127"/>
                <a:ea typeface="KoPub돋움체 Medium" panose="02020603020101020101" pitchFamily="18" charset="-127"/>
              </a:rPr>
              <a:t> 보상하기 위한 </a:t>
            </a:r>
            <a:r>
              <a:rPr lang="ko-KR" altLang="en-US" dirty="0" err="1" smtClean="0">
                <a:latin typeface="KoPub돋움체 Medium" panose="02020603020101020101" pitchFamily="18" charset="-127"/>
                <a:ea typeface="KoPub돋움체 Medium" panose="02020603020101020101" pitchFamily="18" charset="-127"/>
              </a:rPr>
              <a:t>가진시스템</a:t>
            </a:r>
            <a:r>
              <a:rPr lang="ko-KR" altLang="en-US" dirty="0" smtClean="0">
                <a:latin typeface="KoPub돋움체 Medium" panose="02020603020101020101" pitchFamily="18" charset="-127"/>
                <a:ea typeface="KoPub돋움체 Medium" panose="02020603020101020101" pitchFamily="18" charset="-127"/>
              </a:rPr>
              <a:t> 개발 등 제시된 </a:t>
            </a:r>
            <a:r>
              <a:rPr lang="ko-KR" altLang="en-US" dirty="0" err="1" smtClean="0">
                <a:latin typeface="KoPub돋움체 Medium" panose="02020603020101020101" pitchFamily="18" charset="-127"/>
                <a:ea typeface="KoPub돋움체 Medium" panose="02020603020101020101" pitchFamily="18" charset="-127"/>
              </a:rPr>
              <a:t>설계식과의</a:t>
            </a:r>
            <a:r>
              <a:rPr lang="ko-KR" altLang="en-US" dirty="0" smtClean="0">
                <a:latin typeface="KoPub돋움체 Medium" panose="02020603020101020101" pitchFamily="18" charset="-127"/>
                <a:ea typeface="KoPub돋움체 Medium" panose="02020603020101020101" pitchFamily="18" charset="-127"/>
              </a:rPr>
              <a:t> </a:t>
            </a:r>
            <a:r>
              <a:rPr lang="en-US" altLang="ko-KR" dirty="0" smtClean="0">
                <a:latin typeface="KoPub돋움체 Medium" panose="02020603020101020101" pitchFamily="18" charset="-127"/>
                <a:ea typeface="KoPub돋움체 Medium" panose="02020603020101020101" pitchFamily="18" charset="-127"/>
              </a:rPr>
              <a:t>‘</a:t>
            </a:r>
            <a:r>
              <a:rPr lang="ko-KR" altLang="en-US" dirty="0" smtClean="0">
                <a:latin typeface="KoPub돋움체 Medium" panose="02020603020101020101" pitchFamily="18" charset="-127"/>
                <a:ea typeface="KoPub돋움체 Medium" panose="02020603020101020101" pitchFamily="18" charset="-127"/>
              </a:rPr>
              <a:t>호환성</a:t>
            </a:r>
            <a:r>
              <a:rPr lang="en-US" altLang="ko-KR" dirty="0" smtClean="0">
                <a:latin typeface="KoPub돋움체 Medium" panose="02020603020101020101" pitchFamily="18" charset="-127"/>
                <a:ea typeface="KoPub돋움체 Medium" panose="02020603020101020101" pitchFamily="18" charset="-127"/>
              </a:rPr>
              <a:t>’</a:t>
            </a:r>
            <a:r>
              <a:rPr lang="ko-KR" altLang="en-US" dirty="0" smtClean="0">
                <a:latin typeface="KoPub돋움체 Medium" panose="02020603020101020101" pitchFamily="18" charset="-127"/>
                <a:ea typeface="KoPub돋움체 Medium" panose="02020603020101020101" pitchFamily="18" charset="-127"/>
              </a:rPr>
              <a:t>을 확보하기 위한 </a:t>
            </a:r>
            <a:r>
              <a:rPr lang="ko-KR" altLang="en-US" dirty="0" err="1" smtClean="0">
                <a:latin typeface="KoPub돋움체 Medium" panose="02020603020101020101" pitchFamily="18" charset="-127"/>
                <a:ea typeface="KoPub돋움체 Medium" panose="02020603020101020101" pitchFamily="18" charset="-127"/>
              </a:rPr>
              <a:t>실험방안</a:t>
            </a:r>
            <a:r>
              <a:rPr lang="ko-KR" altLang="en-US" dirty="0" smtClean="0">
                <a:latin typeface="KoPub돋움체 Medium" panose="02020603020101020101" pitchFamily="18" charset="-127"/>
                <a:ea typeface="KoPub돋움체 Medium" panose="02020603020101020101" pitchFamily="18" charset="-127"/>
              </a:rPr>
              <a:t> 등이 개발 중임</a:t>
            </a:r>
            <a:endParaRPr lang="ko-KR" altLang="en-US" dirty="0">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1542934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mtClean="0"/>
              <a:t>목차</a:t>
            </a:r>
            <a:endParaRPr lang="ko-KR" altLang="en-US"/>
          </a:p>
        </p:txBody>
      </p:sp>
      <p:sp>
        <p:nvSpPr>
          <p:cNvPr id="3" name="내용 개체 틀 2"/>
          <p:cNvSpPr>
            <a:spLocks noGrp="1"/>
          </p:cNvSpPr>
          <p:nvPr>
            <p:ph idx="1"/>
          </p:nvPr>
        </p:nvSpPr>
        <p:spPr>
          <a:xfrm>
            <a:off x="231556" y="843455"/>
            <a:ext cx="8680888" cy="5229099"/>
          </a:xfrm>
        </p:spPr>
        <p:txBody>
          <a:bodyPr>
            <a:normAutofit/>
          </a:bodyPr>
          <a:lstStyle/>
          <a:p>
            <a:pPr>
              <a:lnSpc>
                <a:spcPct val="250000"/>
              </a:lnSpc>
              <a:buFont typeface="Wingdings" panose="05000000000000000000" pitchFamily="2" charset="2"/>
              <a:buChar char="ü"/>
            </a:pPr>
            <a:r>
              <a:rPr lang="ko-KR" altLang="en-US" dirty="0" smtClean="0">
                <a:ln w="0"/>
                <a:effectLst>
                  <a:outerShdw blurRad="38100" dist="19050" dir="2700000" algn="tl" rotWithShape="0">
                    <a:schemeClr val="dk1">
                      <a:alpha val="40000"/>
                    </a:schemeClr>
                  </a:outerShdw>
                </a:effectLst>
                <a:latin typeface="KoPub돋움체 Medium" panose="02020603020101020101" pitchFamily="18" charset="-127"/>
                <a:ea typeface="KoPub돋움체 Medium" panose="02020603020101020101" pitchFamily="18" charset="-127"/>
              </a:rPr>
              <a:t>서론</a:t>
            </a:r>
            <a:endParaRPr lang="en-US" altLang="ko-KR" dirty="0" smtClean="0">
              <a:ln w="0"/>
              <a:effectLst>
                <a:outerShdw blurRad="38100" dist="19050" dir="2700000" algn="tl" rotWithShape="0">
                  <a:schemeClr val="dk1">
                    <a:alpha val="40000"/>
                  </a:schemeClr>
                </a:outerShdw>
              </a:effectLst>
              <a:latin typeface="KoPub돋움체 Medium" panose="02020603020101020101" pitchFamily="18" charset="-127"/>
              <a:ea typeface="KoPub돋움체 Medium" panose="02020603020101020101" pitchFamily="18" charset="-127"/>
            </a:endParaRPr>
          </a:p>
          <a:p>
            <a:pPr>
              <a:lnSpc>
                <a:spcPct val="250000"/>
              </a:lnSpc>
              <a:buFont typeface="Wingdings" panose="05000000000000000000" pitchFamily="2" charset="2"/>
              <a:buChar char="ü"/>
            </a:pPr>
            <a:r>
              <a:rPr lang="en-US" altLang="ko-KR" dirty="0" smtClean="0">
                <a:ln w="0"/>
                <a:effectLst>
                  <a:outerShdw blurRad="38100" dist="19050" dir="2700000" algn="tl" rotWithShape="0">
                    <a:schemeClr val="dk1">
                      <a:alpha val="40000"/>
                    </a:schemeClr>
                  </a:outerShdw>
                </a:effectLst>
                <a:latin typeface="KoPub돋움체 Medium" panose="02020603020101020101" pitchFamily="18" charset="-127"/>
                <a:ea typeface="KoPub돋움체 Medium" panose="02020603020101020101" pitchFamily="18" charset="-127"/>
              </a:rPr>
              <a:t>KBC2016 </a:t>
            </a:r>
            <a:r>
              <a:rPr lang="ko-KR" altLang="en-US" dirty="0" err="1" smtClean="0">
                <a:ln w="0"/>
                <a:effectLst>
                  <a:outerShdw blurRad="38100" dist="19050" dir="2700000" algn="tl" rotWithShape="0">
                    <a:schemeClr val="dk1">
                      <a:alpha val="40000"/>
                    </a:schemeClr>
                  </a:outerShdw>
                </a:effectLst>
                <a:latin typeface="KoPub돋움체 Medium" panose="02020603020101020101" pitchFamily="18" charset="-127"/>
                <a:ea typeface="KoPub돋움체 Medium" panose="02020603020101020101" pitchFamily="18" charset="-127"/>
              </a:rPr>
              <a:t>비구조요소</a:t>
            </a:r>
            <a:r>
              <a:rPr lang="ko-KR" altLang="en-US" dirty="0" smtClean="0">
                <a:ln w="0"/>
                <a:effectLst>
                  <a:outerShdw blurRad="38100" dist="19050" dir="2700000" algn="tl" rotWithShape="0">
                    <a:schemeClr val="dk1">
                      <a:alpha val="40000"/>
                    </a:schemeClr>
                  </a:outerShdw>
                </a:effectLst>
                <a:latin typeface="KoPub돋움체 Medium" panose="02020603020101020101" pitchFamily="18" charset="-127"/>
                <a:ea typeface="KoPub돋움체 Medium" panose="02020603020101020101" pitchFamily="18" charset="-127"/>
              </a:rPr>
              <a:t> 관련 개정안</a:t>
            </a:r>
            <a:endParaRPr lang="en-US" altLang="ko-KR" dirty="0" smtClean="0">
              <a:ln w="0"/>
              <a:effectLst>
                <a:outerShdw blurRad="38100" dist="19050" dir="2700000" algn="tl" rotWithShape="0">
                  <a:schemeClr val="dk1">
                    <a:alpha val="40000"/>
                  </a:schemeClr>
                </a:outerShdw>
              </a:effectLst>
              <a:latin typeface="KoPub돋움체 Medium" panose="02020603020101020101" pitchFamily="18" charset="-127"/>
              <a:ea typeface="KoPub돋움체 Medium" panose="02020603020101020101" pitchFamily="18" charset="-127"/>
            </a:endParaRPr>
          </a:p>
          <a:p>
            <a:pPr>
              <a:lnSpc>
                <a:spcPct val="250000"/>
              </a:lnSpc>
              <a:buFont typeface="Wingdings" panose="05000000000000000000" pitchFamily="2" charset="2"/>
              <a:buChar char="ü"/>
            </a:pPr>
            <a:r>
              <a:rPr lang="en-US" altLang="ko-KR" dirty="0" smtClean="0">
                <a:ln w="0"/>
                <a:effectLst>
                  <a:outerShdw blurRad="38100" dist="19050" dir="2700000" algn="tl" rotWithShape="0">
                    <a:schemeClr val="dk1">
                      <a:alpha val="40000"/>
                    </a:schemeClr>
                  </a:outerShdw>
                </a:effectLst>
                <a:latin typeface="KoPub돋움체 Medium" panose="02020603020101020101" pitchFamily="18" charset="-127"/>
                <a:ea typeface="KoPub돋움체 Medium" panose="02020603020101020101" pitchFamily="18" charset="-127"/>
              </a:rPr>
              <a:t>ICC-ES AC156 </a:t>
            </a:r>
            <a:r>
              <a:rPr lang="ko-KR" altLang="en-US" dirty="0" smtClean="0">
                <a:ln w="0"/>
                <a:effectLst>
                  <a:outerShdw blurRad="38100" dist="19050" dir="2700000" algn="tl" rotWithShape="0">
                    <a:schemeClr val="dk1">
                      <a:alpha val="40000"/>
                    </a:schemeClr>
                  </a:outerShdw>
                </a:effectLst>
                <a:latin typeface="KoPub돋움체 Medium" panose="02020603020101020101" pitchFamily="18" charset="-127"/>
                <a:ea typeface="KoPub돋움체 Medium" panose="02020603020101020101" pitchFamily="18" charset="-127"/>
              </a:rPr>
              <a:t>성능실험기준</a:t>
            </a:r>
            <a:endParaRPr lang="en-US" altLang="ko-KR" dirty="0" smtClean="0">
              <a:ln w="0"/>
              <a:effectLst>
                <a:outerShdw blurRad="38100" dist="19050" dir="2700000" algn="tl" rotWithShape="0">
                  <a:schemeClr val="dk1">
                    <a:alpha val="40000"/>
                  </a:schemeClr>
                </a:outerShdw>
              </a:effectLst>
              <a:latin typeface="KoPub돋움체 Medium" panose="02020603020101020101" pitchFamily="18" charset="-127"/>
              <a:ea typeface="KoPub돋움체 Medium" panose="02020603020101020101" pitchFamily="18" charset="-127"/>
            </a:endParaRPr>
          </a:p>
          <a:p>
            <a:pPr>
              <a:lnSpc>
                <a:spcPct val="250000"/>
              </a:lnSpc>
              <a:buFont typeface="Wingdings" panose="05000000000000000000" pitchFamily="2" charset="2"/>
              <a:buChar char="ü"/>
            </a:pPr>
            <a:r>
              <a:rPr lang="en-US" altLang="ko-KR" dirty="0" smtClean="0">
                <a:ln w="0"/>
                <a:effectLst>
                  <a:outerShdw blurRad="38100" dist="19050" dir="2700000" algn="tl" rotWithShape="0">
                    <a:schemeClr val="dk1">
                      <a:alpha val="40000"/>
                    </a:schemeClr>
                  </a:outerShdw>
                </a:effectLst>
                <a:latin typeface="KoPub돋움체 Medium" panose="02020603020101020101" pitchFamily="18" charset="-127"/>
                <a:ea typeface="KoPub돋움체 Medium" panose="02020603020101020101" pitchFamily="18" charset="-127"/>
              </a:rPr>
              <a:t>AC156</a:t>
            </a:r>
            <a:r>
              <a:rPr lang="ko-KR" altLang="en-US" dirty="0" smtClean="0">
                <a:ln w="0"/>
                <a:effectLst>
                  <a:outerShdw blurRad="38100" dist="19050" dir="2700000" algn="tl" rotWithShape="0">
                    <a:schemeClr val="dk1">
                      <a:alpha val="40000"/>
                    </a:schemeClr>
                  </a:outerShdw>
                </a:effectLst>
                <a:latin typeface="KoPub돋움체 Medium" panose="02020603020101020101" pitchFamily="18" charset="-127"/>
                <a:ea typeface="KoPub돋움체 Medium" panose="02020603020101020101" pitchFamily="18" charset="-127"/>
              </a:rPr>
              <a:t>을 통한 </a:t>
            </a:r>
            <a:r>
              <a:rPr lang="ko-KR" altLang="en-US" dirty="0" err="1" smtClean="0">
                <a:ln w="0"/>
                <a:effectLst>
                  <a:outerShdw blurRad="38100" dist="19050" dir="2700000" algn="tl" rotWithShape="0">
                    <a:schemeClr val="dk1">
                      <a:alpha val="40000"/>
                    </a:schemeClr>
                  </a:outerShdw>
                </a:effectLst>
                <a:latin typeface="KoPub돋움체 Medium" panose="02020603020101020101" pitchFamily="18" charset="-127"/>
                <a:ea typeface="KoPub돋움체 Medium" panose="02020603020101020101" pitchFamily="18" charset="-127"/>
              </a:rPr>
              <a:t>천장시스템</a:t>
            </a:r>
            <a:r>
              <a:rPr lang="ko-KR" altLang="en-US" dirty="0" smtClean="0">
                <a:ln w="0"/>
                <a:effectLst>
                  <a:outerShdw blurRad="38100" dist="19050" dir="2700000" algn="tl" rotWithShape="0">
                    <a:schemeClr val="dk1">
                      <a:alpha val="40000"/>
                    </a:schemeClr>
                  </a:outerShdw>
                </a:effectLst>
                <a:latin typeface="KoPub돋움체 Medium" panose="02020603020101020101" pitchFamily="18" charset="-127"/>
                <a:ea typeface="KoPub돋움체 Medium" panose="02020603020101020101" pitchFamily="18" charset="-127"/>
              </a:rPr>
              <a:t> 내진성능검증실험 사례 분석 및 시사점 도출</a:t>
            </a:r>
            <a:endParaRPr lang="en-US" altLang="ko-KR" dirty="0" smtClean="0">
              <a:ln w="0"/>
              <a:effectLst>
                <a:outerShdw blurRad="38100" dist="19050" dir="2700000" algn="tl" rotWithShape="0">
                  <a:schemeClr val="dk1">
                    <a:alpha val="40000"/>
                  </a:schemeClr>
                </a:outerShdw>
              </a:effectLst>
              <a:latin typeface="KoPub돋움체 Medium" panose="02020603020101020101" pitchFamily="18" charset="-127"/>
              <a:ea typeface="KoPub돋움체 Medium" panose="02020603020101020101" pitchFamily="18" charset="-127"/>
            </a:endParaRPr>
          </a:p>
          <a:p>
            <a:pPr>
              <a:lnSpc>
                <a:spcPct val="250000"/>
              </a:lnSpc>
              <a:buFont typeface="Wingdings" panose="05000000000000000000" pitchFamily="2" charset="2"/>
              <a:buChar char="ü"/>
            </a:pPr>
            <a:r>
              <a:rPr lang="ko-KR" altLang="en-US" dirty="0" smtClean="0">
                <a:ln w="0"/>
                <a:effectLst>
                  <a:outerShdw blurRad="38100" dist="19050" dir="2700000" algn="tl" rotWithShape="0">
                    <a:schemeClr val="dk1">
                      <a:alpha val="40000"/>
                    </a:schemeClr>
                  </a:outerShdw>
                </a:effectLst>
                <a:latin typeface="KoPub돋움체 Medium" panose="02020603020101020101" pitchFamily="18" charset="-127"/>
                <a:ea typeface="KoPub돋움체 Medium" panose="02020603020101020101" pitchFamily="18" charset="-127"/>
              </a:rPr>
              <a:t>결론</a:t>
            </a:r>
            <a:endParaRPr lang="en-US" altLang="ko-KR" dirty="0" smtClean="0">
              <a:ln w="0"/>
              <a:effectLst>
                <a:outerShdw blurRad="38100" dist="19050" dir="2700000" algn="tl" rotWithShape="0">
                  <a:schemeClr val="dk1">
                    <a:alpha val="40000"/>
                  </a:schemeClr>
                </a:outerShdw>
              </a:effectLst>
              <a:latin typeface="KoPub돋움체 Medium" panose="02020603020101020101" pitchFamily="18" charset="-127"/>
              <a:ea typeface="KoPub돋움체 Medium" panose="02020603020101020101" pitchFamily="18" charset="-127"/>
            </a:endParaRPr>
          </a:p>
          <a:p>
            <a:pPr>
              <a:lnSpc>
                <a:spcPct val="250000"/>
              </a:lnSpc>
              <a:buFont typeface="Wingdings" panose="05000000000000000000" pitchFamily="2" charset="2"/>
              <a:buChar char="ü"/>
            </a:pPr>
            <a:endParaRPr lang="ko-KR" altLang="en-US" dirty="0">
              <a:ln w="0"/>
              <a:effectLst>
                <a:outerShdw blurRad="38100" dist="19050" dir="2700000" algn="tl" rotWithShape="0">
                  <a:schemeClr val="dk1">
                    <a:alpha val="40000"/>
                  </a:schemeClr>
                </a:outerShdw>
              </a:effectLst>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2103549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790731" y="2705368"/>
            <a:ext cx="7772400" cy="1393780"/>
          </a:xfrm>
          <a:noFill/>
          <a:effectLst/>
        </p:spPr>
        <p:txBody>
          <a:bodyPr anchor="ctr">
            <a:normAutofit/>
          </a:bodyPr>
          <a:lstStyle/>
          <a:p>
            <a:r>
              <a:rPr lang="ko-KR" altLang="en-US" sz="3200" dirty="0" smtClean="0">
                <a:ln w="0"/>
                <a:effectLst>
                  <a:outerShdw blurRad="38100" dist="19050" dir="2700000" algn="tl" rotWithShape="0">
                    <a:schemeClr val="dk1">
                      <a:alpha val="40000"/>
                    </a:schemeClr>
                  </a:outerShdw>
                </a:effectLst>
              </a:rPr>
              <a:t>감사합니다</a:t>
            </a:r>
            <a:r>
              <a:rPr lang="en-US" altLang="ko-KR" sz="3200" dirty="0" smtClean="0">
                <a:ln w="0"/>
                <a:effectLst>
                  <a:outerShdw blurRad="38100" dist="19050" dir="2700000" algn="tl" rotWithShape="0">
                    <a:schemeClr val="dk1">
                      <a:alpha val="40000"/>
                    </a:schemeClr>
                  </a:outerShdw>
                </a:effectLst>
              </a:rPr>
              <a:t>.</a:t>
            </a:r>
            <a:endParaRPr lang="ko-KR" altLang="en-US" sz="32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81418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6"/>
          <p:cNvSpPr/>
          <p:nvPr/>
        </p:nvSpPr>
        <p:spPr>
          <a:xfrm>
            <a:off x="579301" y="5181600"/>
            <a:ext cx="7969730" cy="515815"/>
          </a:xfrm>
          <a:prstGeom prst="roundRect">
            <a:avLst>
              <a:gd name="adj" fmla="val 5101"/>
            </a:avLst>
          </a:prstGeom>
          <a:solidFill>
            <a:schemeClr val="bg1">
              <a:lumMod val="95000"/>
              <a:alpha val="50000"/>
            </a:schemeClr>
          </a:solidFill>
          <a:ln>
            <a:solidFill>
              <a:schemeClr val="bg1">
                <a:lumMod val="50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 name="제목 1"/>
          <p:cNvSpPr>
            <a:spLocks noGrp="1"/>
          </p:cNvSpPr>
          <p:nvPr>
            <p:ph type="title"/>
          </p:nvPr>
        </p:nvSpPr>
        <p:spPr/>
        <p:txBody>
          <a:bodyPr/>
          <a:lstStyle/>
          <a:p>
            <a:r>
              <a:rPr lang="ko-KR" altLang="en-US" dirty="0" err="1" smtClean="0"/>
              <a:t>구조요소</a:t>
            </a:r>
            <a:r>
              <a:rPr lang="ko-KR" altLang="en-US" dirty="0" smtClean="0"/>
              <a:t> </a:t>
            </a:r>
            <a:r>
              <a:rPr lang="en-US" altLang="ko-KR" dirty="0" smtClean="0"/>
              <a:t>vs </a:t>
            </a:r>
            <a:r>
              <a:rPr lang="ko-KR" altLang="en-US" dirty="0" err="1" smtClean="0"/>
              <a:t>비구조요소</a:t>
            </a:r>
            <a:endParaRPr lang="ko-KR" altLang="en-US" dirty="0"/>
          </a:p>
        </p:txBody>
      </p:sp>
      <p:sp>
        <p:nvSpPr>
          <p:cNvPr id="11" name="직사각형 110"/>
          <p:cNvSpPr/>
          <p:nvPr/>
        </p:nvSpPr>
        <p:spPr>
          <a:xfrm>
            <a:off x="692820" y="5015089"/>
            <a:ext cx="1800000" cy="291301"/>
          </a:xfrm>
          <a:prstGeom prst="rect">
            <a:avLst/>
          </a:prstGeom>
          <a:solidFill>
            <a:schemeClr val="accent4">
              <a:lumMod val="20000"/>
              <a:lumOff val="80000"/>
            </a:schemeClr>
          </a:solidFill>
          <a:ln w="12700">
            <a:solidFill>
              <a:schemeClr val="bg1">
                <a:lumMod val="75000"/>
              </a:schemeClr>
            </a:solidFill>
          </a:ln>
          <a:effectLst>
            <a:outerShdw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ctr" latinLnBrk="0">
              <a:buClr>
                <a:srgbClr val="175097"/>
              </a:buClr>
              <a:buSzPct val="80000"/>
              <a:tabLst>
                <a:tab pos="355600" algn="l"/>
              </a:tabLst>
            </a:pPr>
            <a:r>
              <a:rPr lang="ko-KR" altLang="en-US" sz="1200" spc="-30" dirty="0" err="1"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구조요소</a:t>
            </a:r>
            <a:endParaRPr lang="ko-KR" altLang="en-US" sz="1200" spc="-30" dirty="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endParaRPr>
          </a:p>
        </p:txBody>
      </p:sp>
      <p:sp>
        <p:nvSpPr>
          <p:cNvPr id="13" name="TextBox 12"/>
          <p:cNvSpPr txBox="1"/>
          <p:nvPr/>
        </p:nvSpPr>
        <p:spPr>
          <a:xfrm>
            <a:off x="901334" y="5377384"/>
            <a:ext cx="7480665" cy="276999"/>
          </a:xfrm>
          <a:prstGeom prst="rect">
            <a:avLst/>
          </a:prstGeom>
          <a:noFill/>
        </p:spPr>
        <p:txBody>
          <a:bodyPr wrap="square" rtlCol="0">
            <a:spAutoFit/>
          </a:bodyPr>
          <a:lstStyle/>
          <a:p>
            <a:r>
              <a:rPr lang="ko-KR" altLang="en-US" sz="1200" dirty="0" smtClean="0">
                <a:solidFill>
                  <a:schemeClr val="tx1">
                    <a:lumMod val="75000"/>
                    <a:lumOff val="25000"/>
                  </a:schemeClr>
                </a:solidFill>
                <a:latin typeface="+mn-ea"/>
              </a:rPr>
              <a:t>일반적으로 구조물의 뼈대를 구성하는 요소로 보</a:t>
            </a:r>
            <a:r>
              <a:rPr lang="en-US" altLang="ko-KR" sz="1200" dirty="0" smtClean="0">
                <a:solidFill>
                  <a:schemeClr val="tx1">
                    <a:lumMod val="75000"/>
                    <a:lumOff val="25000"/>
                  </a:schemeClr>
                </a:solidFill>
                <a:latin typeface="+mn-ea"/>
              </a:rPr>
              <a:t>, </a:t>
            </a:r>
            <a:r>
              <a:rPr lang="ko-KR" altLang="en-US" sz="1200" dirty="0" smtClean="0">
                <a:solidFill>
                  <a:schemeClr val="tx1">
                    <a:lumMod val="75000"/>
                    <a:lumOff val="25000"/>
                  </a:schemeClr>
                </a:solidFill>
                <a:latin typeface="+mn-ea"/>
              </a:rPr>
              <a:t>기둥</a:t>
            </a:r>
            <a:r>
              <a:rPr lang="en-US" altLang="ko-KR" sz="1200" dirty="0" smtClean="0">
                <a:solidFill>
                  <a:schemeClr val="tx1">
                    <a:lumMod val="75000"/>
                    <a:lumOff val="25000"/>
                  </a:schemeClr>
                </a:solidFill>
                <a:latin typeface="+mn-ea"/>
              </a:rPr>
              <a:t>, </a:t>
            </a:r>
            <a:r>
              <a:rPr lang="ko-KR" altLang="en-US" sz="1200" dirty="0" smtClean="0">
                <a:solidFill>
                  <a:schemeClr val="tx1">
                    <a:lumMod val="75000"/>
                    <a:lumOff val="25000"/>
                  </a:schemeClr>
                </a:solidFill>
                <a:latin typeface="+mn-ea"/>
              </a:rPr>
              <a:t>벽체나 </a:t>
            </a:r>
            <a:r>
              <a:rPr lang="ko-KR" altLang="en-US" sz="1200" dirty="0" err="1" smtClean="0">
                <a:solidFill>
                  <a:schemeClr val="tx1">
                    <a:lumMod val="75000"/>
                    <a:lumOff val="25000"/>
                  </a:schemeClr>
                </a:solidFill>
                <a:latin typeface="+mn-ea"/>
              </a:rPr>
              <a:t>슬래브</a:t>
            </a:r>
            <a:r>
              <a:rPr lang="ko-KR" altLang="en-US" sz="1200" dirty="0" smtClean="0">
                <a:solidFill>
                  <a:schemeClr val="tx1">
                    <a:lumMod val="75000"/>
                    <a:lumOff val="25000"/>
                  </a:schemeClr>
                </a:solidFill>
                <a:latin typeface="+mn-ea"/>
              </a:rPr>
              <a:t> 등이 해당됨</a:t>
            </a:r>
            <a:endParaRPr lang="ko-KR" altLang="en-US" sz="1200" dirty="0">
              <a:solidFill>
                <a:schemeClr val="tx1">
                  <a:lumMod val="75000"/>
                  <a:lumOff val="25000"/>
                </a:schemeClr>
              </a:solidFill>
              <a:latin typeface="+mn-ea"/>
            </a:endParaRPr>
          </a:p>
        </p:txBody>
      </p:sp>
      <p:sp>
        <p:nvSpPr>
          <p:cNvPr id="14" name="Rounded Rectangle 16"/>
          <p:cNvSpPr/>
          <p:nvPr/>
        </p:nvSpPr>
        <p:spPr>
          <a:xfrm>
            <a:off x="579301" y="6059710"/>
            <a:ext cx="7969730" cy="515815"/>
          </a:xfrm>
          <a:prstGeom prst="roundRect">
            <a:avLst>
              <a:gd name="adj" fmla="val 5101"/>
            </a:avLst>
          </a:prstGeom>
          <a:solidFill>
            <a:schemeClr val="bg1">
              <a:lumMod val="95000"/>
              <a:alpha val="50000"/>
            </a:schemeClr>
          </a:solidFill>
          <a:ln>
            <a:solidFill>
              <a:schemeClr val="bg1">
                <a:lumMod val="50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5" name="직사각형 110"/>
          <p:cNvSpPr/>
          <p:nvPr/>
        </p:nvSpPr>
        <p:spPr>
          <a:xfrm>
            <a:off x="692820" y="5893199"/>
            <a:ext cx="1800000" cy="291301"/>
          </a:xfrm>
          <a:prstGeom prst="rect">
            <a:avLst/>
          </a:prstGeom>
          <a:solidFill>
            <a:schemeClr val="accent1">
              <a:lumMod val="20000"/>
              <a:lumOff val="80000"/>
            </a:schemeClr>
          </a:solidFill>
          <a:ln w="12700">
            <a:solidFill>
              <a:schemeClr val="bg1">
                <a:lumMod val="75000"/>
              </a:schemeClr>
            </a:solidFill>
          </a:ln>
          <a:effectLst>
            <a:outerShdw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ctr" latinLnBrk="0">
              <a:buClr>
                <a:srgbClr val="175097"/>
              </a:buClr>
              <a:buSzPct val="80000"/>
              <a:tabLst>
                <a:tab pos="355600" algn="l"/>
              </a:tabLst>
            </a:pPr>
            <a:r>
              <a:rPr lang="ko-KR" altLang="en-US" sz="1200" spc="-30" dirty="0" err="1"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비구조요소</a:t>
            </a:r>
            <a:endParaRPr lang="ko-KR" altLang="en-US" sz="1200" spc="-30" dirty="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endParaRPr>
          </a:p>
        </p:txBody>
      </p:sp>
      <p:sp>
        <p:nvSpPr>
          <p:cNvPr id="16" name="TextBox 15"/>
          <p:cNvSpPr txBox="1"/>
          <p:nvPr/>
        </p:nvSpPr>
        <p:spPr>
          <a:xfrm>
            <a:off x="901334" y="6255494"/>
            <a:ext cx="7480665" cy="276999"/>
          </a:xfrm>
          <a:prstGeom prst="rect">
            <a:avLst/>
          </a:prstGeom>
          <a:noFill/>
        </p:spPr>
        <p:txBody>
          <a:bodyPr wrap="square" rtlCol="0">
            <a:spAutoFit/>
          </a:bodyPr>
          <a:lstStyle/>
          <a:p>
            <a:r>
              <a:rPr lang="ko-KR" altLang="en-US" sz="1200" dirty="0" err="1" smtClean="0">
                <a:solidFill>
                  <a:schemeClr val="tx1">
                    <a:lumMod val="75000"/>
                    <a:lumOff val="25000"/>
                  </a:schemeClr>
                </a:solidFill>
                <a:latin typeface="+mn-ea"/>
              </a:rPr>
              <a:t>구조요소를</a:t>
            </a:r>
            <a:r>
              <a:rPr lang="ko-KR" altLang="en-US" sz="1200" dirty="0" smtClean="0">
                <a:solidFill>
                  <a:schemeClr val="tx1">
                    <a:lumMod val="75000"/>
                    <a:lumOff val="25000"/>
                  </a:schemeClr>
                </a:solidFill>
                <a:latin typeface="+mn-ea"/>
              </a:rPr>
              <a:t> 제외한 모든 </a:t>
            </a:r>
            <a:r>
              <a:rPr lang="ko-KR" altLang="en-US" sz="1200" dirty="0" err="1" smtClean="0">
                <a:solidFill>
                  <a:schemeClr val="tx1">
                    <a:lumMod val="75000"/>
                    <a:lumOff val="25000"/>
                  </a:schemeClr>
                </a:solidFill>
                <a:latin typeface="+mn-ea"/>
              </a:rPr>
              <a:t>건축요소로</a:t>
            </a:r>
            <a:r>
              <a:rPr lang="ko-KR" altLang="en-US" sz="1200" dirty="0" smtClean="0">
                <a:solidFill>
                  <a:schemeClr val="tx1">
                    <a:lumMod val="75000"/>
                    <a:lumOff val="25000"/>
                  </a:schemeClr>
                </a:solidFill>
                <a:latin typeface="+mn-ea"/>
              </a:rPr>
              <a:t> </a:t>
            </a:r>
            <a:r>
              <a:rPr lang="ko-KR" altLang="en-US" sz="1200" dirty="0" err="1" smtClean="0">
                <a:solidFill>
                  <a:schemeClr val="tx1">
                    <a:lumMod val="75000"/>
                    <a:lumOff val="25000"/>
                  </a:schemeClr>
                </a:solidFill>
                <a:latin typeface="+mn-ea"/>
              </a:rPr>
              <a:t>천장재</a:t>
            </a:r>
            <a:r>
              <a:rPr lang="en-US" altLang="ko-KR" sz="1200" dirty="0" smtClean="0">
                <a:solidFill>
                  <a:schemeClr val="tx1">
                    <a:lumMod val="75000"/>
                    <a:lumOff val="25000"/>
                  </a:schemeClr>
                </a:solidFill>
                <a:latin typeface="+mn-ea"/>
              </a:rPr>
              <a:t>, </a:t>
            </a:r>
            <a:r>
              <a:rPr lang="ko-KR" altLang="en-US" sz="1200" dirty="0" smtClean="0">
                <a:solidFill>
                  <a:schemeClr val="tx1">
                    <a:lumMod val="75000"/>
                    <a:lumOff val="25000"/>
                  </a:schemeClr>
                </a:solidFill>
                <a:latin typeface="+mn-ea"/>
              </a:rPr>
              <a:t>파티션</a:t>
            </a:r>
            <a:r>
              <a:rPr lang="en-US" altLang="ko-KR" sz="1200" dirty="0" smtClean="0">
                <a:solidFill>
                  <a:schemeClr val="tx1">
                    <a:lumMod val="75000"/>
                    <a:lumOff val="25000"/>
                  </a:schemeClr>
                </a:solidFill>
                <a:latin typeface="+mn-ea"/>
              </a:rPr>
              <a:t>, </a:t>
            </a:r>
            <a:r>
              <a:rPr lang="ko-KR" altLang="en-US" sz="1200" dirty="0" err="1" smtClean="0">
                <a:solidFill>
                  <a:schemeClr val="tx1">
                    <a:lumMod val="75000"/>
                    <a:lumOff val="25000"/>
                  </a:schemeClr>
                </a:solidFill>
                <a:latin typeface="+mn-ea"/>
              </a:rPr>
              <a:t>외장재</a:t>
            </a:r>
            <a:r>
              <a:rPr lang="en-US" altLang="ko-KR" sz="1200" dirty="0" smtClean="0">
                <a:solidFill>
                  <a:schemeClr val="tx1">
                    <a:lumMod val="75000"/>
                    <a:lumOff val="25000"/>
                  </a:schemeClr>
                </a:solidFill>
                <a:latin typeface="+mn-ea"/>
              </a:rPr>
              <a:t>, </a:t>
            </a:r>
            <a:r>
              <a:rPr lang="ko-KR" altLang="en-US" sz="1200" dirty="0" smtClean="0">
                <a:solidFill>
                  <a:schemeClr val="tx1">
                    <a:lumMod val="75000"/>
                    <a:lumOff val="25000"/>
                  </a:schemeClr>
                </a:solidFill>
                <a:latin typeface="+mn-ea"/>
              </a:rPr>
              <a:t>기계</a:t>
            </a:r>
            <a:r>
              <a:rPr lang="en-US" altLang="ko-KR" sz="1200" dirty="0" smtClean="0">
                <a:solidFill>
                  <a:schemeClr val="tx1">
                    <a:lumMod val="75000"/>
                    <a:lumOff val="25000"/>
                  </a:schemeClr>
                </a:solidFill>
                <a:latin typeface="+mn-ea"/>
              </a:rPr>
              <a:t>, </a:t>
            </a:r>
            <a:r>
              <a:rPr lang="ko-KR" altLang="en-US" sz="1200" dirty="0" smtClean="0">
                <a:solidFill>
                  <a:schemeClr val="tx1">
                    <a:lumMod val="75000"/>
                    <a:lumOff val="25000"/>
                  </a:schemeClr>
                </a:solidFill>
                <a:latin typeface="+mn-ea"/>
              </a:rPr>
              <a:t>전기나 배관설비 등이 해당됨</a:t>
            </a:r>
            <a:endParaRPr lang="ko-KR" altLang="en-US" sz="1200" dirty="0">
              <a:solidFill>
                <a:schemeClr val="tx1">
                  <a:lumMod val="75000"/>
                  <a:lumOff val="25000"/>
                </a:schemeClr>
              </a:solidFill>
              <a:latin typeface="+mn-ea"/>
            </a:endParaRPr>
          </a:p>
        </p:txBody>
      </p:sp>
      <p:pic>
        <p:nvPicPr>
          <p:cNvPr id="5" name="그림 4"/>
          <p:cNvPicPr>
            <a:picLocks noChangeAspect="1"/>
          </p:cNvPicPr>
          <p:nvPr/>
        </p:nvPicPr>
        <p:blipFill>
          <a:blip r:embed="rId3"/>
          <a:stretch>
            <a:fillRect/>
          </a:stretch>
        </p:blipFill>
        <p:spPr>
          <a:xfrm>
            <a:off x="2492820" y="860194"/>
            <a:ext cx="4319736" cy="3812597"/>
          </a:xfrm>
          <a:prstGeom prst="rect">
            <a:avLst/>
          </a:prstGeom>
        </p:spPr>
      </p:pic>
      <p:sp>
        <p:nvSpPr>
          <p:cNvPr id="18" name="타원 17"/>
          <p:cNvSpPr/>
          <p:nvPr/>
        </p:nvSpPr>
        <p:spPr>
          <a:xfrm>
            <a:off x="5134709" y="1875538"/>
            <a:ext cx="515815" cy="515815"/>
          </a:xfrm>
          <a:prstGeom prst="ellipse">
            <a:avLst/>
          </a:prstGeom>
          <a:solidFill>
            <a:schemeClr val="accent1">
              <a:lumMod val="20000"/>
              <a:lumOff val="8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p:cNvSpPr/>
          <p:nvPr/>
        </p:nvSpPr>
        <p:spPr>
          <a:xfrm>
            <a:off x="5427785" y="2426520"/>
            <a:ext cx="515815" cy="515815"/>
          </a:xfrm>
          <a:prstGeom prst="ellipse">
            <a:avLst/>
          </a:prstGeom>
          <a:solidFill>
            <a:schemeClr val="accent1">
              <a:lumMod val="20000"/>
              <a:lumOff val="8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9"/>
          <p:cNvSpPr/>
          <p:nvPr/>
        </p:nvSpPr>
        <p:spPr>
          <a:xfrm>
            <a:off x="3598986" y="2449966"/>
            <a:ext cx="515815" cy="515815"/>
          </a:xfrm>
          <a:prstGeom prst="ellipse">
            <a:avLst/>
          </a:prstGeom>
          <a:solidFill>
            <a:schemeClr val="accent1">
              <a:lumMod val="20000"/>
              <a:lumOff val="8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20"/>
          <p:cNvSpPr/>
          <p:nvPr/>
        </p:nvSpPr>
        <p:spPr>
          <a:xfrm>
            <a:off x="2672868" y="2309290"/>
            <a:ext cx="515815" cy="515815"/>
          </a:xfrm>
          <a:prstGeom prst="ellipse">
            <a:avLst/>
          </a:prstGeom>
          <a:solidFill>
            <a:schemeClr val="accent1">
              <a:lumMod val="20000"/>
              <a:lumOff val="8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타원 21"/>
          <p:cNvSpPr/>
          <p:nvPr/>
        </p:nvSpPr>
        <p:spPr>
          <a:xfrm>
            <a:off x="2825268" y="4032578"/>
            <a:ext cx="515815" cy="515815"/>
          </a:xfrm>
          <a:prstGeom prst="ellipse">
            <a:avLst/>
          </a:prstGeom>
          <a:solidFill>
            <a:schemeClr val="accent1">
              <a:lumMod val="20000"/>
              <a:lumOff val="8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타원 22"/>
          <p:cNvSpPr/>
          <p:nvPr/>
        </p:nvSpPr>
        <p:spPr>
          <a:xfrm>
            <a:off x="5216774" y="3704335"/>
            <a:ext cx="515815" cy="515815"/>
          </a:xfrm>
          <a:prstGeom prst="ellipse">
            <a:avLst/>
          </a:prstGeom>
          <a:solidFill>
            <a:schemeClr val="accent1">
              <a:lumMod val="20000"/>
              <a:lumOff val="8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타원 23"/>
          <p:cNvSpPr/>
          <p:nvPr/>
        </p:nvSpPr>
        <p:spPr>
          <a:xfrm>
            <a:off x="4300921" y="2813227"/>
            <a:ext cx="515815" cy="515815"/>
          </a:xfrm>
          <a:prstGeom prst="ellipse">
            <a:avLst/>
          </a:prstGeom>
          <a:solidFill>
            <a:schemeClr val="accent4">
              <a:lumMod val="20000"/>
              <a:lumOff val="80000"/>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24"/>
          <p:cNvSpPr/>
          <p:nvPr/>
        </p:nvSpPr>
        <p:spPr>
          <a:xfrm>
            <a:off x="3679602" y="1687814"/>
            <a:ext cx="515815" cy="515815"/>
          </a:xfrm>
          <a:prstGeom prst="ellipse">
            <a:avLst/>
          </a:prstGeom>
          <a:solidFill>
            <a:schemeClr val="accent4">
              <a:lumMod val="20000"/>
              <a:lumOff val="80000"/>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p:cNvSpPr/>
          <p:nvPr/>
        </p:nvSpPr>
        <p:spPr>
          <a:xfrm>
            <a:off x="4300923" y="4372399"/>
            <a:ext cx="515815" cy="515815"/>
          </a:xfrm>
          <a:prstGeom prst="ellipse">
            <a:avLst/>
          </a:prstGeom>
          <a:solidFill>
            <a:schemeClr val="accent4">
              <a:lumMod val="20000"/>
              <a:lumOff val="80000"/>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p:cNvSpPr/>
          <p:nvPr/>
        </p:nvSpPr>
        <p:spPr>
          <a:xfrm>
            <a:off x="4640892" y="2977357"/>
            <a:ext cx="515815" cy="515815"/>
          </a:xfrm>
          <a:prstGeom prst="ellipse">
            <a:avLst/>
          </a:prstGeom>
          <a:solidFill>
            <a:schemeClr val="accent4">
              <a:lumMod val="20000"/>
              <a:lumOff val="80000"/>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374856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smtClean="0"/>
              <a:t>비구조요소</a:t>
            </a:r>
            <a:r>
              <a:rPr lang="ko-KR" altLang="en-US" dirty="0" smtClean="0"/>
              <a:t> 내진성능 확보의 중요성</a:t>
            </a:r>
            <a:endParaRPr lang="ko-KR" altLang="en-US" dirty="0"/>
          </a:p>
        </p:txBody>
      </p:sp>
      <p:sp>
        <p:nvSpPr>
          <p:cNvPr id="7" name="Rounded Rectangle 16"/>
          <p:cNvSpPr/>
          <p:nvPr/>
        </p:nvSpPr>
        <p:spPr>
          <a:xfrm>
            <a:off x="91618" y="1993918"/>
            <a:ext cx="2815704" cy="4360991"/>
          </a:xfrm>
          <a:prstGeom prst="roundRect">
            <a:avLst>
              <a:gd name="adj" fmla="val 5101"/>
            </a:avLst>
          </a:prstGeom>
          <a:solidFill>
            <a:schemeClr val="bg1">
              <a:lumMod val="95000"/>
              <a:alpha val="50000"/>
            </a:schemeClr>
          </a:solidFill>
          <a:ln>
            <a:solidFill>
              <a:schemeClr val="bg1">
                <a:lumMod val="50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1" name="모서리가 둥근 직사각형 74"/>
          <p:cNvSpPr/>
          <p:nvPr/>
        </p:nvSpPr>
        <p:spPr>
          <a:xfrm>
            <a:off x="576383" y="1715566"/>
            <a:ext cx="1765301" cy="544429"/>
          </a:xfrm>
          <a:prstGeom prst="roundRect">
            <a:avLst>
              <a:gd name="adj" fmla="val 44176"/>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 name="TextBox 11"/>
          <p:cNvSpPr txBox="1"/>
          <p:nvPr/>
        </p:nvSpPr>
        <p:spPr>
          <a:xfrm>
            <a:off x="881515" y="1736776"/>
            <a:ext cx="1143903" cy="523220"/>
          </a:xfrm>
          <a:prstGeom prst="rect">
            <a:avLst/>
          </a:prstGeom>
          <a:noFill/>
        </p:spPr>
        <p:txBody>
          <a:bodyPr wrap="none" rtlCol="0">
            <a:spAutoFit/>
          </a:bodyPr>
          <a:lstStyle/>
          <a:p>
            <a:pPr algn="ctr"/>
            <a:r>
              <a:rPr lang="ko-KR" altLang="en-US" sz="1400" b="1" dirty="0" smtClean="0">
                <a:solidFill>
                  <a:schemeClr val="bg2">
                    <a:lumMod val="25000"/>
                  </a:schemeClr>
                </a:solidFill>
              </a:rPr>
              <a:t>인명 안전</a:t>
            </a:r>
            <a:endParaRPr lang="en-US" altLang="ko-KR" sz="1400" b="1" dirty="0" smtClean="0">
              <a:solidFill>
                <a:schemeClr val="bg2">
                  <a:lumMod val="25000"/>
                </a:schemeClr>
              </a:solidFill>
            </a:endParaRPr>
          </a:p>
          <a:p>
            <a:pPr algn="ctr"/>
            <a:r>
              <a:rPr lang="en-US" altLang="ko-KR" sz="1400" b="1" dirty="0" smtClean="0">
                <a:solidFill>
                  <a:schemeClr val="bg2">
                    <a:lumMod val="25000"/>
                  </a:schemeClr>
                </a:solidFill>
              </a:rPr>
              <a:t>(Life Safety)</a:t>
            </a:r>
            <a:endParaRPr lang="ko-KR" altLang="en-US" sz="1400" b="1" dirty="0">
              <a:solidFill>
                <a:schemeClr val="bg2">
                  <a:lumMod val="25000"/>
                </a:schemeClr>
              </a:solidFill>
            </a:endParaRPr>
          </a:p>
        </p:txBody>
      </p:sp>
      <p:sp>
        <p:nvSpPr>
          <p:cNvPr id="13" name="Rounded Rectangle 16"/>
          <p:cNvSpPr/>
          <p:nvPr/>
        </p:nvSpPr>
        <p:spPr>
          <a:xfrm>
            <a:off x="3163068" y="2005643"/>
            <a:ext cx="2815704" cy="4349266"/>
          </a:xfrm>
          <a:prstGeom prst="roundRect">
            <a:avLst>
              <a:gd name="adj" fmla="val 5101"/>
            </a:avLst>
          </a:prstGeom>
          <a:solidFill>
            <a:schemeClr val="bg1">
              <a:lumMod val="95000"/>
              <a:alpha val="50000"/>
            </a:schemeClr>
          </a:solidFill>
          <a:ln>
            <a:solidFill>
              <a:schemeClr val="bg1">
                <a:lumMod val="50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4" name="모서리가 둥근 직사각형 74"/>
          <p:cNvSpPr/>
          <p:nvPr/>
        </p:nvSpPr>
        <p:spPr>
          <a:xfrm>
            <a:off x="3647833" y="1727290"/>
            <a:ext cx="1765301" cy="544429"/>
          </a:xfrm>
          <a:prstGeom prst="roundRect">
            <a:avLst>
              <a:gd name="adj" fmla="val 44176"/>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5" name="TextBox 14"/>
          <p:cNvSpPr txBox="1"/>
          <p:nvPr/>
        </p:nvSpPr>
        <p:spPr>
          <a:xfrm>
            <a:off x="3788843" y="1748500"/>
            <a:ext cx="1381468" cy="523220"/>
          </a:xfrm>
          <a:prstGeom prst="rect">
            <a:avLst/>
          </a:prstGeom>
          <a:noFill/>
        </p:spPr>
        <p:txBody>
          <a:bodyPr wrap="none" rtlCol="0">
            <a:spAutoFit/>
          </a:bodyPr>
          <a:lstStyle/>
          <a:p>
            <a:pPr algn="ctr"/>
            <a:r>
              <a:rPr lang="ko-KR" altLang="en-US" sz="1400" b="1" dirty="0" smtClean="0">
                <a:solidFill>
                  <a:schemeClr val="bg2">
                    <a:lumMod val="25000"/>
                  </a:schemeClr>
                </a:solidFill>
              </a:rPr>
              <a:t>재산 손실</a:t>
            </a:r>
            <a:endParaRPr lang="en-US" altLang="ko-KR" sz="1400" b="1" dirty="0" smtClean="0">
              <a:solidFill>
                <a:schemeClr val="bg2">
                  <a:lumMod val="25000"/>
                </a:schemeClr>
              </a:solidFill>
            </a:endParaRPr>
          </a:p>
          <a:p>
            <a:pPr algn="ctr"/>
            <a:r>
              <a:rPr lang="en-US" altLang="ko-KR" sz="1400" b="1" dirty="0" smtClean="0">
                <a:solidFill>
                  <a:schemeClr val="bg2">
                    <a:lumMod val="25000"/>
                  </a:schemeClr>
                </a:solidFill>
              </a:rPr>
              <a:t>(Property Loss)</a:t>
            </a:r>
            <a:endParaRPr lang="ko-KR" altLang="en-US" sz="1400" b="1" dirty="0">
              <a:solidFill>
                <a:schemeClr val="bg2">
                  <a:lumMod val="25000"/>
                </a:schemeClr>
              </a:solidFill>
            </a:endParaRPr>
          </a:p>
        </p:txBody>
      </p:sp>
      <p:sp>
        <p:nvSpPr>
          <p:cNvPr id="16" name="Rounded Rectangle 16"/>
          <p:cNvSpPr/>
          <p:nvPr/>
        </p:nvSpPr>
        <p:spPr>
          <a:xfrm>
            <a:off x="6222791" y="2005643"/>
            <a:ext cx="2815704" cy="4349265"/>
          </a:xfrm>
          <a:prstGeom prst="roundRect">
            <a:avLst>
              <a:gd name="adj" fmla="val 5101"/>
            </a:avLst>
          </a:prstGeom>
          <a:solidFill>
            <a:schemeClr val="bg1">
              <a:lumMod val="95000"/>
              <a:alpha val="50000"/>
            </a:schemeClr>
          </a:solidFill>
          <a:ln>
            <a:solidFill>
              <a:schemeClr val="bg1">
                <a:lumMod val="50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7" name="모서리가 둥근 직사각형 74"/>
          <p:cNvSpPr/>
          <p:nvPr/>
        </p:nvSpPr>
        <p:spPr>
          <a:xfrm>
            <a:off x="6707556" y="1727291"/>
            <a:ext cx="1765301" cy="544429"/>
          </a:xfrm>
          <a:prstGeom prst="roundRect">
            <a:avLst>
              <a:gd name="adj" fmla="val 44176"/>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8" name="TextBox 17"/>
          <p:cNvSpPr txBox="1"/>
          <p:nvPr/>
        </p:nvSpPr>
        <p:spPr>
          <a:xfrm>
            <a:off x="6848566" y="1748501"/>
            <a:ext cx="1529714" cy="523220"/>
          </a:xfrm>
          <a:prstGeom prst="rect">
            <a:avLst/>
          </a:prstGeom>
          <a:noFill/>
        </p:spPr>
        <p:txBody>
          <a:bodyPr wrap="none" rtlCol="0">
            <a:spAutoFit/>
          </a:bodyPr>
          <a:lstStyle/>
          <a:p>
            <a:pPr algn="ctr"/>
            <a:r>
              <a:rPr lang="ko-KR" altLang="en-US" sz="1400" b="1" dirty="0" smtClean="0">
                <a:solidFill>
                  <a:schemeClr val="bg2">
                    <a:lumMod val="25000"/>
                  </a:schemeClr>
                </a:solidFill>
              </a:rPr>
              <a:t>기능 손실</a:t>
            </a:r>
            <a:endParaRPr lang="en-US" altLang="ko-KR" sz="1400" b="1" dirty="0" smtClean="0">
              <a:solidFill>
                <a:schemeClr val="bg2">
                  <a:lumMod val="25000"/>
                </a:schemeClr>
              </a:solidFill>
            </a:endParaRPr>
          </a:p>
          <a:p>
            <a:pPr algn="ctr"/>
            <a:r>
              <a:rPr lang="en-US" altLang="ko-KR" sz="1400" b="1" dirty="0" smtClean="0">
                <a:solidFill>
                  <a:schemeClr val="bg2">
                    <a:lumMod val="25000"/>
                  </a:schemeClr>
                </a:solidFill>
              </a:rPr>
              <a:t>(Functional Loss)</a:t>
            </a:r>
            <a:endParaRPr lang="ko-KR" altLang="en-US" sz="1400" b="1" dirty="0">
              <a:solidFill>
                <a:schemeClr val="bg2">
                  <a:lumMod val="25000"/>
                </a:schemeClr>
              </a:solidFill>
            </a:endParaRPr>
          </a:p>
        </p:txBody>
      </p:sp>
      <p:pic>
        <p:nvPicPr>
          <p:cNvPr id="2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016" t="805" r="16195"/>
          <a:stretch/>
        </p:blipFill>
        <p:spPr bwMode="auto">
          <a:xfrm>
            <a:off x="323132" y="3585369"/>
            <a:ext cx="2352675" cy="2013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323132" y="5573531"/>
            <a:ext cx="2352675" cy="646331"/>
          </a:xfrm>
          <a:prstGeom prst="rect">
            <a:avLst/>
          </a:prstGeom>
          <a:noFill/>
        </p:spPr>
        <p:txBody>
          <a:bodyPr wrap="square" rtlCol="0">
            <a:spAutoFit/>
          </a:bodyPr>
          <a:lstStyle/>
          <a:p>
            <a:r>
              <a:rPr lang="en-US" altLang="ko-KR" sz="1200" dirty="0">
                <a:latin typeface="+mn-ea"/>
                <a:cs typeface="Times New Roman" panose="02020603050405020304" pitchFamily="18" charset="0"/>
              </a:rPr>
              <a:t>Failure of suspended ceilings and light fixtures in a furniture store (FEMA74, 1994)</a:t>
            </a:r>
          </a:p>
        </p:txBody>
      </p:sp>
      <p:sp>
        <p:nvSpPr>
          <p:cNvPr id="24" name="TextBox 23"/>
          <p:cNvSpPr txBox="1"/>
          <p:nvPr/>
        </p:nvSpPr>
        <p:spPr>
          <a:xfrm>
            <a:off x="3414249" y="5604868"/>
            <a:ext cx="2271331" cy="646331"/>
          </a:xfrm>
          <a:prstGeom prst="rect">
            <a:avLst/>
          </a:prstGeom>
          <a:noFill/>
        </p:spPr>
        <p:txBody>
          <a:bodyPr wrap="square" rtlCol="0">
            <a:spAutoFit/>
          </a:bodyPr>
          <a:lstStyle/>
          <a:p>
            <a:r>
              <a:rPr lang="en-US" altLang="ko-KR" sz="1200" dirty="0">
                <a:latin typeface="+mn-ea"/>
                <a:cs typeface="Times New Roman" panose="02020603050405020304" pitchFamily="18" charset="0"/>
              </a:rPr>
              <a:t>Typical investments in building construction </a:t>
            </a:r>
          </a:p>
          <a:p>
            <a:r>
              <a:rPr lang="en-US" altLang="ko-KR" sz="1200" dirty="0">
                <a:latin typeface="+mn-ea"/>
                <a:cs typeface="Times New Roman" panose="02020603050405020304" pitchFamily="18" charset="0"/>
              </a:rPr>
              <a:t>(FEMA E-74, 2012)</a:t>
            </a:r>
            <a:endParaRPr lang="ko-KR" altLang="en-US" sz="1200" dirty="0">
              <a:latin typeface="+mn-ea"/>
              <a:cs typeface="Times New Roman" panose="02020603050405020304" pitchFamily="18" charset="0"/>
            </a:endParaRPr>
          </a:p>
        </p:txBody>
      </p:sp>
      <p:graphicFrame>
        <p:nvGraphicFramePr>
          <p:cNvPr id="25" name="차트 24"/>
          <p:cNvGraphicFramePr>
            <a:graphicFrameLocks/>
          </p:cNvGraphicFramePr>
          <p:nvPr>
            <p:extLst>
              <p:ext uri="{D42A27DB-BD31-4B8C-83A1-F6EECF244321}">
                <p14:modId xmlns:p14="http://schemas.microsoft.com/office/powerpoint/2010/main" val="1001748147"/>
              </p:ext>
            </p:extLst>
          </p:nvPr>
        </p:nvGraphicFramePr>
        <p:xfrm>
          <a:off x="3204694" y="3585369"/>
          <a:ext cx="2651578" cy="2013521"/>
        </p:xfrm>
        <a:graphic>
          <a:graphicData uri="http://schemas.openxmlformats.org/drawingml/2006/chart">
            <c:chart xmlns:c="http://schemas.openxmlformats.org/drawingml/2006/chart" xmlns:r="http://schemas.openxmlformats.org/officeDocument/2006/relationships" r:id="rId4"/>
          </a:graphicData>
        </a:graphic>
      </p:graphicFrame>
      <p:grpSp>
        <p:nvGrpSpPr>
          <p:cNvPr id="26" name="그룹 25"/>
          <p:cNvGrpSpPr/>
          <p:nvPr/>
        </p:nvGrpSpPr>
        <p:grpSpPr>
          <a:xfrm>
            <a:off x="6199348" y="3583680"/>
            <a:ext cx="2872909" cy="2691140"/>
            <a:chOff x="-258243" y="2009194"/>
            <a:chExt cx="3830546" cy="3588194"/>
          </a:xfrm>
        </p:grpSpPr>
        <p:pic>
          <p:nvPicPr>
            <p:cNvPr id="27" name="_x39714760" descr="EMB00000a2c2e2f"/>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8243" y="2009194"/>
              <a:ext cx="3830546" cy="2256941"/>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26268" y="4489391"/>
              <a:ext cx="3320957" cy="1107997"/>
            </a:xfrm>
            <a:prstGeom prst="rect">
              <a:avLst/>
            </a:prstGeom>
            <a:noFill/>
          </p:spPr>
          <p:txBody>
            <a:bodyPr wrap="square" rtlCol="0">
              <a:spAutoFit/>
            </a:bodyPr>
            <a:lstStyle/>
            <a:p>
              <a:r>
                <a:rPr lang="en-US" altLang="ko-KR" sz="1200" dirty="0">
                  <a:latin typeface="+mn-ea"/>
                  <a:cs typeface="Times New Roman" panose="02020603050405020304" pitchFamily="18" charset="0"/>
                </a:rPr>
                <a:t>Losses due to operational downtime in industrial buildings following earthquake damage. (</a:t>
              </a:r>
              <a:r>
                <a:rPr lang="en-US" altLang="ko-KR" sz="1200" dirty="0" err="1">
                  <a:latin typeface="+mn-ea"/>
                  <a:cs typeface="Times New Roman" panose="02020603050405020304" pitchFamily="18" charset="0"/>
                </a:rPr>
                <a:t>Degenkolb</a:t>
              </a:r>
              <a:r>
                <a:rPr lang="en-US" altLang="ko-KR" sz="1200" dirty="0">
                  <a:latin typeface="+mn-ea"/>
                  <a:cs typeface="Times New Roman" panose="02020603050405020304" pitchFamily="18" charset="0"/>
                </a:rPr>
                <a:t>, </a:t>
              </a:r>
              <a:r>
                <a:rPr lang="en-US" altLang="ko-KR" sz="1200" dirty="0" err="1">
                  <a:latin typeface="+mn-ea"/>
                  <a:cs typeface="Times New Roman" panose="02020603050405020304" pitchFamily="18" charset="0"/>
                </a:rPr>
                <a:t>n.d.</a:t>
              </a:r>
              <a:r>
                <a:rPr lang="en-US" altLang="ko-KR" sz="1200" dirty="0">
                  <a:latin typeface="+mn-ea"/>
                  <a:cs typeface="Times New Roman" panose="02020603050405020304" pitchFamily="18" charset="0"/>
                </a:rPr>
                <a:t>)</a:t>
              </a:r>
              <a:endParaRPr lang="ko-KR" altLang="en-US" sz="1200" dirty="0">
                <a:latin typeface="+mn-ea"/>
                <a:cs typeface="Times New Roman" panose="02020603050405020304" pitchFamily="18" charset="0"/>
              </a:endParaRPr>
            </a:p>
          </p:txBody>
        </p:sp>
      </p:grpSp>
      <p:sp>
        <p:nvSpPr>
          <p:cNvPr id="29" name="직사각형 110"/>
          <p:cNvSpPr/>
          <p:nvPr/>
        </p:nvSpPr>
        <p:spPr>
          <a:xfrm>
            <a:off x="259068" y="2400842"/>
            <a:ext cx="2484131" cy="291301"/>
          </a:xfrm>
          <a:prstGeom prst="rect">
            <a:avLst/>
          </a:prstGeom>
          <a:solidFill>
            <a:schemeClr val="accent4">
              <a:lumMod val="20000"/>
              <a:lumOff val="80000"/>
            </a:schemeClr>
          </a:solidFill>
          <a:ln w="12700">
            <a:solidFill>
              <a:schemeClr val="bg1">
                <a:lumMod val="75000"/>
              </a:schemeClr>
            </a:solidFill>
          </a:ln>
          <a:effectLst>
            <a:outerShdw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ctr" latinLnBrk="0">
              <a:buClr>
                <a:srgbClr val="175097"/>
              </a:buClr>
              <a:buSzPct val="80000"/>
              <a:tabLst>
                <a:tab pos="355600" algn="l"/>
              </a:tabLst>
            </a:pPr>
            <a:r>
              <a:rPr lang="ko-KR" altLang="en-US"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비구조요소의 탈락</a:t>
            </a:r>
            <a:endParaRPr lang="ko-KR" altLang="en-US" sz="1200" spc="-30" dirty="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endParaRPr>
          </a:p>
        </p:txBody>
      </p:sp>
      <p:sp>
        <p:nvSpPr>
          <p:cNvPr id="30" name="직사각형 110"/>
          <p:cNvSpPr/>
          <p:nvPr/>
        </p:nvSpPr>
        <p:spPr>
          <a:xfrm>
            <a:off x="259067" y="2773371"/>
            <a:ext cx="2484131" cy="291301"/>
          </a:xfrm>
          <a:prstGeom prst="rect">
            <a:avLst/>
          </a:prstGeom>
          <a:solidFill>
            <a:schemeClr val="accent4">
              <a:lumMod val="20000"/>
              <a:lumOff val="80000"/>
            </a:schemeClr>
          </a:solidFill>
          <a:ln w="12700">
            <a:solidFill>
              <a:schemeClr val="bg1">
                <a:lumMod val="75000"/>
              </a:schemeClr>
            </a:solidFill>
          </a:ln>
          <a:effectLst>
            <a:outerShdw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ctr" latinLnBrk="0">
              <a:buClr>
                <a:srgbClr val="175097"/>
              </a:buClr>
              <a:buSzPct val="80000"/>
              <a:tabLst>
                <a:tab pos="355600" algn="l"/>
              </a:tabLst>
            </a:pPr>
            <a:r>
              <a:rPr lang="ko-KR" altLang="en-US"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탈락된 비구조요소로 인한 비상구 차단</a:t>
            </a:r>
            <a:endParaRPr lang="ko-KR" altLang="en-US" sz="1200" spc="-30" dirty="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endParaRPr>
          </a:p>
        </p:txBody>
      </p:sp>
      <p:sp>
        <p:nvSpPr>
          <p:cNvPr id="31" name="직사각형 110"/>
          <p:cNvSpPr/>
          <p:nvPr/>
        </p:nvSpPr>
        <p:spPr>
          <a:xfrm>
            <a:off x="259067" y="3148577"/>
            <a:ext cx="2484131" cy="291301"/>
          </a:xfrm>
          <a:prstGeom prst="rect">
            <a:avLst/>
          </a:prstGeom>
          <a:solidFill>
            <a:schemeClr val="accent4">
              <a:lumMod val="20000"/>
              <a:lumOff val="80000"/>
            </a:schemeClr>
          </a:solidFill>
          <a:ln w="12700">
            <a:solidFill>
              <a:schemeClr val="bg1">
                <a:lumMod val="75000"/>
              </a:schemeClr>
            </a:solidFill>
          </a:ln>
          <a:effectLst>
            <a:outerShdw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ctr" latinLnBrk="0">
              <a:buClr>
                <a:srgbClr val="175097"/>
              </a:buClr>
              <a:buSzPct val="80000"/>
              <a:tabLst>
                <a:tab pos="355600" algn="l"/>
              </a:tabLst>
            </a:pPr>
            <a:r>
              <a:rPr lang="ko-KR" altLang="en-US"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안전장치의 손상</a:t>
            </a:r>
            <a:endParaRPr lang="ko-KR" altLang="en-US" sz="1200" spc="-30" dirty="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endParaRPr>
          </a:p>
        </p:txBody>
      </p:sp>
      <p:sp>
        <p:nvSpPr>
          <p:cNvPr id="32" name="직사각형 110"/>
          <p:cNvSpPr/>
          <p:nvPr/>
        </p:nvSpPr>
        <p:spPr>
          <a:xfrm>
            <a:off x="3321925" y="2400843"/>
            <a:ext cx="2516168" cy="372528"/>
          </a:xfrm>
          <a:prstGeom prst="rect">
            <a:avLst/>
          </a:prstGeom>
          <a:solidFill>
            <a:schemeClr val="accent4">
              <a:lumMod val="20000"/>
              <a:lumOff val="80000"/>
            </a:schemeClr>
          </a:solidFill>
          <a:ln w="12700">
            <a:solidFill>
              <a:schemeClr val="bg1">
                <a:lumMod val="75000"/>
              </a:schemeClr>
            </a:solidFill>
          </a:ln>
          <a:effectLst>
            <a:outerShdw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ctr" latinLnBrk="0">
              <a:buClr>
                <a:srgbClr val="175097"/>
              </a:buClr>
              <a:buSzPct val="80000"/>
              <a:tabLst>
                <a:tab pos="355600" algn="l"/>
              </a:tabLst>
            </a:pPr>
            <a:r>
              <a:rPr lang="ko-KR" altLang="en-US"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총 건설비용 중 </a:t>
            </a:r>
            <a:r>
              <a:rPr lang="ko-KR" altLang="en-US" sz="1200" spc="-30" dirty="0" err="1"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비구조요소</a:t>
            </a:r>
            <a:r>
              <a:rPr lang="en-US" altLang="ko-KR"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 </a:t>
            </a:r>
            <a:r>
              <a:rPr lang="ko-KR" altLang="en-US"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소요 비율 높음</a:t>
            </a:r>
            <a:endParaRPr lang="ko-KR" altLang="en-US" sz="1200" spc="-30" dirty="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endParaRPr>
          </a:p>
        </p:txBody>
      </p:sp>
      <p:sp>
        <p:nvSpPr>
          <p:cNvPr id="33" name="직사각형 110"/>
          <p:cNvSpPr/>
          <p:nvPr/>
        </p:nvSpPr>
        <p:spPr>
          <a:xfrm>
            <a:off x="6349714" y="2424290"/>
            <a:ext cx="2527418" cy="483033"/>
          </a:xfrm>
          <a:prstGeom prst="rect">
            <a:avLst/>
          </a:prstGeom>
          <a:solidFill>
            <a:schemeClr val="accent4">
              <a:lumMod val="20000"/>
              <a:lumOff val="80000"/>
            </a:schemeClr>
          </a:solidFill>
          <a:ln w="12700">
            <a:solidFill>
              <a:schemeClr val="bg1">
                <a:lumMod val="75000"/>
              </a:schemeClr>
            </a:solidFill>
          </a:ln>
          <a:effectLst>
            <a:outerShdw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ctr" latinLnBrk="0">
              <a:buClr>
                <a:srgbClr val="175097"/>
              </a:buClr>
              <a:buSzPct val="80000"/>
              <a:tabLst>
                <a:tab pos="355600" algn="l"/>
              </a:tabLst>
            </a:pPr>
            <a:r>
              <a:rPr lang="ko-KR" altLang="en-US"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산업</a:t>
            </a:r>
            <a:r>
              <a:rPr lang="en-US" altLang="ko-KR"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a:t>
            </a:r>
            <a:r>
              <a:rPr lang="ko-KR" altLang="en-US"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상업용 시설의 </a:t>
            </a:r>
            <a:endParaRPr lang="en-US" altLang="ko-KR"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endParaRPr>
          </a:p>
          <a:p>
            <a:pPr algn="ctr" fontAlgn="ctr" latinLnBrk="0">
              <a:buClr>
                <a:srgbClr val="175097"/>
              </a:buClr>
              <a:buSzPct val="80000"/>
              <a:tabLst>
                <a:tab pos="355600" algn="l"/>
              </a:tabLst>
            </a:pPr>
            <a:r>
              <a:rPr lang="ko-KR" altLang="en-US"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가동중단에 따른 생산량 저하</a:t>
            </a:r>
            <a:endParaRPr lang="ko-KR" altLang="en-US" sz="1200" spc="-30" dirty="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endParaRPr>
          </a:p>
        </p:txBody>
      </p:sp>
      <p:sp>
        <p:nvSpPr>
          <p:cNvPr id="34" name="직사각형 110"/>
          <p:cNvSpPr/>
          <p:nvPr/>
        </p:nvSpPr>
        <p:spPr>
          <a:xfrm>
            <a:off x="6349714" y="2961471"/>
            <a:ext cx="2527418" cy="483033"/>
          </a:xfrm>
          <a:prstGeom prst="rect">
            <a:avLst/>
          </a:prstGeom>
          <a:solidFill>
            <a:schemeClr val="accent4">
              <a:lumMod val="20000"/>
              <a:lumOff val="80000"/>
            </a:schemeClr>
          </a:solidFill>
          <a:ln w="12700">
            <a:solidFill>
              <a:schemeClr val="bg1">
                <a:lumMod val="75000"/>
              </a:schemeClr>
            </a:solidFill>
          </a:ln>
          <a:effectLst>
            <a:outerShdw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ctr" latinLnBrk="0">
              <a:buClr>
                <a:srgbClr val="175097"/>
              </a:buClr>
              <a:buSzPct val="80000"/>
              <a:tabLst>
                <a:tab pos="355600" algn="l"/>
              </a:tabLst>
            </a:pPr>
            <a:r>
              <a:rPr lang="ko-KR" altLang="en-US"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병원</a:t>
            </a:r>
            <a:r>
              <a:rPr lang="en-US" altLang="ko-KR"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 </a:t>
            </a:r>
            <a:r>
              <a:rPr lang="ko-KR" altLang="en-US"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관청</a:t>
            </a:r>
            <a:r>
              <a:rPr lang="en-US" altLang="ko-KR"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 </a:t>
            </a:r>
            <a:r>
              <a:rPr lang="ko-KR" altLang="en-US"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소방서</a:t>
            </a:r>
            <a:r>
              <a:rPr lang="en-US" altLang="ko-KR"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 </a:t>
            </a:r>
            <a:r>
              <a:rPr lang="ko-KR" altLang="en-US"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경찰서</a:t>
            </a:r>
            <a:r>
              <a:rPr lang="en-US" altLang="ko-KR"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 </a:t>
            </a:r>
            <a:r>
              <a:rPr lang="ko-KR" altLang="en-US"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등 </a:t>
            </a:r>
            <a:endParaRPr lang="en-US" altLang="ko-KR"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endParaRPr>
          </a:p>
          <a:p>
            <a:pPr algn="ctr" fontAlgn="ctr" latinLnBrk="0">
              <a:buClr>
                <a:srgbClr val="175097"/>
              </a:buClr>
              <a:buSzPct val="80000"/>
              <a:tabLst>
                <a:tab pos="355600" algn="l"/>
              </a:tabLst>
            </a:pPr>
            <a:r>
              <a:rPr lang="ko-KR" altLang="en-US"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주요시설물의 기능 손실</a:t>
            </a:r>
            <a:endParaRPr lang="ko-KR" altLang="en-US" sz="1200" spc="-30" dirty="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endParaRPr>
          </a:p>
        </p:txBody>
      </p:sp>
      <p:cxnSp>
        <p:nvCxnSpPr>
          <p:cNvPr id="35" name="Elbow Connector 61"/>
          <p:cNvCxnSpPr>
            <a:endCxn id="11" idx="0"/>
          </p:cNvCxnSpPr>
          <p:nvPr/>
        </p:nvCxnSpPr>
        <p:spPr>
          <a:xfrm rot="10800000" flipV="1">
            <a:off x="1459035" y="1375156"/>
            <a:ext cx="3001047" cy="340410"/>
          </a:xfrm>
          <a:prstGeom prst="bentConnector2">
            <a:avLst/>
          </a:prstGeom>
          <a:ln w="25400">
            <a:solidFill>
              <a:schemeClr val="accent2"/>
            </a:solidFill>
            <a:headEnd type="oval"/>
            <a:tailEnd type="triangle" w="lg" len="lg"/>
          </a:ln>
        </p:spPr>
        <p:style>
          <a:lnRef idx="1">
            <a:schemeClr val="accent1"/>
          </a:lnRef>
          <a:fillRef idx="0">
            <a:schemeClr val="accent1"/>
          </a:fillRef>
          <a:effectRef idx="0">
            <a:schemeClr val="accent1"/>
          </a:effectRef>
          <a:fontRef idx="minor">
            <a:schemeClr val="tx1"/>
          </a:fontRef>
        </p:style>
      </p:cxnSp>
      <p:cxnSp>
        <p:nvCxnSpPr>
          <p:cNvPr id="36" name="Elbow Connector 61"/>
          <p:cNvCxnSpPr/>
          <p:nvPr/>
        </p:nvCxnSpPr>
        <p:spPr>
          <a:xfrm rot="16200000" flipH="1">
            <a:off x="4151443" y="1418588"/>
            <a:ext cx="617403" cy="0"/>
          </a:xfrm>
          <a:prstGeom prst="bentConnector3">
            <a:avLst>
              <a:gd name="adj1" fmla="val 50000"/>
            </a:avLst>
          </a:prstGeom>
          <a:ln w="25400">
            <a:solidFill>
              <a:schemeClr val="accent2"/>
            </a:solidFill>
            <a:headEnd type="oval"/>
            <a:tailEnd type="triangle" w="lg" len="lg"/>
          </a:ln>
        </p:spPr>
        <p:style>
          <a:lnRef idx="1">
            <a:schemeClr val="accent1"/>
          </a:lnRef>
          <a:fillRef idx="0">
            <a:schemeClr val="accent1"/>
          </a:fillRef>
          <a:effectRef idx="0">
            <a:schemeClr val="accent1"/>
          </a:effectRef>
          <a:fontRef idx="minor">
            <a:schemeClr val="tx1"/>
          </a:fontRef>
        </p:style>
      </p:cxnSp>
      <p:cxnSp>
        <p:nvCxnSpPr>
          <p:cNvPr id="39" name="Elbow Connector 61"/>
          <p:cNvCxnSpPr>
            <a:endCxn id="17" idx="0"/>
          </p:cNvCxnSpPr>
          <p:nvPr/>
        </p:nvCxnSpPr>
        <p:spPr>
          <a:xfrm>
            <a:off x="4460081" y="1370722"/>
            <a:ext cx="3130126" cy="356569"/>
          </a:xfrm>
          <a:prstGeom prst="bentConnector2">
            <a:avLst/>
          </a:prstGeom>
          <a:ln w="25400">
            <a:solidFill>
              <a:schemeClr val="accent2"/>
            </a:solidFill>
            <a:headEnd type="oval"/>
            <a:tailEnd type="triangle" w="lg" len="lg"/>
          </a:ln>
        </p:spPr>
        <p:style>
          <a:lnRef idx="1">
            <a:schemeClr val="accent1"/>
          </a:lnRef>
          <a:fillRef idx="0">
            <a:schemeClr val="accent1"/>
          </a:fillRef>
          <a:effectRef idx="0">
            <a:schemeClr val="accent1"/>
          </a:effectRef>
          <a:fontRef idx="minor">
            <a:schemeClr val="tx1"/>
          </a:fontRef>
        </p:style>
      </p:cxnSp>
      <p:sp>
        <p:nvSpPr>
          <p:cNvPr id="44" name="모서리가 둥근 직사각형 74"/>
          <p:cNvSpPr/>
          <p:nvPr/>
        </p:nvSpPr>
        <p:spPr>
          <a:xfrm>
            <a:off x="3575538" y="741555"/>
            <a:ext cx="1896211" cy="368332"/>
          </a:xfrm>
          <a:prstGeom prst="roundRect">
            <a:avLst>
              <a:gd name="adj" fmla="val 44176"/>
            </a:avLst>
          </a:prstGeom>
          <a:gradFill flip="none" rotWithShape="1">
            <a:gsLst>
              <a:gs pos="0">
                <a:schemeClr val="accent2">
                  <a:lumMod val="40000"/>
                  <a:lumOff val="60000"/>
                </a:schemeClr>
              </a:gs>
              <a:gs pos="50000">
                <a:schemeClr val="accent2">
                  <a:lumMod val="20000"/>
                  <a:lumOff val="80000"/>
                </a:schemeClr>
              </a:gs>
              <a:gs pos="100000">
                <a:schemeClr val="accent2">
                  <a:lumMod val="20000"/>
                  <a:lumOff val="80000"/>
                </a:schemeClr>
              </a:gs>
            </a:gsLst>
            <a:lin ang="16200000" scaled="1"/>
            <a:tileRect/>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TextBox 44"/>
          <p:cNvSpPr txBox="1"/>
          <p:nvPr/>
        </p:nvSpPr>
        <p:spPr>
          <a:xfrm>
            <a:off x="3824979" y="762764"/>
            <a:ext cx="1364476" cy="307777"/>
          </a:xfrm>
          <a:prstGeom prst="rect">
            <a:avLst/>
          </a:prstGeom>
          <a:noFill/>
        </p:spPr>
        <p:txBody>
          <a:bodyPr wrap="none" rtlCol="0">
            <a:spAutoFit/>
          </a:bodyPr>
          <a:lstStyle/>
          <a:p>
            <a:r>
              <a:rPr lang="ko-KR" altLang="en-US" sz="1400" b="1" dirty="0" err="1" smtClean="0">
                <a:solidFill>
                  <a:schemeClr val="bg2">
                    <a:lumMod val="25000"/>
                  </a:schemeClr>
                </a:solidFill>
              </a:rPr>
              <a:t>비구조요소</a:t>
            </a:r>
            <a:r>
              <a:rPr lang="ko-KR" altLang="en-US" sz="1400" b="1" dirty="0" smtClean="0">
                <a:solidFill>
                  <a:schemeClr val="bg2">
                    <a:lumMod val="25000"/>
                  </a:schemeClr>
                </a:solidFill>
              </a:rPr>
              <a:t> 피해</a:t>
            </a:r>
            <a:endParaRPr lang="ko-KR" altLang="en-US" sz="1400" b="1" dirty="0">
              <a:solidFill>
                <a:schemeClr val="bg2">
                  <a:lumMod val="25000"/>
                </a:schemeClr>
              </a:solidFill>
            </a:endParaRPr>
          </a:p>
        </p:txBody>
      </p:sp>
      <p:sp>
        <p:nvSpPr>
          <p:cNvPr id="37" name="직사각형 110"/>
          <p:cNvSpPr/>
          <p:nvPr/>
        </p:nvSpPr>
        <p:spPr>
          <a:xfrm>
            <a:off x="3321925" y="2829350"/>
            <a:ext cx="2516168" cy="627448"/>
          </a:xfrm>
          <a:prstGeom prst="rect">
            <a:avLst/>
          </a:prstGeom>
          <a:solidFill>
            <a:schemeClr val="accent4">
              <a:lumMod val="20000"/>
              <a:lumOff val="80000"/>
            </a:schemeClr>
          </a:solidFill>
          <a:ln w="12700">
            <a:solidFill>
              <a:schemeClr val="bg1">
                <a:lumMod val="75000"/>
              </a:schemeClr>
            </a:solidFill>
          </a:ln>
          <a:effectLst>
            <a:outerShdw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ctr" latinLnBrk="0">
              <a:buClr>
                <a:srgbClr val="175097"/>
              </a:buClr>
              <a:buSzPct val="80000"/>
              <a:tabLst>
                <a:tab pos="355600" algn="l"/>
              </a:tabLst>
            </a:pPr>
            <a:r>
              <a:rPr lang="ko-KR" altLang="en-US"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대개 지진피해의 대종을 이룸</a:t>
            </a:r>
            <a:endParaRPr lang="en-US" altLang="ko-KR"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endParaRPr>
          </a:p>
          <a:p>
            <a:pPr algn="ctr" fontAlgn="ctr" latinLnBrk="0">
              <a:buClr>
                <a:srgbClr val="175097"/>
              </a:buClr>
              <a:buSzPct val="80000"/>
              <a:tabLst>
                <a:tab pos="355600" algn="l"/>
              </a:tabLst>
            </a:pPr>
            <a:r>
              <a:rPr lang="en-US" altLang="ko-KR"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(`71 San Fernando </a:t>
            </a:r>
            <a:r>
              <a:rPr lang="ko-KR" altLang="en-US"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당시 </a:t>
            </a:r>
            <a:r>
              <a:rPr lang="en-US" altLang="ko-KR"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25</a:t>
            </a:r>
            <a:r>
              <a:rPr lang="ko-KR" altLang="en-US"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개 </a:t>
            </a:r>
            <a:r>
              <a:rPr lang="ko-KR" altLang="en-US" sz="1200" spc="-30" dirty="0" err="1"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상업건물</a:t>
            </a:r>
            <a:r>
              <a:rPr lang="en-US" altLang="ko-KR"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 </a:t>
            </a:r>
          </a:p>
          <a:p>
            <a:pPr algn="ctr" fontAlgn="ctr" latinLnBrk="0">
              <a:buClr>
                <a:srgbClr val="175097"/>
              </a:buClr>
              <a:buSzPct val="80000"/>
              <a:tabLst>
                <a:tab pos="355600" algn="l"/>
              </a:tabLst>
            </a:pPr>
            <a:r>
              <a:rPr lang="ko-KR" altLang="en-US" sz="1200" spc="-30" dirty="0" err="1"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구조재</a:t>
            </a:r>
            <a:r>
              <a:rPr lang="ko-KR" altLang="en-US"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 피해 </a:t>
            </a:r>
            <a:r>
              <a:rPr lang="en-US" altLang="ko-KR"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3%, </a:t>
            </a:r>
            <a:r>
              <a:rPr lang="ko-KR" altLang="en-US" sz="1200" spc="-30" dirty="0" err="1"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비구조재</a:t>
            </a:r>
            <a:r>
              <a:rPr lang="ko-KR" altLang="en-US"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 피해</a:t>
            </a:r>
            <a:r>
              <a:rPr lang="en-US" altLang="ko-KR"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:97%)</a:t>
            </a:r>
            <a:endParaRPr lang="ko-KR" altLang="en-US" sz="1200" spc="-30" dirty="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endParaRPr>
          </a:p>
        </p:txBody>
      </p:sp>
    </p:spTree>
    <p:extLst>
      <p:ext uri="{BB962C8B-B14F-4D97-AF65-F5344CB8AC3E}">
        <p14:creationId xmlns:p14="http://schemas.microsoft.com/office/powerpoint/2010/main" val="2043176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smtClean="0"/>
              <a:t>천장시스템</a:t>
            </a:r>
            <a:r>
              <a:rPr lang="ko-KR" altLang="en-US" dirty="0" smtClean="0"/>
              <a:t> 피해사례</a:t>
            </a:r>
            <a:r>
              <a:rPr lang="en-US" altLang="ko-KR" dirty="0" smtClean="0"/>
              <a:t>_ 2017</a:t>
            </a:r>
            <a:r>
              <a:rPr lang="ko-KR" altLang="en-US" dirty="0" err="1" smtClean="0"/>
              <a:t>포항지진</a:t>
            </a:r>
            <a:endParaRPr lang="ko-KR" altLang="en-US" dirty="0"/>
          </a:p>
        </p:txBody>
      </p:sp>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151" y="1171972"/>
            <a:ext cx="6595698" cy="4408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274151" y="5210045"/>
            <a:ext cx="6595698" cy="370052"/>
          </a:xfrm>
          <a:prstGeom prst="rect">
            <a:avLst/>
          </a:prstGeom>
          <a:solidFill>
            <a:schemeClr val="bg1">
              <a:alpha val="75000"/>
            </a:schemeClr>
          </a:solidFill>
        </p:spPr>
        <p:txBody>
          <a:bodyPr wrap="square" rtlCol="0">
            <a:spAutoFit/>
          </a:bodyPr>
          <a:lstStyle/>
          <a:p>
            <a:pPr algn="ctr"/>
            <a:r>
              <a:rPr lang="en-US" altLang="ko-KR" smtClean="0"/>
              <a:t>KTX </a:t>
            </a:r>
            <a:r>
              <a:rPr lang="ko-KR" altLang="en-US" smtClean="0"/>
              <a:t>포항역</a:t>
            </a:r>
            <a:r>
              <a:rPr lang="en-US" altLang="ko-KR" smtClean="0"/>
              <a:t>, 2017 </a:t>
            </a:r>
            <a:r>
              <a:rPr lang="ko-KR" altLang="en-US" smtClean="0"/>
              <a:t>포항지진</a:t>
            </a:r>
            <a:endParaRPr lang="ko-KR" altLang="en-US" dirty="0"/>
          </a:p>
        </p:txBody>
      </p:sp>
      <p:sp>
        <p:nvSpPr>
          <p:cNvPr id="7" name="타원 6"/>
          <p:cNvSpPr/>
          <p:nvPr/>
        </p:nvSpPr>
        <p:spPr>
          <a:xfrm>
            <a:off x="1274151" y="1360043"/>
            <a:ext cx="1220644" cy="1220644"/>
          </a:xfrm>
          <a:prstGeom prst="ellipse">
            <a:avLst/>
          </a:prstGeom>
          <a:solidFill>
            <a:schemeClr val="accent4">
              <a:lumMod val="20000"/>
              <a:lumOff val="80000"/>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p:cNvSpPr/>
          <p:nvPr/>
        </p:nvSpPr>
        <p:spPr>
          <a:xfrm>
            <a:off x="2024427" y="2605743"/>
            <a:ext cx="1220644" cy="1220644"/>
          </a:xfrm>
          <a:prstGeom prst="ellipse">
            <a:avLst/>
          </a:prstGeom>
          <a:solidFill>
            <a:schemeClr val="accent4">
              <a:lumMod val="20000"/>
              <a:lumOff val="80000"/>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p:cNvSpPr/>
          <p:nvPr/>
        </p:nvSpPr>
        <p:spPr>
          <a:xfrm>
            <a:off x="3126396" y="3297572"/>
            <a:ext cx="1220644" cy="1220644"/>
          </a:xfrm>
          <a:prstGeom prst="ellipse">
            <a:avLst/>
          </a:prstGeom>
          <a:solidFill>
            <a:schemeClr val="accent4">
              <a:lumMod val="20000"/>
              <a:lumOff val="80000"/>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p:cNvSpPr/>
          <p:nvPr/>
        </p:nvSpPr>
        <p:spPr>
          <a:xfrm>
            <a:off x="4697288" y="2580687"/>
            <a:ext cx="1220644" cy="1220644"/>
          </a:xfrm>
          <a:prstGeom prst="ellipse">
            <a:avLst/>
          </a:prstGeom>
          <a:solidFill>
            <a:schemeClr val="accent4">
              <a:lumMod val="20000"/>
              <a:lumOff val="80000"/>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p:cNvSpPr/>
          <p:nvPr/>
        </p:nvSpPr>
        <p:spPr>
          <a:xfrm>
            <a:off x="5588963" y="2135886"/>
            <a:ext cx="1220644" cy="1220644"/>
          </a:xfrm>
          <a:prstGeom prst="ellipse">
            <a:avLst/>
          </a:prstGeom>
          <a:solidFill>
            <a:schemeClr val="accent4">
              <a:lumMod val="20000"/>
              <a:lumOff val="80000"/>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79409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KBC2016 </a:t>
            </a:r>
            <a:r>
              <a:rPr lang="ko-KR" altLang="en-US" dirty="0" smtClean="0"/>
              <a:t>개정안</a:t>
            </a:r>
            <a:r>
              <a:rPr lang="en-US" altLang="ko-KR" dirty="0" smtClean="0"/>
              <a:t>_ </a:t>
            </a:r>
            <a:r>
              <a:rPr lang="ko-KR" altLang="en-US" dirty="0" err="1" smtClean="0"/>
              <a:t>비구조요소</a:t>
            </a:r>
            <a:r>
              <a:rPr lang="ko-KR" altLang="en-US" dirty="0" smtClean="0"/>
              <a:t> 설계기준</a:t>
            </a:r>
            <a:endParaRPr lang="ko-KR" altLang="en-US" dirty="0"/>
          </a:p>
        </p:txBody>
      </p:sp>
      <p:sp>
        <p:nvSpPr>
          <p:cNvPr id="29" name="Rounded Rectangle 16"/>
          <p:cNvSpPr/>
          <p:nvPr/>
        </p:nvSpPr>
        <p:spPr>
          <a:xfrm>
            <a:off x="607434" y="729084"/>
            <a:ext cx="7969730" cy="5938416"/>
          </a:xfrm>
          <a:prstGeom prst="roundRect">
            <a:avLst>
              <a:gd name="adj" fmla="val 5101"/>
            </a:avLst>
          </a:prstGeom>
          <a:solidFill>
            <a:schemeClr val="bg1">
              <a:lumMod val="95000"/>
              <a:alpha val="50000"/>
            </a:schemeClr>
          </a:solidFill>
          <a:ln>
            <a:solidFill>
              <a:schemeClr val="bg1">
                <a:lumMod val="50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30" name="모서리가 둥근 직사각형 74"/>
          <p:cNvSpPr/>
          <p:nvPr/>
        </p:nvSpPr>
        <p:spPr>
          <a:xfrm>
            <a:off x="1092199" y="600879"/>
            <a:ext cx="1765301" cy="368332"/>
          </a:xfrm>
          <a:prstGeom prst="roundRect">
            <a:avLst>
              <a:gd name="adj" fmla="val 44176"/>
            </a:avLst>
          </a:prstGeom>
          <a:gradFill flip="none" rotWithShape="1">
            <a:gsLst>
              <a:gs pos="0">
                <a:schemeClr val="accent2">
                  <a:lumMod val="40000"/>
                  <a:lumOff val="60000"/>
                </a:schemeClr>
              </a:gs>
              <a:gs pos="50000">
                <a:schemeClr val="accent2">
                  <a:lumMod val="20000"/>
                  <a:lumOff val="80000"/>
                </a:schemeClr>
              </a:gs>
              <a:gs pos="100000">
                <a:schemeClr val="accent2">
                  <a:lumMod val="20000"/>
                  <a:lumOff val="80000"/>
                </a:schemeClr>
              </a:gs>
            </a:gsLst>
            <a:lin ang="16200000" scaled="1"/>
            <a:tileRect/>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TextBox 32"/>
          <p:cNvSpPr txBox="1"/>
          <p:nvPr/>
        </p:nvSpPr>
        <p:spPr>
          <a:xfrm>
            <a:off x="1233209" y="622088"/>
            <a:ext cx="1402948" cy="307777"/>
          </a:xfrm>
          <a:prstGeom prst="rect">
            <a:avLst/>
          </a:prstGeom>
          <a:noFill/>
        </p:spPr>
        <p:txBody>
          <a:bodyPr wrap="none" rtlCol="0">
            <a:spAutoFit/>
          </a:bodyPr>
          <a:lstStyle/>
          <a:p>
            <a:r>
              <a:rPr lang="en-US" altLang="ko-KR" sz="1400" b="1" smtClean="0">
                <a:solidFill>
                  <a:schemeClr val="bg2">
                    <a:lumMod val="25000"/>
                  </a:schemeClr>
                </a:solidFill>
              </a:rPr>
              <a:t>1018 </a:t>
            </a:r>
            <a:r>
              <a:rPr lang="ko-KR" altLang="en-US" sz="1400" b="1" smtClean="0">
                <a:solidFill>
                  <a:schemeClr val="bg2">
                    <a:lumMod val="25000"/>
                  </a:schemeClr>
                </a:solidFill>
              </a:rPr>
              <a:t>비구조요소</a:t>
            </a:r>
            <a:endParaRPr lang="ko-KR" altLang="en-US" sz="1400" b="1" dirty="0">
              <a:solidFill>
                <a:schemeClr val="bg2">
                  <a:lumMod val="25000"/>
                </a:schemeClr>
              </a:solidFill>
            </a:endParaRPr>
          </a:p>
        </p:txBody>
      </p:sp>
      <p:sp>
        <p:nvSpPr>
          <p:cNvPr id="16" name="TextBox 15"/>
          <p:cNvSpPr txBox="1"/>
          <p:nvPr/>
        </p:nvSpPr>
        <p:spPr>
          <a:xfrm>
            <a:off x="711201" y="1063062"/>
            <a:ext cx="3873498" cy="4708981"/>
          </a:xfrm>
          <a:prstGeom prst="rect">
            <a:avLst/>
          </a:prstGeom>
          <a:noFill/>
        </p:spPr>
        <p:txBody>
          <a:bodyPr wrap="square" numCol="1" spcCol="360000" rtlCol="0">
            <a:spAutoFit/>
          </a:bodyPr>
          <a:lstStyle/>
          <a:p>
            <a:pPr algn="just"/>
            <a:r>
              <a:rPr lang="ko-KR" altLang="en-US" sz="1200" b="1" dirty="0" smtClean="0">
                <a:solidFill>
                  <a:schemeClr val="tx1">
                    <a:lumMod val="75000"/>
                    <a:lumOff val="25000"/>
                  </a:schemeClr>
                </a:solidFill>
              </a:rPr>
              <a:t>기준</a:t>
            </a:r>
            <a:r>
              <a:rPr lang="en-US" altLang="ko-KR" sz="1200" b="1" dirty="0" smtClean="0">
                <a:solidFill>
                  <a:schemeClr val="tx1">
                    <a:lumMod val="75000"/>
                    <a:lumOff val="25000"/>
                  </a:schemeClr>
                </a:solidFill>
              </a:rPr>
              <a:t>:</a:t>
            </a:r>
          </a:p>
          <a:p>
            <a:pPr algn="just"/>
            <a:endParaRPr lang="en-US" altLang="ko-KR" sz="1200" dirty="0" smtClean="0">
              <a:solidFill>
                <a:schemeClr val="tx1">
                  <a:lumMod val="75000"/>
                  <a:lumOff val="25000"/>
                </a:schemeClr>
              </a:solidFill>
            </a:endParaRPr>
          </a:p>
          <a:p>
            <a:pPr algn="just"/>
            <a:r>
              <a:rPr lang="en-US" altLang="ko-KR" sz="1200" dirty="0" smtClean="0">
                <a:solidFill>
                  <a:schemeClr val="tx1">
                    <a:lumMod val="75000"/>
                    <a:lumOff val="25000"/>
                  </a:schemeClr>
                </a:solidFill>
              </a:rPr>
              <a:t>1018.1.1 </a:t>
            </a:r>
            <a:r>
              <a:rPr lang="ko-KR" altLang="en-US" sz="1200" dirty="0" smtClean="0">
                <a:solidFill>
                  <a:schemeClr val="tx1">
                    <a:lumMod val="75000"/>
                    <a:lumOff val="25000"/>
                  </a:schemeClr>
                </a:solidFill>
              </a:rPr>
              <a:t>일반사항</a:t>
            </a:r>
            <a:endParaRPr lang="en-US" altLang="ko-KR" sz="1200" dirty="0" smtClean="0">
              <a:solidFill>
                <a:schemeClr val="tx1">
                  <a:lumMod val="75000"/>
                  <a:lumOff val="25000"/>
                </a:schemeClr>
              </a:solidFill>
            </a:endParaRPr>
          </a:p>
          <a:p>
            <a:pPr algn="just"/>
            <a:r>
              <a:rPr lang="ko-KR" altLang="en-US" sz="1200" dirty="0" smtClean="0">
                <a:solidFill>
                  <a:schemeClr val="tx1">
                    <a:lumMod val="75000"/>
                    <a:lumOff val="25000"/>
                  </a:schemeClr>
                </a:solidFill>
              </a:rPr>
              <a:t>구조물에 </a:t>
            </a:r>
            <a:r>
              <a:rPr lang="ko-KR" altLang="en-US" sz="1200" dirty="0">
                <a:solidFill>
                  <a:schemeClr val="tx1">
                    <a:lumMod val="75000"/>
                    <a:lumOff val="25000"/>
                  </a:schemeClr>
                </a:solidFill>
              </a:rPr>
              <a:t>영구히 설치되는 건축</a:t>
            </a:r>
            <a:r>
              <a:rPr lang="en-US" altLang="ko-KR" sz="1200" dirty="0">
                <a:solidFill>
                  <a:schemeClr val="tx1">
                    <a:lumMod val="75000"/>
                    <a:lumOff val="25000"/>
                  </a:schemeClr>
                </a:solidFill>
              </a:rPr>
              <a:t>, </a:t>
            </a:r>
            <a:r>
              <a:rPr lang="ko-KR" altLang="en-US" sz="1200" dirty="0">
                <a:solidFill>
                  <a:schemeClr val="tx1">
                    <a:lumMod val="75000"/>
                    <a:lumOff val="25000"/>
                  </a:schemeClr>
                </a:solidFill>
              </a:rPr>
              <a:t>기계 및 전기설비 등의 비구조요소와 그 </a:t>
            </a:r>
            <a:r>
              <a:rPr lang="ko-KR" altLang="en-US" sz="1200" dirty="0" err="1">
                <a:solidFill>
                  <a:schemeClr val="tx1">
                    <a:lumMod val="75000"/>
                    <a:lumOff val="25000"/>
                  </a:schemeClr>
                </a:solidFill>
              </a:rPr>
              <a:t>지지부</a:t>
            </a:r>
            <a:r>
              <a:rPr lang="ko-KR" altLang="en-US" sz="1200" dirty="0">
                <a:solidFill>
                  <a:schemeClr val="tx1">
                    <a:lumMod val="75000"/>
                    <a:lumOff val="25000"/>
                  </a:schemeClr>
                </a:solidFill>
              </a:rPr>
              <a:t> 및 </a:t>
            </a:r>
            <a:r>
              <a:rPr lang="ko-KR" altLang="en-US" sz="1200" dirty="0" err="1">
                <a:solidFill>
                  <a:schemeClr val="tx1">
                    <a:lumMod val="75000"/>
                    <a:lumOff val="25000"/>
                  </a:schemeClr>
                </a:solidFill>
              </a:rPr>
              <a:t>연결부는</a:t>
            </a:r>
            <a:r>
              <a:rPr lang="ko-KR" altLang="en-US" sz="1200" dirty="0">
                <a:solidFill>
                  <a:schemeClr val="tx1">
                    <a:lumMod val="75000"/>
                    <a:lumOff val="25000"/>
                  </a:schemeClr>
                </a:solidFill>
              </a:rPr>
              <a:t> 이 장의 규정에 따라 설계되어야 한다</a:t>
            </a:r>
            <a:r>
              <a:rPr lang="en-US" altLang="ko-KR" sz="1200" dirty="0">
                <a:solidFill>
                  <a:schemeClr val="tx1">
                    <a:lumMod val="75000"/>
                    <a:lumOff val="25000"/>
                  </a:schemeClr>
                </a:solidFill>
              </a:rPr>
              <a:t>. </a:t>
            </a:r>
            <a:r>
              <a:rPr lang="en-US" altLang="ko-KR" sz="1200" dirty="0" smtClean="0">
                <a:solidFill>
                  <a:schemeClr val="tx1">
                    <a:lumMod val="75000"/>
                    <a:lumOff val="25000"/>
                  </a:schemeClr>
                </a:solidFill>
              </a:rPr>
              <a:t>(...)</a:t>
            </a:r>
            <a:endParaRPr lang="en-US" altLang="ko-KR" sz="1200" dirty="0">
              <a:solidFill>
                <a:schemeClr val="tx1">
                  <a:lumMod val="75000"/>
                  <a:lumOff val="25000"/>
                </a:schemeClr>
              </a:solidFill>
            </a:endParaRPr>
          </a:p>
          <a:p>
            <a:pPr algn="just"/>
            <a:endParaRPr lang="en-US" altLang="ko-KR" sz="1200" dirty="0">
              <a:solidFill>
                <a:schemeClr val="tx1">
                  <a:lumMod val="75000"/>
                  <a:lumOff val="25000"/>
                </a:schemeClr>
              </a:solidFill>
            </a:endParaRPr>
          </a:p>
          <a:p>
            <a:pPr algn="just"/>
            <a:r>
              <a:rPr lang="en-US" altLang="ko-KR" sz="1200" dirty="0">
                <a:solidFill>
                  <a:schemeClr val="tx1">
                    <a:lumMod val="75000"/>
                    <a:lumOff val="25000"/>
                  </a:schemeClr>
                </a:solidFill>
              </a:rPr>
              <a:t>1018.1.2 </a:t>
            </a:r>
            <a:r>
              <a:rPr lang="ko-KR" altLang="en-US" sz="1200" dirty="0" err="1">
                <a:solidFill>
                  <a:schemeClr val="tx1">
                    <a:lumMod val="75000"/>
                    <a:lumOff val="25000"/>
                  </a:schemeClr>
                </a:solidFill>
              </a:rPr>
              <a:t>중요도계수</a:t>
            </a:r>
            <a:endParaRPr lang="ko-KR" altLang="en-US" sz="1200" dirty="0">
              <a:solidFill>
                <a:schemeClr val="tx1">
                  <a:lumMod val="75000"/>
                  <a:lumOff val="25000"/>
                </a:schemeClr>
              </a:solidFill>
            </a:endParaRPr>
          </a:p>
          <a:p>
            <a:pPr algn="just"/>
            <a:r>
              <a:rPr lang="ko-KR" altLang="en-US" sz="1200" dirty="0">
                <a:solidFill>
                  <a:schemeClr val="tx1">
                    <a:lumMod val="75000"/>
                    <a:lumOff val="25000"/>
                  </a:schemeClr>
                </a:solidFill>
              </a:rPr>
              <a:t>비구조요소의 </a:t>
            </a:r>
            <a:r>
              <a:rPr lang="ko-KR" altLang="en-US" sz="1200" dirty="0" err="1">
                <a:solidFill>
                  <a:schemeClr val="tx1">
                    <a:lumMod val="75000"/>
                    <a:lumOff val="25000"/>
                  </a:schemeClr>
                </a:solidFill>
              </a:rPr>
              <a:t>중요도계수</a:t>
            </a:r>
            <a:r>
              <a:rPr lang="ko-KR" altLang="en-US" sz="1200" dirty="0">
                <a:solidFill>
                  <a:schemeClr val="tx1">
                    <a:lumMod val="75000"/>
                    <a:lumOff val="25000"/>
                  </a:schemeClr>
                </a:solidFill>
              </a:rPr>
              <a:t> </a:t>
            </a:r>
            <a:r>
              <a:rPr lang="en-US" altLang="ko-KR" sz="12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lang="en-US" altLang="ko-KR" sz="1200" i="1" baseline="-25000" dirty="0" err="1" smtClean="0">
                <a:solidFill>
                  <a:schemeClr val="tx1">
                    <a:lumMod val="75000"/>
                    <a:lumOff val="25000"/>
                  </a:schemeClr>
                </a:solidFill>
                <a:latin typeface="Times New Roman" panose="02020603050405020304" pitchFamily="18" charset="0"/>
                <a:cs typeface="Times New Roman" panose="02020603050405020304" pitchFamily="18" charset="0"/>
              </a:rPr>
              <a:t>p</a:t>
            </a:r>
            <a:r>
              <a:rPr lang="ko-KR" altLang="en-US" sz="1200" dirty="0" smtClean="0">
                <a:solidFill>
                  <a:schemeClr val="tx1">
                    <a:lumMod val="75000"/>
                    <a:lumOff val="25000"/>
                  </a:schemeClr>
                </a:solidFill>
              </a:rPr>
              <a:t>는 </a:t>
            </a:r>
            <a:r>
              <a:rPr lang="en-US" altLang="ko-KR" sz="1200" dirty="0">
                <a:solidFill>
                  <a:schemeClr val="tx1">
                    <a:lumMod val="75000"/>
                    <a:lumOff val="25000"/>
                  </a:schemeClr>
                </a:solidFill>
              </a:rPr>
              <a:t>1.0</a:t>
            </a:r>
            <a:r>
              <a:rPr lang="ko-KR" altLang="en-US" sz="1200" dirty="0">
                <a:solidFill>
                  <a:schemeClr val="tx1">
                    <a:lumMod val="75000"/>
                    <a:lumOff val="25000"/>
                  </a:schemeClr>
                </a:solidFill>
              </a:rPr>
              <a:t>으로 한다</a:t>
            </a:r>
            <a:r>
              <a:rPr lang="en-US" altLang="ko-KR" sz="1200" dirty="0">
                <a:solidFill>
                  <a:schemeClr val="tx1">
                    <a:lumMod val="75000"/>
                    <a:lumOff val="25000"/>
                  </a:schemeClr>
                </a:solidFill>
              </a:rPr>
              <a:t>. </a:t>
            </a:r>
            <a:r>
              <a:rPr lang="ko-KR" altLang="en-US" sz="1200" dirty="0">
                <a:solidFill>
                  <a:schemeClr val="tx1">
                    <a:lumMod val="75000"/>
                    <a:lumOff val="25000"/>
                  </a:schemeClr>
                </a:solidFill>
              </a:rPr>
              <a:t>단</a:t>
            </a:r>
            <a:r>
              <a:rPr lang="en-US" altLang="ko-KR" sz="1200" dirty="0">
                <a:solidFill>
                  <a:schemeClr val="tx1">
                    <a:lumMod val="75000"/>
                    <a:lumOff val="25000"/>
                  </a:schemeClr>
                </a:solidFill>
              </a:rPr>
              <a:t>, </a:t>
            </a:r>
            <a:r>
              <a:rPr lang="ko-KR" altLang="en-US" sz="1200" dirty="0">
                <a:solidFill>
                  <a:schemeClr val="tx1">
                    <a:lumMod val="75000"/>
                    <a:lumOff val="25000"/>
                  </a:schemeClr>
                </a:solidFill>
              </a:rPr>
              <a:t>다음에 해당할 경우 </a:t>
            </a:r>
            <a:r>
              <a:rPr lang="en-US" altLang="ko-KR" sz="12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lang="en-US" altLang="ko-KR" sz="1200" i="1" baseline="-25000" dirty="0" err="1" smtClean="0">
                <a:solidFill>
                  <a:schemeClr val="tx1">
                    <a:lumMod val="75000"/>
                    <a:lumOff val="25000"/>
                  </a:schemeClr>
                </a:solidFill>
                <a:latin typeface="Times New Roman" panose="02020603050405020304" pitchFamily="18" charset="0"/>
                <a:cs typeface="Times New Roman" panose="02020603050405020304" pitchFamily="18" charset="0"/>
              </a:rPr>
              <a:t>p</a:t>
            </a:r>
            <a:r>
              <a:rPr lang="ko-KR" altLang="en-US" sz="1200" dirty="0" smtClean="0">
                <a:solidFill>
                  <a:schemeClr val="tx1">
                    <a:lumMod val="75000"/>
                    <a:lumOff val="25000"/>
                  </a:schemeClr>
                </a:solidFill>
              </a:rPr>
              <a:t>를 </a:t>
            </a:r>
            <a:r>
              <a:rPr lang="en-US" altLang="ko-KR" sz="1200" dirty="0">
                <a:solidFill>
                  <a:schemeClr val="tx1">
                    <a:lumMod val="75000"/>
                    <a:lumOff val="25000"/>
                  </a:schemeClr>
                </a:solidFill>
              </a:rPr>
              <a:t>1.5</a:t>
            </a:r>
            <a:r>
              <a:rPr lang="ko-KR" altLang="en-US" sz="1200" dirty="0">
                <a:solidFill>
                  <a:schemeClr val="tx1">
                    <a:lumMod val="75000"/>
                    <a:lumOff val="25000"/>
                  </a:schemeClr>
                </a:solidFill>
              </a:rPr>
              <a:t>로 한다</a:t>
            </a:r>
            <a:r>
              <a:rPr lang="en-US" altLang="ko-KR" sz="1200" dirty="0" smtClean="0">
                <a:solidFill>
                  <a:schemeClr val="tx1">
                    <a:lumMod val="75000"/>
                    <a:lumOff val="25000"/>
                  </a:schemeClr>
                </a:solidFill>
              </a:rPr>
              <a:t>. (...)</a:t>
            </a:r>
            <a:endParaRPr lang="en-US" altLang="ko-KR" sz="1200" dirty="0">
              <a:solidFill>
                <a:schemeClr val="tx1">
                  <a:lumMod val="75000"/>
                  <a:lumOff val="25000"/>
                </a:schemeClr>
              </a:solidFill>
            </a:endParaRPr>
          </a:p>
          <a:p>
            <a:pPr algn="just"/>
            <a:r>
              <a:rPr lang="en-US" altLang="ko-KR" sz="1200" dirty="0" smtClean="0">
                <a:solidFill>
                  <a:schemeClr val="tx1">
                    <a:lumMod val="75000"/>
                    <a:lumOff val="25000"/>
                  </a:schemeClr>
                </a:solidFill>
              </a:rPr>
              <a:t>(</a:t>
            </a:r>
            <a:r>
              <a:rPr lang="en-US" altLang="ko-KR" sz="1200" dirty="0">
                <a:solidFill>
                  <a:schemeClr val="tx1">
                    <a:lumMod val="75000"/>
                    <a:lumOff val="25000"/>
                  </a:schemeClr>
                </a:solidFill>
              </a:rPr>
              <a:t>4) &lt;</a:t>
            </a:r>
            <a:r>
              <a:rPr lang="ko-KR" altLang="en-US" sz="1200" dirty="0">
                <a:solidFill>
                  <a:schemeClr val="tx1">
                    <a:lumMod val="75000"/>
                    <a:lumOff val="25000"/>
                  </a:schemeClr>
                </a:solidFill>
              </a:rPr>
              <a:t>표 </a:t>
            </a:r>
            <a:r>
              <a:rPr lang="en-US" altLang="ko-KR" sz="1200" dirty="0">
                <a:solidFill>
                  <a:schemeClr val="tx1">
                    <a:lumMod val="75000"/>
                    <a:lumOff val="25000"/>
                  </a:schemeClr>
                </a:solidFill>
              </a:rPr>
              <a:t>1004.1&gt;</a:t>
            </a:r>
            <a:r>
              <a:rPr lang="ko-KR" altLang="en-US" sz="1200" dirty="0">
                <a:solidFill>
                  <a:schemeClr val="tx1">
                    <a:lumMod val="75000"/>
                    <a:lumOff val="25000"/>
                  </a:schemeClr>
                </a:solidFill>
              </a:rPr>
              <a:t>의 </a:t>
            </a:r>
            <a:r>
              <a:rPr lang="ko-KR" altLang="en-US" sz="1200" dirty="0" err="1">
                <a:solidFill>
                  <a:schemeClr val="tx1">
                    <a:lumMod val="75000"/>
                    <a:lumOff val="25000"/>
                  </a:schemeClr>
                </a:solidFill>
              </a:rPr>
              <a:t>내진등급</a:t>
            </a:r>
            <a:r>
              <a:rPr lang="en-US" altLang="ko-KR" sz="1200" dirty="0">
                <a:solidFill>
                  <a:schemeClr val="tx1">
                    <a:lumMod val="75000"/>
                    <a:lumOff val="25000"/>
                  </a:schemeClr>
                </a:solidFill>
              </a:rPr>
              <a:t>(</a:t>
            </a:r>
            <a:r>
              <a:rPr lang="ko-KR" altLang="en-US" sz="1200" dirty="0" err="1">
                <a:solidFill>
                  <a:schemeClr val="tx1">
                    <a:lumMod val="75000"/>
                    <a:lumOff val="25000"/>
                  </a:schemeClr>
                </a:solidFill>
              </a:rPr>
              <a:t>특</a:t>
            </a:r>
            <a:r>
              <a:rPr lang="en-US" altLang="ko-KR" sz="1200" dirty="0">
                <a:solidFill>
                  <a:schemeClr val="tx1">
                    <a:lumMod val="75000"/>
                    <a:lumOff val="25000"/>
                  </a:schemeClr>
                </a:solidFill>
              </a:rPr>
              <a:t>)</a:t>
            </a:r>
            <a:r>
              <a:rPr lang="ko-KR" altLang="en-US" sz="1200" dirty="0">
                <a:solidFill>
                  <a:schemeClr val="tx1">
                    <a:lumMod val="75000"/>
                    <a:lumOff val="25000"/>
                  </a:schemeClr>
                </a:solidFill>
              </a:rPr>
              <a:t>에 해당하는 구조물에서 시설물의 지속적인 </a:t>
            </a:r>
            <a:r>
              <a:rPr lang="ko-KR" altLang="en-US" sz="1200" dirty="0" err="1">
                <a:solidFill>
                  <a:schemeClr val="tx1">
                    <a:lumMod val="75000"/>
                    <a:lumOff val="25000"/>
                  </a:schemeClr>
                </a:solidFill>
              </a:rPr>
              <a:t>기능수행을</a:t>
            </a:r>
            <a:r>
              <a:rPr lang="ko-KR" altLang="en-US" sz="1200" dirty="0">
                <a:solidFill>
                  <a:schemeClr val="tx1">
                    <a:lumMod val="75000"/>
                    <a:lumOff val="25000"/>
                  </a:schemeClr>
                </a:solidFill>
              </a:rPr>
              <a:t> 위해 필요하거나 </a:t>
            </a:r>
            <a:r>
              <a:rPr lang="ko-KR" altLang="en-US" sz="1200" dirty="0" err="1">
                <a:solidFill>
                  <a:schemeClr val="tx1">
                    <a:lumMod val="75000"/>
                    <a:lumOff val="25000"/>
                  </a:schemeClr>
                </a:solidFill>
              </a:rPr>
              <a:t>손상시</a:t>
            </a:r>
            <a:r>
              <a:rPr lang="ko-KR" altLang="en-US" sz="1200" dirty="0">
                <a:solidFill>
                  <a:schemeClr val="tx1">
                    <a:lumMod val="75000"/>
                    <a:lumOff val="25000"/>
                  </a:schemeClr>
                </a:solidFill>
              </a:rPr>
              <a:t> 시설물의 지속적인 가동에 지장을 줄 수 있는 </a:t>
            </a:r>
            <a:r>
              <a:rPr lang="ko-KR" altLang="en-US" sz="1200" dirty="0" err="1" smtClean="0">
                <a:solidFill>
                  <a:schemeClr val="tx1">
                    <a:lumMod val="75000"/>
                    <a:lumOff val="25000"/>
                  </a:schemeClr>
                </a:solidFill>
              </a:rPr>
              <a:t>비구조요소</a:t>
            </a:r>
            <a:endParaRPr lang="en-US" altLang="ko-KR" sz="1200" dirty="0" smtClean="0">
              <a:solidFill>
                <a:schemeClr val="tx1">
                  <a:lumMod val="75000"/>
                  <a:lumOff val="25000"/>
                </a:schemeClr>
              </a:solidFill>
            </a:endParaRPr>
          </a:p>
          <a:p>
            <a:pPr algn="just"/>
            <a:endParaRPr lang="en-US" altLang="ko-KR" sz="1200" dirty="0">
              <a:solidFill>
                <a:schemeClr val="tx1">
                  <a:lumMod val="75000"/>
                  <a:lumOff val="25000"/>
                </a:schemeClr>
              </a:solidFill>
            </a:endParaRPr>
          </a:p>
          <a:p>
            <a:pPr algn="just"/>
            <a:r>
              <a:rPr lang="en-US" altLang="ko-KR" sz="1200" dirty="0" smtClean="0">
                <a:solidFill>
                  <a:schemeClr val="tx1">
                    <a:lumMod val="75000"/>
                    <a:lumOff val="25000"/>
                  </a:schemeClr>
                </a:solidFill>
              </a:rPr>
              <a:t>1018.1.3 </a:t>
            </a:r>
            <a:r>
              <a:rPr lang="ko-KR" altLang="en-US" sz="1200" dirty="0" smtClean="0">
                <a:solidFill>
                  <a:schemeClr val="tx1">
                    <a:lumMod val="75000"/>
                    <a:lumOff val="25000"/>
                  </a:schemeClr>
                </a:solidFill>
              </a:rPr>
              <a:t>설계 고려사항</a:t>
            </a:r>
          </a:p>
          <a:p>
            <a:pPr algn="just"/>
            <a:r>
              <a:rPr lang="en-US" altLang="ko-KR" sz="1200" dirty="0" smtClean="0">
                <a:solidFill>
                  <a:srgbClr val="FF0000"/>
                </a:solidFill>
              </a:rPr>
              <a:t>1018.1.3.2 </a:t>
            </a:r>
            <a:r>
              <a:rPr lang="ko-KR" altLang="en-US" sz="1200" dirty="0" smtClean="0">
                <a:solidFill>
                  <a:srgbClr val="FF0000"/>
                </a:solidFill>
              </a:rPr>
              <a:t>실험적 절차</a:t>
            </a:r>
          </a:p>
          <a:p>
            <a:pPr algn="just"/>
            <a:r>
              <a:rPr lang="ko-KR" altLang="en-US" sz="1200" dirty="0" smtClean="0">
                <a:solidFill>
                  <a:srgbClr val="FF0000"/>
                </a:solidFill>
              </a:rPr>
              <a:t>이 장에 규정된 해석적인 </a:t>
            </a:r>
            <a:r>
              <a:rPr lang="ko-KR" altLang="en-US" sz="1200" dirty="0" err="1" smtClean="0">
                <a:solidFill>
                  <a:srgbClr val="FF0000"/>
                </a:solidFill>
              </a:rPr>
              <a:t>설계절차를</a:t>
            </a:r>
            <a:r>
              <a:rPr lang="ko-KR" altLang="en-US" sz="1200" dirty="0" smtClean="0">
                <a:solidFill>
                  <a:srgbClr val="FF0000"/>
                </a:solidFill>
              </a:rPr>
              <a:t> 대신하여 실험을 통해 각 </a:t>
            </a:r>
            <a:r>
              <a:rPr lang="ko-KR" altLang="en-US" sz="1200" dirty="0" err="1" smtClean="0">
                <a:solidFill>
                  <a:srgbClr val="FF0000"/>
                </a:solidFill>
              </a:rPr>
              <a:t>비구조요소</a:t>
            </a:r>
            <a:r>
              <a:rPr lang="ko-KR" altLang="en-US" sz="1200" dirty="0" smtClean="0">
                <a:solidFill>
                  <a:srgbClr val="FF0000"/>
                </a:solidFill>
              </a:rPr>
              <a:t> 및 그 </a:t>
            </a:r>
            <a:r>
              <a:rPr lang="ko-KR" altLang="en-US" sz="1200" dirty="0" err="1" smtClean="0">
                <a:solidFill>
                  <a:srgbClr val="FF0000"/>
                </a:solidFill>
              </a:rPr>
              <a:t>지지부와</a:t>
            </a:r>
            <a:r>
              <a:rPr lang="ko-KR" altLang="en-US" sz="1200" dirty="0" smtClean="0">
                <a:solidFill>
                  <a:srgbClr val="FF0000"/>
                </a:solidFill>
              </a:rPr>
              <a:t> </a:t>
            </a:r>
            <a:r>
              <a:rPr lang="ko-KR" altLang="en-US" sz="1200" dirty="0" err="1" smtClean="0">
                <a:solidFill>
                  <a:srgbClr val="FF0000"/>
                </a:solidFill>
              </a:rPr>
              <a:t>부착부의</a:t>
            </a:r>
            <a:r>
              <a:rPr lang="ko-KR" altLang="en-US" sz="1200" dirty="0" smtClean="0">
                <a:solidFill>
                  <a:srgbClr val="FF0000"/>
                </a:solidFill>
              </a:rPr>
              <a:t> 내진성능을 확인할 수 있다</a:t>
            </a:r>
            <a:r>
              <a:rPr lang="en-US" altLang="ko-KR" sz="1200" dirty="0" smtClean="0">
                <a:solidFill>
                  <a:srgbClr val="FF0000"/>
                </a:solidFill>
              </a:rPr>
              <a:t>. </a:t>
            </a:r>
            <a:r>
              <a:rPr lang="ko-KR" altLang="en-US" sz="1200" dirty="0" smtClean="0">
                <a:solidFill>
                  <a:srgbClr val="FF0000"/>
                </a:solidFill>
              </a:rPr>
              <a:t>실험적 절차에는 책임구조기술자가 인정한 공인된 </a:t>
            </a:r>
            <a:r>
              <a:rPr lang="ko-KR" altLang="en-US" sz="1200" dirty="0" err="1" smtClean="0">
                <a:solidFill>
                  <a:srgbClr val="FF0000"/>
                </a:solidFill>
              </a:rPr>
              <a:t>실험규약이</a:t>
            </a:r>
            <a:r>
              <a:rPr lang="ko-KR" altLang="en-US" sz="1200" dirty="0" smtClean="0">
                <a:solidFill>
                  <a:srgbClr val="FF0000"/>
                </a:solidFill>
              </a:rPr>
              <a:t> 사용되어야 하며 실험을 통해 이 기준이 요구하고 있는 내진요구사항과 동등하거나 이를 초과하는 내진성능을 보유하고 있음이 증명되어야 한다</a:t>
            </a:r>
            <a:r>
              <a:rPr lang="en-US" altLang="ko-KR" sz="1200" dirty="0" smtClean="0">
                <a:solidFill>
                  <a:srgbClr val="FF0000"/>
                </a:solidFill>
              </a:rPr>
              <a:t>.</a:t>
            </a:r>
            <a:r>
              <a:rPr lang="en-US" altLang="ko-KR" sz="1200" dirty="0" smtClean="0">
                <a:solidFill>
                  <a:schemeClr val="tx1">
                    <a:lumMod val="75000"/>
                    <a:lumOff val="25000"/>
                  </a:schemeClr>
                </a:solidFill>
              </a:rPr>
              <a:t> </a:t>
            </a:r>
            <a:r>
              <a:rPr lang="ko-KR" altLang="en-US" sz="1200" dirty="0" smtClean="0">
                <a:solidFill>
                  <a:schemeClr val="tx1">
                    <a:lumMod val="75000"/>
                    <a:lumOff val="25000"/>
                  </a:schemeClr>
                </a:solidFill>
              </a:rPr>
              <a:t>실험적 절차를 적용할 경우 식 </a:t>
            </a:r>
            <a:r>
              <a:rPr lang="en-US" altLang="ko-KR" sz="1200" dirty="0" smtClean="0">
                <a:solidFill>
                  <a:schemeClr val="tx1">
                    <a:lumMod val="75000"/>
                    <a:lumOff val="25000"/>
                  </a:schemeClr>
                </a:solidFill>
              </a:rPr>
              <a:t>(1018.1.2)</a:t>
            </a:r>
            <a:r>
              <a:rPr lang="ko-KR" altLang="en-US" sz="1200" dirty="0" smtClean="0">
                <a:solidFill>
                  <a:schemeClr val="tx1">
                    <a:lumMod val="75000"/>
                    <a:lumOff val="25000"/>
                  </a:schemeClr>
                </a:solidFill>
              </a:rPr>
              <a:t>에 의해 산정되는 최대지진력은 </a:t>
            </a:r>
            <a:r>
              <a:rPr lang="en-US" altLang="ko-KR" sz="1200" dirty="0" smtClean="0">
                <a:solidFill>
                  <a:schemeClr val="tx1">
                    <a:lumMod val="75000"/>
                    <a:lumOff val="25000"/>
                  </a:schemeClr>
                </a:solidFill>
              </a:rPr>
              <a:t>3.2</a:t>
            </a:r>
            <a:r>
              <a:rPr lang="en-US" altLang="ko-KR" sz="1200" i="1" dirty="0" smtClean="0">
                <a:solidFill>
                  <a:schemeClr val="tx1">
                    <a:lumMod val="75000"/>
                    <a:lumOff val="25000"/>
                  </a:schemeClr>
                </a:solidFill>
                <a:latin typeface="Times New Roman" panose="02020603050405020304" pitchFamily="18" charset="0"/>
                <a:cs typeface="Times New Roman" panose="02020603050405020304" pitchFamily="18" charset="0"/>
              </a:rPr>
              <a:t>I</a:t>
            </a:r>
            <a:r>
              <a:rPr lang="en-US" altLang="ko-KR" sz="1200" i="1" baseline="-25000" dirty="0" smtClean="0">
                <a:solidFill>
                  <a:schemeClr val="tx1">
                    <a:lumMod val="75000"/>
                    <a:lumOff val="25000"/>
                  </a:schemeClr>
                </a:solidFill>
                <a:latin typeface="Times New Roman" panose="02020603050405020304" pitchFamily="18" charset="0"/>
                <a:cs typeface="Times New Roman" panose="02020603050405020304" pitchFamily="18" charset="0"/>
              </a:rPr>
              <a:t>p</a:t>
            </a:r>
            <a:r>
              <a:rPr lang="en-US" altLang="ko-KR" sz="1200" i="1" dirty="0" smtClean="0">
                <a:solidFill>
                  <a:schemeClr val="tx1">
                    <a:lumMod val="75000"/>
                    <a:lumOff val="25000"/>
                  </a:schemeClr>
                </a:solidFill>
                <a:latin typeface="Times New Roman" panose="02020603050405020304" pitchFamily="18" charset="0"/>
                <a:cs typeface="Times New Roman" panose="02020603050405020304" pitchFamily="18" charset="0"/>
              </a:rPr>
              <a:t>W</a:t>
            </a:r>
            <a:r>
              <a:rPr lang="en-US" altLang="ko-KR" sz="1200" i="1" baseline="-25000" dirty="0" smtClean="0">
                <a:solidFill>
                  <a:schemeClr val="tx1">
                    <a:lumMod val="75000"/>
                    <a:lumOff val="25000"/>
                  </a:schemeClr>
                </a:solidFill>
                <a:latin typeface="Times New Roman" panose="02020603050405020304" pitchFamily="18" charset="0"/>
                <a:cs typeface="Times New Roman" panose="02020603050405020304" pitchFamily="18" charset="0"/>
              </a:rPr>
              <a:t>p</a:t>
            </a:r>
            <a:r>
              <a:rPr lang="ko-KR" altLang="en-US" sz="1200" dirty="0" smtClean="0">
                <a:solidFill>
                  <a:schemeClr val="tx1">
                    <a:lumMod val="75000"/>
                    <a:lumOff val="25000"/>
                  </a:schemeClr>
                </a:solidFill>
              </a:rPr>
              <a:t>를 초과할 필요는 없다</a:t>
            </a:r>
            <a:r>
              <a:rPr lang="en-US" altLang="ko-KR" sz="1200" dirty="0" smtClean="0">
                <a:solidFill>
                  <a:schemeClr val="tx1">
                    <a:lumMod val="75000"/>
                    <a:lumOff val="25000"/>
                  </a:schemeClr>
                </a:solidFill>
              </a:rPr>
              <a:t>.</a:t>
            </a:r>
          </a:p>
          <a:p>
            <a:pPr algn="just"/>
            <a:endParaRPr lang="en-US" altLang="ko-KR" sz="1200" dirty="0" smtClean="0">
              <a:solidFill>
                <a:schemeClr val="tx1">
                  <a:lumMod val="75000"/>
                  <a:lumOff val="25000"/>
                </a:schemeClr>
              </a:solidFill>
            </a:endParaRPr>
          </a:p>
        </p:txBody>
      </p:sp>
      <p:sp>
        <p:nvSpPr>
          <p:cNvPr id="9" name="TextBox 8"/>
          <p:cNvSpPr txBox="1"/>
          <p:nvPr/>
        </p:nvSpPr>
        <p:spPr>
          <a:xfrm>
            <a:off x="4635500" y="1054684"/>
            <a:ext cx="3873499" cy="5632311"/>
          </a:xfrm>
          <a:prstGeom prst="rect">
            <a:avLst/>
          </a:prstGeom>
          <a:noFill/>
        </p:spPr>
        <p:txBody>
          <a:bodyPr wrap="square" numCol="1" spcCol="360000" rtlCol="0">
            <a:spAutoFit/>
          </a:bodyPr>
          <a:lstStyle/>
          <a:p>
            <a:pPr algn="just"/>
            <a:r>
              <a:rPr lang="ko-KR" altLang="en-US" sz="1200" b="1" dirty="0" smtClean="0">
                <a:solidFill>
                  <a:schemeClr val="tx1">
                    <a:lumMod val="75000"/>
                    <a:lumOff val="25000"/>
                  </a:schemeClr>
                </a:solidFill>
              </a:rPr>
              <a:t>해설</a:t>
            </a:r>
            <a:r>
              <a:rPr lang="en-US" altLang="ko-KR" sz="1200" b="1" dirty="0" smtClean="0">
                <a:solidFill>
                  <a:schemeClr val="tx1">
                    <a:lumMod val="75000"/>
                    <a:lumOff val="25000"/>
                  </a:schemeClr>
                </a:solidFill>
              </a:rPr>
              <a:t>:</a:t>
            </a:r>
          </a:p>
          <a:p>
            <a:pPr algn="just"/>
            <a:endParaRPr lang="en-US" altLang="ko-KR" sz="1200" dirty="0" smtClean="0">
              <a:solidFill>
                <a:schemeClr val="tx1">
                  <a:lumMod val="75000"/>
                  <a:lumOff val="25000"/>
                </a:schemeClr>
              </a:solidFill>
            </a:endParaRPr>
          </a:p>
          <a:p>
            <a:pPr algn="just"/>
            <a:r>
              <a:rPr lang="en-US" altLang="ko-KR" sz="1200" dirty="0">
                <a:solidFill>
                  <a:schemeClr val="tx1">
                    <a:lumMod val="75000"/>
                    <a:lumOff val="25000"/>
                  </a:schemeClr>
                </a:solidFill>
              </a:rPr>
              <a:t>1018.1 </a:t>
            </a:r>
            <a:r>
              <a:rPr lang="ko-KR" altLang="en-US" sz="1200" dirty="0">
                <a:solidFill>
                  <a:schemeClr val="tx1">
                    <a:lumMod val="75000"/>
                    <a:lumOff val="25000"/>
                  </a:schemeClr>
                </a:solidFill>
              </a:rPr>
              <a:t>일반사항</a:t>
            </a:r>
          </a:p>
          <a:p>
            <a:pPr algn="just"/>
            <a:r>
              <a:rPr lang="ko-KR" altLang="en-US" sz="1200" dirty="0">
                <a:solidFill>
                  <a:schemeClr val="tx1">
                    <a:lumMod val="75000"/>
                    <a:lumOff val="25000"/>
                  </a:schemeClr>
                </a:solidFill>
              </a:rPr>
              <a:t>지진발생시 전도 및 탈락</a:t>
            </a:r>
            <a:r>
              <a:rPr lang="en-US" altLang="ko-KR" sz="1200" dirty="0">
                <a:solidFill>
                  <a:schemeClr val="tx1">
                    <a:lumMod val="75000"/>
                    <a:lumOff val="25000"/>
                  </a:schemeClr>
                </a:solidFill>
              </a:rPr>
              <a:t>, </a:t>
            </a:r>
            <a:r>
              <a:rPr lang="ko-KR" altLang="en-US" sz="1200" dirty="0">
                <a:solidFill>
                  <a:schemeClr val="tx1">
                    <a:lumMod val="75000"/>
                    <a:lumOff val="25000"/>
                  </a:schemeClr>
                </a:solidFill>
              </a:rPr>
              <a:t>추락으로 인하여 건물 내</a:t>
            </a:r>
            <a:r>
              <a:rPr lang="en-US" altLang="ko-KR" sz="1200" dirty="0">
                <a:solidFill>
                  <a:schemeClr val="tx1">
                    <a:lumMod val="75000"/>
                    <a:lumOff val="25000"/>
                  </a:schemeClr>
                </a:solidFill>
              </a:rPr>
              <a:t>·</a:t>
            </a:r>
            <a:r>
              <a:rPr lang="ko-KR" altLang="en-US" sz="1200" dirty="0">
                <a:solidFill>
                  <a:schemeClr val="tx1">
                    <a:lumMod val="75000"/>
                    <a:lumOff val="25000"/>
                  </a:schemeClr>
                </a:solidFill>
              </a:rPr>
              <a:t>외부의 인명에 손상을 줄 수 있는 비구조요소는 반드시 내진설계에 의하여 안전성을 보장하여야 한다</a:t>
            </a:r>
            <a:r>
              <a:rPr lang="en-US" altLang="ko-KR" sz="1200" dirty="0">
                <a:solidFill>
                  <a:schemeClr val="tx1">
                    <a:lumMod val="75000"/>
                    <a:lumOff val="25000"/>
                  </a:schemeClr>
                </a:solidFill>
              </a:rPr>
              <a:t>. </a:t>
            </a:r>
            <a:r>
              <a:rPr lang="en-US" altLang="ko-KR" sz="1200" dirty="0" smtClean="0">
                <a:solidFill>
                  <a:schemeClr val="tx1">
                    <a:lumMod val="75000"/>
                    <a:lumOff val="25000"/>
                  </a:schemeClr>
                </a:solidFill>
              </a:rPr>
              <a:t>(...)</a:t>
            </a:r>
            <a:endParaRPr lang="en-US" altLang="ko-KR" sz="1200" dirty="0">
              <a:solidFill>
                <a:schemeClr val="tx1">
                  <a:lumMod val="75000"/>
                  <a:lumOff val="25000"/>
                </a:schemeClr>
              </a:solidFill>
            </a:endParaRPr>
          </a:p>
          <a:p>
            <a:pPr algn="just"/>
            <a:r>
              <a:rPr lang="ko-KR" altLang="en-US" sz="1200" dirty="0">
                <a:solidFill>
                  <a:schemeClr val="tx1">
                    <a:lumMod val="75000"/>
                    <a:lumOff val="25000"/>
                  </a:schemeClr>
                </a:solidFill>
              </a:rPr>
              <a:t>또한 비구조요소의 손상으로 인한 재산상의 피해를 방지하기 위한 조치로서 이 조항을 사용할 수 있다</a:t>
            </a:r>
            <a:r>
              <a:rPr lang="en-US" altLang="ko-KR" sz="1200" dirty="0">
                <a:solidFill>
                  <a:schemeClr val="tx1">
                    <a:lumMod val="75000"/>
                    <a:lumOff val="25000"/>
                  </a:schemeClr>
                </a:solidFill>
              </a:rPr>
              <a:t>.</a:t>
            </a:r>
          </a:p>
          <a:p>
            <a:pPr algn="just"/>
            <a:r>
              <a:rPr lang="ko-KR" altLang="en-US" sz="1200" dirty="0">
                <a:solidFill>
                  <a:schemeClr val="tx1">
                    <a:lumMod val="75000"/>
                    <a:lumOff val="25000"/>
                  </a:schemeClr>
                </a:solidFill>
              </a:rPr>
              <a:t>기능수행 또는 </a:t>
            </a:r>
            <a:r>
              <a:rPr lang="ko-KR" altLang="en-US" sz="1200" dirty="0" err="1">
                <a:solidFill>
                  <a:schemeClr val="tx1">
                    <a:lumMod val="75000"/>
                    <a:lumOff val="25000"/>
                  </a:schemeClr>
                </a:solidFill>
              </a:rPr>
              <a:t>즉시거주가</a:t>
            </a:r>
            <a:r>
              <a:rPr lang="ko-KR" altLang="en-US" sz="1200" dirty="0">
                <a:solidFill>
                  <a:schemeClr val="tx1">
                    <a:lumMod val="75000"/>
                    <a:lumOff val="25000"/>
                  </a:schemeClr>
                </a:solidFill>
              </a:rPr>
              <a:t> 요구되는 </a:t>
            </a:r>
            <a:r>
              <a:rPr lang="ko-KR" altLang="en-US" sz="1200" dirty="0" err="1">
                <a:solidFill>
                  <a:schemeClr val="tx1">
                    <a:lumMod val="75000"/>
                    <a:lumOff val="25000"/>
                  </a:schemeClr>
                </a:solidFill>
              </a:rPr>
              <a:t>내진특등급</a:t>
            </a:r>
            <a:r>
              <a:rPr lang="ko-KR" altLang="en-US" sz="1200" dirty="0">
                <a:solidFill>
                  <a:schemeClr val="tx1">
                    <a:lumMod val="75000"/>
                    <a:lumOff val="25000"/>
                  </a:schemeClr>
                </a:solidFill>
              </a:rPr>
              <a:t> 구조물에 대해서는 더욱 엄격한 조항이 적용해야 한다</a:t>
            </a:r>
            <a:r>
              <a:rPr lang="en-US" altLang="ko-KR" sz="1200" dirty="0" smtClean="0">
                <a:solidFill>
                  <a:schemeClr val="tx1">
                    <a:lumMod val="75000"/>
                    <a:lumOff val="25000"/>
                  </a:schemeClr>
                </a:solidFill>
              </a:rPr>
              <a:t>.</a:t>
            </a:r>
          </a:p>
          <a:p>
            <a:pPr algn="just"/>
            <a:endParaRPr lang="en-US" altLang="ko-KR" sz="1200" dirty="0">
              <a:solidFill>
                <a:schemeClr val="tx1">
                  <a:lumMod val="75000"/>
                  <a:lumOff val="25000"/>
                </a:schemeClr>
              </a:solidFill>
            </a:endParaRPr>
          </a:p>
          <a:p>
            <a:pPr algn="just"/>
            <a:r>
              <a:rPr lang="en-US" altLang="ko-KR" sz="1200" dirty="0">
                <a:solidFill>
                  <a:schemeClr val="tx1">
                    <a:lumMod val="75000"/>
                    <a:lumOff val="25000"/>
                  </a:schemeClr>
                </a:solidFill>
              </a:rPr>
              <a:t>1018.1.2. </a:t>
            </a:r>
            <a:r>
              <a:rPr lang="ko-KR" altLang="en-US" sz="1200" dirty="0" err="1">
                <a:solidFill>
                  <a:schemeClr val="tx1">
                    <a:lumMod val="75000"/>
                    <a:lumOff val="25000"/>
                  </a:schemeClr>
                </a:solidFill>
              </a:rPr>
              <a:t>중요도계수</a:t>
            </a:r>
            <a:endParaRPr lang="ko-KR" altLang="en-US" sz="1200" dirty="0">
              <a:solidFill>
                <a:schemeClr val="tx1">
                  <a:lumMod val="75000"/>
                  <a:lumOff val="25000"/>
                </a:schemeClr>
              </a:solidFill>
            </a:endParaRPr>
          </a:p>
          <a:p>
            <a:pPr algn="just"/>
            <a:r>
              <a:rPr lang="ko-KR" altLang="en-US" sz="1200" dirty="0">
                <a:solidFill>
                  <a:schemeClr val="tx1">
                    <a:lumMod val="75000"/>
                    <a:lumOff val="25000"/>
                  </a:schemeClr>
                </a:solidFill>
              </a:rPr>
              <a:t>중요도계수가 </a:t>
            </a:r>
            <a:r>
              <a:rPr lang="en-US" altLang="ko-KR" sz="1200" dirty="0">
                <a:solidFill>
                  <a:schemeClr val="tx1">
                    <a:lumMod val="75000"/>
                    <a:lumOff val="25000"/>
                  </a:schemeClr>
                </a:solidFill>
              </a:rPr>
              <a:t>1.5</a:t>
            </a:r>
            <a:r>
              <a:rPr lang="ko-KR" altLang="en-US" sz="1200" dirty="0">
                <a:solidFill>
                  <a:schemeClr val="tx1">
                    <a:lumMod val="75000"/>
                    <a:lumOff val="25000"/>
                  </a:schemeClr>
                </a:solidFill>
              </a:rPr>
              <a:t>인 비구조요소는 </a:t>
            </a:r>
            <a:r>
              <a:rPr lang="ko-KR" altLang="en-US" sz="1200" dirty="0" err="1">
                <a:solidFill>
                  <a:schemeClr val="tx1">
                    <a:lumMod val="75000"/>
                    <a:lumOff val="25000"/>
                  </a:schemeClr>
                </a:solidFill>
              </a:rPr>
              <a:t>인명안전의</a:t>
            </a:r>
            <a:r>
              <a:rPr lang="ko-KR" altLang="en-US" sz="1200" dirty="0">
                <a:solidFill>
                  <a:schemeClr val="tx1">
                    <a:lumMod val="75000"/>
                    <a:lumOff val="25000"/>
                  </a:schemeClr>
                </a:solidFill>
              </a:rPr>
              <a:t> 확보</a:t>
            </a:r>
            <a:r>
              <a:rPr lang="en-US" altLang="ko-KR" sz="1200" dirty="0">
                <a:solidFill>
                  <a:schemeClr val="tx1">
                    <a:lumMod val="75000"/>
                    <a:lumOff val="25000"/>
                  </a:schemeClr>
                </a:solidFill>
              </a:rPr>
              <a:t>, </a:t>
            </a:r>
            <a:r>
              <a:rPr lang="ko-KR" altLang="en-US" sz="1200" dirty="0">
                <a:solidFill>
                  <a:schemeClr val="tx1">
                    <a:lumMod val="75000"/>
                    <a:lumOff val="25000"/>
                  </a:schemeClr>
                </a:solidFill>
              </a:rPr>
              <a:t>위험물질의 노출 방지 혹은 </a:t>
            </a:r>
            <a:r>
              <a:rPr lang="ko-KR" altLang="en-US" sz="1200" dirty="0" err="1">
                <a:solidFill>
                  <a:schemeClr val="tx1">
                    <a:lumMod val="75000"/>
                    <a:lumOff val="25000"/>
                  </a:schemeClr>
                </a:solidFill>
              </a:rPr>
              <a:t>지진후</a:t>
            </a:r>
            <a:r>
              <a:rPr lang="ko-KR" altLang="en-US" sz="1200" dirty="0">
                <a:solidFill>
                  <a:schemeClr val="tx1">
                    <a:lumMod val="75000"/>
                    <a:lumOff val="25000"/>
                  </a:schemeClr>
                </a:solidFill>
              </a:rPr>
              <a:t> 건물의 </a:t>
            </a:r>
            <a:r>
              <a:rPr lang="ko-KR" altLang="en-US" sz="1200" dirty="0" err="1">
                <a:solidFill>
                  <a:schemeClr val="tx1">
                    <a:lumMod val="75000"/>
                    <a:lumOff val="25000"/>
                  </a:schemeClr>
                </a:solidFill>
              </a:rPr>
              <a:t>기능유지를</a:t>
            </a:r>
            <a:r>
              <a:rPr lang="ko-KR" altLang="en-US" sz="1200" dirty="0">
                <a:solidFill>
                  <a:schemeClr val="tx1">
                    <a:lumMod val="75000"/>
                    <a:lumOff val="25000"/>
                  </a:schemeClr>
                </a:solidFill>
              </a:rPr>
              <a:t> 위한 것이다</a:t>
            </a:r>
            <a:r>
              <a:rPr lang="en-US" altLang="ko-KR" sz="1200" dirty="0">
                <a:solidFill>
                  <a:schemeClr val="tx1">
                    <a:lumMod val="75000"/>
                    <a:lumOff val="25000"/>
                  </a:schemeClr>
                </a:solidFill>
              </a:rPr>
              <a:t>.  </a:t>
            </a:r>
            <a:r>
              <a:rPr lang="en-US" altLang="ko-KR" sz="1200" dirty="0" smtClean="0">
                <a:solidFill>
                  <a:schemeClr val="tx1">
                    <a:lumMod val="75000"/>
                    <a:lumOff val="25000"/>
                  </a:schemeClr>
                </a:solidFill>
              </a:rPr>
              <a:t>(...)</a:t>
            </a:r>
            <a:endParaRPr lang="en-US" altLang="ko-KR" sz="1200" dirty="0">
              <a:solidFill>
                <a:schemeClr val="tx1">
                  <a:lumMod val="75000"/>
                  <a:lumOff val="25000"/>
                </a:schemeClr>
              </a:solidFill>
            </a:endParaRPr>
          </a:p>
          <a:p>
            <a:pPr algn="just"/>
            <a:r>
              <a:rPr lang="en-US" altLang="ko-KR" sz="1200" dirty="0">
                <a:solidFill>
                  <a:schemeClr val="tx1">
                    <a:lumMod val="75000"/>
                    <a:lumOff val="25000"/>
                  </a:schemeClr>
                </a:solidFill>
              </a:rPr>
              <a:t>(4) </a:t>
            </a:r>
            <a:r>
              <a:rPr lang="ko-KR" altLang="en-US" sz="1200" dirty="0">
                <a:solidFill>
                  <a:schemeClr val="tx1">
                    <a:lumMod val="75000"/>
                    <a:lumOff val="25000"/>
                  </a:schemeClr>
                </a:solidFill>
              </a:rPr>
              <a:t>내진특등급의 구조물은 설계지진후에도 기능을 유지할 수 있어야 한다</a:t>
            </a:r>
            <a:r>
              <a:rPr lang="en-US" altLang="ko-KR" sz="1200" dirty="0">
                <a:solidFill>
                  <a:schemeClr val="tx1">
                    <a:lumMod val="75000"/>
                    <a:lumOff val="25000"/>
                  </a:schemeClr>
                </a:solidFill>
              </a:rPr>
              <a:t>. </a:t>
            </a:r>
            <a:r>
              <a:rPr lang="ko-KR" altLang="en-US" sz="1200" dirty="0">
                <a:solidFill>
                  <a:schemeClr val="tx1">
                    <a:lumMod val="75000"/>
                    <a:lumOff val="25000"/>
                  </a:schemeClr>
                </a:solidFill>
              </a:rPr>
              <a:t>따라서 </a:t>
            </a:r>
            <a:r>
              <a:rPr lang="ko-KR" altLang="en-US" sz="1200" dirty="0" err="1">
                <a:solidFill>
                  <a:schemeClr val="tx1">
                    <a:lumMod val="75000"/>
                    <a:lumOff val="25000"/>
                  </a:schemeClr>
                </a:solidFill>
              </a:rPr>
              <a:t>내진특등급</a:t>
            </a:r>
            <a:r>
              <a:rPr lang="ko-KR" altLang="en-US" sz="1200" dirty="0">
                <a:solidFill>
                  <a:schemeClr val="tx1">
                    <a:lumMod val="75000"/>
                    <a:lumOff val="25000"/>
                  </a:schemeClr>
                </a:solidFill>
              </a:rPr>
              <a:t> 구조물 내 대부분의 비구조요소는 </a:t>
            </a:r>
            <a:r>
              <a:rPr lang="ko-KR" altLang="en-US" sz="1200" dirty="0" err="1">
                <a:solidFill>
                  <a:schemeClr val="tx1">
                    <a:lumMod val="75000"/>
                    <a:lumOff val="25000"/>
                  </a:schemeClr>
                </a:solidFill>
              </a:rPr>
              <a:t>중요도계수</a:t>
            </a:r>
            <a:r>
              <a:rPr lang="ko-KR" altLang="en-US" sz="1200" dirty="0">
                <a:solidFill>
                  <a:schemeClr val="tx1">
                    <a:lumMod val="75000"/>
                    <a:lumOff val="25000"/>
                  </a:schemeClr>
                </a:solidFill>
              </a:rPr>
              <a:t> 를 </a:t>
            </a:r>
            <a:r>
              <a:rPr lang="en-US" altLang="ko-KR" sz="1200" dirty="0">
                <a:solidFill>
                  <a:schemeClr val="tx1">
                    <a:lumMod val="75000"/>
                    <a:lumOff val="25000"/>
                  </a:schemeClr>
                </a:solidFill>
              </a:rPr>
              <a:t>1.5</a:t>
            </a:r>
            <a:r>
              <a:rPr lang="ko-KR" altLang="en-US" sz="1200" dirty="0">
                <a:solidFill>
                  <a:schemeClr val="tx1">
                    <a:lumMod val="75000"/>
                    <a:lumOff val="25000"/>
                  </a:schemeClr>
                </a:solidFill>
              </a:rPr>
              <a:t>로 하여 설계되어야 한다</a:t>
            </a:r>
            <a:r>
              <a:rPr lang="en-US" altLang="ko-KR" sz="1200" dirty="0">
                <a:solidFill>
                  <a:schemeClr val="tx1">
                    <a:lumMod val="75000"/>
                    <a:lumOff val="25000"/>
                  </a:schemeClr>
                </a:solidFill>
              </a:rPr>
              <a:t>. </a:t>
            </a:r>
            <a:r>
              <a:rPr lang="en-US" altLang="ko-KR" sz="1200" dirty="0" smtClean="0">
                <a:solidFill>
                  <a:schemeClr val="tx1">
                    <a:lumMod val="75000"/>
                    <a:lumOff val="25000"/>
                  </a:schemeClr>
                </a:solidFill>
              </a:rPr>
              <a:t>(...)</a:t>
            </a:r>
          </a:p>
          <a:p>
            <a:pPr algn="just"/>
            <a:endParaRPr lang="en-US" altLang="ko-KR" sz="1200" dirty="0">
              <a:solidFill>
                <a:schemeClr val="tx1">
                  <a:lumMod val="75000"/>
                  <a:lumOff val="25000"/>
                </a:schemeClr>
              </a:solidFill>
            </a:endParaRPr>
          </a:p>
          <a:p>
            <a:pPr algn="just"/>
            <a:r>
              <a:rPr lang="en-US" altLang="ko-KR" sz="1200" dirty="0">
                <a:solidFill>
                  <a:schemeClr val="tx1">
                    <a:lumMod val="75000"/>
                    <a:lumOff val="25000"/>
                  </a:schemeClr>
                </a:solidFill>
              </a:rPr>
              <a:t>1018.1.3.2 </a:t>
            </a:r>
            <a:r>
              <a:rPr lang="ko-KR" altLang="en-US" sz="1200" dirty="0">
                <a:solidFill>
                  <a:schemeClr val="tx1">
                    <a:lumMod val="75000"/>
                    <a:lumOff val="25000"/>
                  </a:schemeClr>
                </a:solidFill>
              </a:rPr>
              <a:t>실험적 절차</a:t>
            </a:r>
          </a:p>
          <a:p>
            <a:pPr algn="just"/>
            <a:r>
              <a:rPr lang="ko-KR" altLang="en-US" sz="1200" dirty="0">
                <a:solidFill>
                  <a:srgbClr val="FF0000"/>
                </a:solidFill>
              </a:rPr>
              <a:t>실험적 검증에 사용되는 시험방법은 아래를 참고할 수 있다</a:t>
            </a:r>
            <a:r>
              <a:rPr lang="en-US" altLang="ko-KR" sz="1200" dirty="0">
                <a:solidFill>
                  <a:srgbClr val="FF0000"/>
                </a:solidFill>
              </a:rPr>
              <a:t>. </a:t>
            </a:r>
          </a:p>
          <a:p>
            <a:pPr algn="just"/>
            <a:r>
              <a:rPr lang="en-US" altLang="ko-KR" sz="1200" dirty="0">
                <a:solidFill>
                  <a:schemeClr val="tx1">
                    <a:lumMod val="75000"/>
                    <a:lumOff val="25000"/>
                  </a:schemeClr>
                </a:solidFill>
              </a:rPr>
              <a:t>(</a:t>
            </a:r>
            <a:r>
              <a:rPr lang="ko-KR" altLang="en-US" sz="1200" dirty="0">
                <a:solidFill>
                  <a:schemeClr val="tx1">
                    <a:lumMod val="75000"/>
                    <a:lumOff val="25000"/>
                  </a:schemeClr>
                </a:solidFill>
              </a:rPr>
              <a:t>가</a:t>
            </a:r>
            <a:r>
              <a:rPr lang="en-US" altLang="ko-KR" sz="1200" dirty="0" smtClean="0">
                <a:solidFill>
                  <a:schemeClr val="tx1">
                    <a:lumMod val="75000"/>
                    <a:lumOff val="25000"/>
                  </a:schemeClr>
                </a:solidFill>
              </a:rPr>
              <a:t>) </a:t>
            </a:r>
            <a:r>
              <a:rPr lang="ko-KR" altLang="en-US" sz="1200" dirty="0" smtClean="0">
                <a:solidFill>
                  <a:schemeClr val="tx1">
                    <a:lumMod val="75000"/>
                    <a:lumOff val="25000"/>
                  </a:schemeClr>
                </a:solidFill>
              </a:rPr>
              <a:t>전기통신설비의 </a:t>
            </a:r>
            <a:r>
              <a:rPr lang="ko-KR" altLang="en-US" sz="1200" dirty="0">
                <a:solidFill>
                  <a:schemeClr val="tx1">
                    <a:lumMod val="75000"/>
                    <a:lumOff val="25000"/>
                  </a:schemeClr>
                </a:solidFill>
              </a:rPr>
              <a:t>내진시험방법</a:t>
            </a:r>
            <a:r>
              <a:rPr lang="en-US" altLang="ko-KR" sz="1200" dirty="0">
                <a:solidFill>
                  <a:schemeClr val="tx1">
                    <a:lumMod val="75000"/>
                    <a:lumOff val="25000"/>
                  </a:schemeClr>
                </a:solidFill>
              </a:rPr>
              <a:t>, </a:t>
            </a:r>
            <a:r>
              <a:rPr lang="ko-KR" altLang="en-US" sz="1200" dirty="0">
                <a:solidFill>
                  <a:schemeClr val="tx1">
                    <a:lumMod val="75000"/>
                    <a:lumOff val="25000"/>
                  </a:schemeClr>
                </a:solidFill>
              </a:rPr>
              <a:t>전파연구소 공고 </a:t>
            </a:r>
            <a:r>
              <a:rPr lang="en-US" altLang="ko-KR" sz="1200" dirty="0">
                <a:solidFill>
                  <a:schemeClr val="tx1">
                    <a:lumMod val="75000"/>
                    <a:lumOff val="25000"/>
                  </a:schemeClr>
                </a:solidFill>
              </a:rPr>
              <a:t>2009-3</a:t>
            </a:r>
            <a:r>
              <a:rPr lang="ko-KR" altLang="en-US" sz="1200" dirty="0">
                <a:solidFill>
                  <a:schemeClr val="tx1">
                    <a:lumMod val="75000"/>
                    <a:lumOff val="25000"/>
                  </a:schemeClr>
                </a:solidFill>
              </a:rPr>
              <a:t>호</a:t>
            </a:r>
          </a:p>
          <a:p>
            <a:pPr algn="just"/>
            <a:r>
              <a:rPr lang="en-US" altLang="ko-KR" sz="1200" dirty="0">
                <a:solidFill>
                  <a:srgbClr val="FF0000"/>
                </a:solidFill>
              </a:rPr>
              <a:t>(</a:t>
            </a:r>
            <a:r>
              <a:rPr lang="ko-KR" altLang="en-US" sz="1200" dirty="0">
                <a:solidFill>
                  <a:srgbClr val="FF0000"/>
                </a:solidFill>
              </a:rPr>
              <a:t>나</a:t>
            </a:r>
            <a:r>
              <a:rPr lang="en-US" altLang="ko-KR" sz="1200" dirty="0" smtClean="0">
                <a:solidFill>
                  <a:srgbClr val="FF0000"/>
                </a:solidFill>
              </a:rPr>
              <a:t>) AC156</a:t>
            </a:r>
            <a:r>
              <a:rPr lang="en-US" altLang="ko-KR" sz="1200" dirty="0">
                <a:solidFill>
                  <a:srgbClr val="FF0000"/>
                </a:solidFill>
              </a:rPr>
              <a:t>, Acceptance Criteria for Seismic </a:t>
            </a:r>
            <a:r>
              <a:rPr lang="en-US" altLang="ko-KR" sz="1200" dirty="0" err="1" smtClean="0">
                <a:solidFill>
                  <a:srgbClr val="FF0000"/>
                </a:solidFill>
              </a:rPr>
              <a:t>Certifica-tion</a:t>
            </a:r>
            <a:r>
              <a:rPr lang="en-US" altLang="ko-KR" sz="1200" dirty="0" smtClean="0">
                <a:solidFill>
                  <a:srgbClr val="FF0000"/>
                </a:solidFill>
              </a:rPr>
              <a:t> </a:t>
            </a:r>
            <a:r>
              <a:rPr lang="en-US" altLang="ko-KR" sz="1200" dirty="0">
                <a:solidFill>
                  <a:srgbClr val="FF0000"/>
                </a:solidFill>
              </a:rPr>
              <a:t>by Shake-Table Testing of Non structural </a:t>
            </a:r>
            <a:r>
              <a:rPr lang="en-US" altLang="ko-KR" sz="1200" dirty="0" smtClean="0">
                <a:solidFill>
                  <a:srgbClr val="FF0000"/>
                </a:solidFill>
              </a:rPr>
              <a:t>Com-</a:t>
            </a:r>
            <a:r>
              <a:rPr lang="en-US" altLang="ko-KR" sz="1200" dirty="0" err="1" smtClean="0">
                <a:solidFill>
                  <a:srgbClr val="FF0000"/>
                </a:solidFill>
              </a:rPr>
              <a:t>ponents</a:t>
            </a:r>
            <a:r>
              <a:rPr lang="en-US" altLang="ko-KR" sz="1200" dirty="0">
                <a:solidFill>
                  <a:srgbClr val="FF0000"/>
                </a:solidFill>
              </a:rPr>
              <a:t>, 2010</a:t>
            </a:r>
          </a:p>
          <a:p>
            <a:pPr algn="just"/>
            <a:r>
              <a:rPr lang="en-US" altLang="ko-KR" sz="1200" dirty="0">
                <a:solidFill>
                  <a:schemeClr val="tx1">
                    <a:lumMod val="75000"/>
                    <a:lumOff val="25000"/>
                  </a:schemeClr>
                </a:solidFill>
              </a:rPr>
              <a:t>(</a:t>
            </a:r>
            <a:r>
              <a:rPr lang="ko-KR" altLang="en-US" sz="1200" dirty="0">
                <a:solidFill>
                  <a:schemeClr val="tx1">
                    <a:lumMod val="75000"/>
                    <a:lumOff val="25000"/>
                  </a:schemeClr>
                </a:solidFill>
              </a:rPr>
              <a:t>다</a:t>
            </a:r>
            <a:r>
              <a:rPr lang="en-US" altLang="ko-KR" sz="1200" dirty="0" smtClean="0">
                <a:solidFill>
                  <a:schemeClr val="tx1">
                    <a:lumMod val="75000"/>
                    <a:lumOff val="25000"/>
                  </a:schemeClr>
                </a:solidFill>
              </a:rPr>
              <a:t>) FEMA </a:t>
            </a:r>
            <a:r>
              <a:rPr lang="en-US" altLang="ko-KR" sz="1200" dirty="0">
                <a:solidFill>
                  <a:schemeClr val="tx1">
                    <a:lumMod val="75000"/>
                    <a:lumOff val="25000"/>
                  </a:schemeClr>
                </a:solidFill>
              </a:rPr>
              <a:t>461. Interim Protocols For Determining </a:t>
            </a:r>
            <a:r>
              <a:rPr lang="en-US" altLang="ko-KR" sz="1200" dirty="0" smtClean="0">
                <a:solidFill>
                  <a:schemeClr val="tx1">
                    <a:lumMod val="75000"/>
                    <a:lumOff val="25000"/>
                  </a:schemeClr>
                </a:solidFill>
              </a:rPr>
              <a:t>S-</a:t>
            </a:r>
            <a:r>
              <a:rPr lang="en-US" altLang="ko-KR" sz="1200" dirty="0" err="1" smtClean="0">
                <a:solidFill>
                  <a:schemeClr val="tx1">
                    <a:lumMod val="75000"/>
                    <a:lumOff val="25000"/>
                  </a:schemeClr>
                </a:solidFill>
              </a:rPr>
              <a:t>eismic</a:t>
            </a:r>
            <a:r>
              <a:rPr lang="en-US" altLang="ko-KR" sz="1200" dirty="0" smtClean="0">
                <a:solidFill>
                  <a:schemeClr val="tx1">
                    <a:lumMod val="75000"/>
                    <a:lumOff val="25000"/>
                  </a:schemeClr>
                </a:solidFill>
              </a:rPr>
              <a:t> </a:t>
            </a:r>
            <a:r>
              <a:rPr lang="en-US" altLang="ko-KR" sz="1200" dirty="0">
                <a:solidFill>
                  <a:schemeClr val="tx1">
                    <a:lumMod val="75000"/>
                    <a:lumOff val="25000"/>
                  </a:schemeClr>
                </a:solidFill>
              </a:rPr>
              <a:t>Performance </a:t>
            </a:r>
            <a:r>
              <a:rPr lang="en-US" altLang="ko-KR" sz="1200" dirty="0" smtClean="0">
                <a:solidFill>
                  <a:schemeClr val="tx1">
                    <a:lumMod val="75000"/>
                    <a:lumOff val="25000"/>
                  </a:schemeClr>
                </a:solidFill>
              </a:rPr>
              <a:t>Characteristics </a:t>
            </a:r>
            <a:r>
              <a:rPr lang="en-US" altLang="ko-KR" sz="1200" dirty="0">
                <a:solidFill>
                  <a:schemeClr val="tx1">
                    <a:lumMod val="75000"/>
                    <a:lumOff val="25000"/>
                  </a:schemeClr>
                </a:solidFill>
              </a:rPr>
              <a:t>of Structural and Nonstructural Components Through Laboratory </a:t>
            </a:r>
            <a:r>
              <a:rPr lang="en-US" altLang="ko-KR" sz="1200" dirty="0" smtClean="0">
                <a:solidFill>
                  <a:schemeClr val="tx1">
                    <a:lumMod val="75000"/>
                    <a:lumOff val="25000"/>
                  </a:schemeClr>
                </a:solidFill>
              </a:rPr>
              <a:t>Test-</a:t>
            </a:r>
            <a:r>
              <a:rPr lang="en-US" altLang="ko-KR" sz="1200" dirty="0" err="1" smtClean="0">
                <a:solidFill>
                  <a:schemeClr val="tx1">
                    <a:lumMod val="75000"/>
                    <a:lumOff val="25000"/>
                  </a:schemeClr>
                </a:solidFill>
              </a:rPr>
              <a:t>ing</a:t>
            </a:r>
            <a:r>
              <a:rPr lang="en-US" altLang="ko-KR" sz="1200" dirty="0">
                <a:solidFill>
                  <a:schemeClr val="tx1">
                    <a:lumMod val="75000"/>
                    <a:lumOff val="25000"/>
                  </a:schemeClr>
                </a:solidFill>
              </a:rPr>
              <a:t>, 2007</a:t>
            </a:r>
            <a:r>
              <a:rPr lang="en-US" altLang="ko-KR" sz="1200" dirty="0" smtClean="0">
                <a:solidFill>
                  <a:schemeClr val="tx1">
                    <a:lumMod val="75000"/>
                    <a:lumOff val="25000"/>
                  </a:schemeClr>
                </a:solidFill>
              </a:rPr>
              <a:t>.</a:t>
            </a:r>
            <a:endParaRPr lang="en-US" altLang="ko-KR" sz="1200" dirty="0">
              <a:solidFill>
                <a:schemeClr val="tx1">
                  <a:lumMod val="75000"/>
                  <a:lumOff val="25000"/>
                </a:schemeClr>
              </a:solidFill>
            </a:endParaRPr>
          </a:p>
        </p:txBody>
      </p:sp>
    </p:spTree>
    <p:extLst>
      <p:ext uri="{BB962C8B-B14F-4D97-AF65-F5344CB8AC3E}">
        <p14:creationId xmlns:p14="http://schemas.microsoft.com/office/powerpoint/2010/main" val="3104567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31556" y="112878"/>
            <a:ext cx="8680888" cy="929859"/>
          </a:xfrm>
        </p:spPr>
        <p:txBody>
          <a:bodyPr/>
          <a:lstStyle/>
          <a:p>
            <a:r>
              <a:rPr lang="en-US" altLang="ko-KR" dirty="0" smtClean="0"/>
              <a:t>ICC-ES AC156_ Acceptance Criteria for Seismic </a:t>
            </a:r>
            <a:r>
              <a:rPr lang="en-US" altLang="ko-KR" dirty="0" smtClean="0">
                <a:solidFill>
                  <a:srgbClr val="FF0000"/>
                </a:solidFill>
              </a:rPr>
              <a:t>Certification</a:t>
            </a:r>
            <a:r>
              <a:rPr lang="en-US" altLang="ko-KR" dirty="0" smtClean="0"/>
              <a:t> by Shake-Table Testing of Nonstructural Components</a:t>
            </a:r>
            <a:endParaRPr lang="ko-KR" altLang="en-US" dirty="0"/>
          </a:p>
        </p:txBody>
      </p:sp>
      <p:grpSp>
        <p:nvGrpSpPr>
          <p:cNvPr id="6" name="그룹 5"/>
          <p:cNvGrpSpPr/>
          <p:nvPr/>
        </p:nvGrpSpPr>
        <p:grpSpPr>
          <a:xfrm>
            <a:off x="607434" y="1171074"/>
            <a:ext cx="7969730" cy="5496426"/>
            <a:chOff x="607434" y="1171074"/>
            <a:chExt cx="7969730" cy="5496426"/>
          </a:xfrm>
        </p:grpSpPr>
        <p:sp>
          <p:nvSpPr>
            <p:cNvPr id="29" name="Rounded Rectangle 16"/>
            <p:cNvSpPr/>
            <p:nvPr/>
          </p:nvSpPr>
          <p:spPr>
            <a:xfrm>
              <a:off x="607434" y="1171074"/>
              <a:ext cx="7969730" cy="5496426"/>
            </a:xfrm>
            <a:prstGeom prst="roundRect">
              <a:avLst>
                <a:gd name="adj" fmla="val 5101"/>
              </a:avLst>
            </a:prstGeom>
            <a:solidFill>
              <a:schemeClr val="bg1">
                <a:lumMod val="95000"/>
                <a:alpha val="50000"/>
              </a:schemeClr>
            </a:solidFill>
            <a:ln>
              <a:solidFill>
                <a:schemeClr val="bg1">
                  <a:lumMod val="50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pic>
          <p:nvPicPr>
            <p:cNvPr id="3" name="그림 2"/>
            <p:cNvPicPr>
              <a:picLocks noChangeAspect="1"/>
            </p:cNvPicPr>
            <p:nvPr/>
          </p:nvPicPr>
          <p:blipFill>
            <a:blip r:embed="rId3"/>
            <a:stretch>
              <a:fillRect/>
            </a:stretch>
          </p:blipFill>
          <p:spPr>
            <a:xfrm>
              <a:off x="773473" y="1588244"/>
              <a:ext cx="3663617" cy="4335587"/>
            </a:xfrm>
            <a:prstGeom prst="rect">
              <a:avLst/>
            </a:prstGeom>
          </p:spPr>
        </p:pic>
        <p:sp>
          <p:nvSpPr>
            <p:cNvPr id="10" name="직사각형 9"/>
            <p:cNvSpPr/>
            <p:nvPr/>
          </p:nvSpPr>
          <p:spPr>
            <a:xfrm>
              <a:off x="683531" y="1828087"/>
              <a:ext cx="3873479" cy="1184936"/>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p:cNvPicPr>
              <a:picLocks noChangeAspect="1"/>
            </p:cNvPicPr>
            <p:nvPr/>
          </p:nvPicPr>
          <p:blipFill>
            <a:blip r:embed="rId4"/>
            <a:stretch>
              <a:fillRect/>
            </a:stretch>
          </p:blipFill>
          <p:spPr>
            <a:xfrm>
              <a:off x="4592299" y="1588244"/>
              <a:ext cx="3663617" cy="2039539"/>
            </a:xfrm>
            <a:prstGeom prst="rect">
              <a:avLst/>
            </a:prstGeom>
          </p:spPr>
        </p:pic>
        <p:pic>
          <p:nvPicPr>
            <p:cNvPr id="5" name="그림 4"/>
            <p:cNvPicPr>
              <a:picLocks noChangeAspect="1"/>
            </p:cNvPicPr>
            <p:nvPr/>
          </p:nvPicPr>
          <p:blipFill>
            <a:blip r:embed="rId5"/>
            <a:stretch>
              <a:fillRect/>
            </a:stretch>
          </p:blipFill>
          <p:spPr>
            <a:xfrm>
              <a:off x="4576444" y="3612793"/>
              <a:ext cx="3676650" cy="914400"/>
            </a:xfrm>
            <a:prstGeom prst="rect">
              <a:avLst/>
            </a:prstGeom>
          </p:spPr>
        </p:pic>
        <p:sp>
          <p:nvSpPr>
            <p:cNvPr id="12" name="직사각형 11"/>
            <p:cNvSpPr/>
            <p:nvPr/>
          </p:nvSpPr>
          <p:spPr>
            <a:xfrm>
              <a:off x="4522999" y="4007121"/>
              <a:ext cx="3775065" cy="648409"/>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262369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0000" t="21581" b="20968"/>
          <a:stretch/>
        </p:blipFill>
        <p:spPr bwMode="auto">
          <a:xfrm rot="5400000">
            <a:off x="2206619" y="3757378"/>
            <a:ext cx="407223" cy="1181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6"/>
          <p:cNvSpPr/>
          <p:nvPr/>
        </p:nvSpPr>
        <p:spPr>
          <a:xfrm>
            <a:off x="607434" y="916652"/>
            <a:ext cx="7969730" cy="3062200"/>
          </a:xfrm>
          <a:prstGeom prst="roundRect">
            <a:avLst>
              <a:gd name="adj" fmla="val 5101"/>
            </a:avLst>
          </a:prstGeom>
          <a:solidFill>
            <a:schemeClr val="bg1">
              <a:lumMod val="95000"/>
              <a:alpha val="50000"/>
            </a:schemeClr>
          </a:solidFill>
          <a:ln>
            <a:solidFill>
              <a:schemeClr val="bg1">
                <a:lumMod val="50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2" name="모서리가 둥근 직사각형 74"/>
          <p:cNvSpPr/>
          <p:nvPr/>
        </p:nvSpPr>
        <p:spPr>
          <a:xfrm>
            <a:off x="1092199" y="741555"/>
            <a:ext cx="3568551" cy="368332"/>
          </a:xfrm>
          <a:prstGeom prst="roundRect">
            <a:avLst>
              <a:gd name="adj" fmla="val 44176"/>
            </a:avLst>
          </a:prstGeom>
          <a:gradFill flip="none" rotWithShape="1">
            <a:gsLst>
              <a:gs pos="0">
                <a:schemeClr val="accent2">
                  <a:lumMod val="40000"/>
                  <a:lumOff val="60000"/>
                </a:schemeClr>
              </a:gs>
              <a:gs pos="50000">
                <a:schemeClr val="accent2">
                  <a:lumMod val="20000"/>
                  <a:lumOff val="80000"/>
                </a:schemeClr>
              </a:gs>
              <a:gs pos="100000">
                <a:schemeClr val="accent2">
                  <a:lumMod val="20000"/>
                  <a:lumOff val="80000"/>
                </a:schemeClr>
              </a:gs>
            </a:gsLst>
            <a:lin ang="16200000" scaled="1"/>
            <a:tileRect/>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 name="제목 1"/>
          <p:cNvSpPr>
            <a:spLocks noGrp="1"/>
          </p:cNvSpPr>
          <p:nvPr>
            <p:ph type="title"/>
          </p:nvPr>
        </p:nvSpPr>
        <p:spPr/>
        <p:txBody>
          <a:bodyPr/>
          <a:lstStyle/>
          <a:p>
            <a:r>
              <a:rPr lang="en-US" altLang="ko-KR" smtClean="0"/>
              <a:t>KBC2016 </a:t>
            </a:r>
            <a:r>
              <a:rPr lang="ko-KR" altLang="en-US" smtClean="0"/>
              <a:t>비구조요소 설계지진력과 </a:t>
            </a:r>
            <a:r>
              <a:rPr lang="en-US" altLang="ko-KR" smtClean="0"/>
              <a:t>AC156 </a:t>
            </a:r>
            <a:r>
              <a:rPr lang="ko-KR" altLang="en-US" smtClean="0"/>
              <a:t>요구응답스펙트럼 </a:t>
            </a:r>
            <a:r>
              <a:rPr lang="en-US" altLang="ko-KR" smtClean="0"/>
              <a:t>(RRS)</a:t>
            </a:r>
            <a:endParaRPr lang="ko-KR" altLang="en-US"/>
          </a:p>
        </p:txBody>
      </p:sp>
      <p:graphicFrame>
        <p:nvGraphicFramePr>
          <p:cNvPr id="4" name="개체 3"/>
          <p:cNvGraphicFramePr>
            <a:graphicFrameLocks noChangeAspect="1"/>
          </p:cNvGraphicFramePr>
          <p:nvPr>
            <p:extLst>
              <p:ext uri="{D42A27DB-BD31-4B8C-83A1-F6EECF244321}">
                <p14:modId xmlns:p14="http://schemas.microsoft.com/office/powerpoint/2010/main" val="43948773"/>
              </p:ext>
            </p:extLst>
          </p:nvPr>
        </p:nvGraphicFramePr>
        <p:xfrm>
          <a:off x="3106738" y="1181753"/>
          <a:ext cx="3860800" cy="546100"/>
        </p:xfrm>
        <a:graphic>
          <a:graphicData uri="http://schemas.openxmlformats.org/presentationml/2006/ole">
            <mc:AlternateContent xmlns:mc="http://schemas.openxmlformats.org/markup-compatibility/2006">
              <mc:Choice xmlns:v="urn:schemas-microsoft-com:vml" Requires="v">
                <p:oleObj spid="_x0000_s8398" name="Equation" r:id="rId5" imgW="3860640" imgH="545760" progId="Equation.DSMT4">
                  <p:embed/>
                </p:oleObj>
              </mc:Choice>
              <mc:Fallback>
                <p:oleObj name="Equation" r:id="rId5" imgW="3860640" imgH="545760" progId="Equation.DSMT4">
                  <p:embed/>
                  <p:pic>
                    <p:nvPicPr>
                      <p:cNvPr id="4" name="개체 3"/>
                      <p:cNvPicPr/>
                      <p:nvPr/>
                    </p:nvPicPr>
                    <p:blipFill>
                      <a:blip r:embed="rId6"/>
                      <a:stretch>
                        <a:fillRect/>
                      </a:stretch>
                    </p:blipFill>
                    <p:spPr>
                      <a:xfrm>
                        <a:off x="3106738" y="1181753"/>
                        <a:ext cx="3860800" cy="546100"/>
                      </a:xfrm>
                      <a:prstGeom prst="rect">
                        <a:avLst/>
                      </a:prstGeom>
                    </p:spPr>
                  </p:pic>
                </p:oleObj>
              </mc:Fallback>
            </mc:AlternateContent>
          </a:graphicData>
        </a:graphic>
      </p:graphicFrame>
      <p:sp>
        <p:nvSpPr>
          <p:cNvPr id="5" name="TextBox 4"/>
          <p:cNvSpPr txBox="1"/>
          <p:nvPr/>
        </p:nvSpPr>
        <p:spPr>
          <a:xfrm>
            <a:off x="1233209" y="762764"/>
            <a:ext cx="3427541" cy="307777"/>
          </a:xfrm>
          <a:prstGeom prst="rect">
            <a:avLst/>
          </a:prstGeom>
          <a:noFill/>
        </p:spPr>
        <p:txBody>
          <a:bodyPr wrap="none" rtlCol="0">
            <a:spAutoFit/>
          </a:bodyPr>
          <a:lstStyle/>
          <a:p>
            <a:r>
              <a:rPr lang="en-US" altLang="ko-KR" sz="1400" b="1" smtClean="0">
                <a:solidFill>
                  <a:schemeClr val="bg2">
                    <a:lumMod val="25000"/>
                  </a:schemeClr>
                </a:solidFill>
              </a:rPr>
              <a:t>1018.1.4 </a:t>
            </a:r>
            <a:r>
              <a:rPr lang="ko-KR" altLang="en-US" sz="1400" b="1" smtClean="0">
                <a:solidFill>
                  <a:schemeClr val="bg2">
                    <a:lumMod val="25000"/>
                  </a:schemeClr>
                </a:solidFill>
              </a:rPr>
              <a:t>비구조요소 </a:t>
            </a:r>
            <a:r>
              <a:rPr lang="ko-KR" altLang="en-US" sz="1400" b="1" dirty="0" err="1" smtClean="0">
                <a:solidFill>
                  <a:schemeClr val="bg2">
                    <a:lumMod val="25000"/>
                  </a:schemeClr>
                </a:solidFill>
              </a:rPr>
              <a:t>설계지진력</a:t>
            </a:r>
            <a:r>
              <a:rPr lang="ko-KR" altLang="en-US" sz="1400" b="1" dirty="0" smtClean="0">
                <a:solidFill>
                  <a:schemeClr val="bg2">
                    <a:lumMod val="25000"/>
                  </a:schemeClr>
                </a:solidFill>
              </a:rPr>
              <a:t> </a:t>
            </a:r>
            <a:r>
              <a:rPr lang="en-US" altLang="ko-KR" sz="1400" b="1" dirty="0" smtClean="0">
                <a:solidFill>
                  <a:schemeClr val="bg2">
                    <a:lumMod val="25000"/>
                  </a:schemeClr>
                </a:solidFill>
              </a:rPr>
              <a:t>(KBC2016)</a:t>
            </a:r>
            <a:endParaRPr lang="ko-KR" altLang="en-US" sz="1400" b="1" dirty="0">
              <a:solidFill>
                <a:schemeClr val="bg2">
                  <a:lumMod val="25000"/>
                </a:schemeClr>
              </a:solidFill>
            </a:endParaRPr>
          </a:p>
        </p:txBody>
      </p:sp>
      <p:graphicFrame>
        <p:nvGraphicFramePr>
          <p:cNvPr id="6" name="개체 5"/>
          <p:cNvGraphicFramePr>
            <a:graphicFrameLocks noChangeAspect="1"/>
          </p:cNvGraphicFramePr>
          <p:nvPr>
            <p:extLst>
              <p:ext uri="{D42A27DB-BD31-4B8C-83A1-F6EECF244321}">
                <p14:modId xmlns:p14="http://schemas.microsoft.com/office/powerpoint/2010/main" val="24457595"/>
              </p:ext>
            </p:extLst>
          </p:nvPr>
        </p:nvGraphicFramePr>
        <p:xfrm>
          <a:off x="3106738" y="1863563"/>
          <a:ext cx="1168400" cy="266700"/>
        </p:xfrm>
        <a:graphic>
          <a:graphicData uri="http://schemas.openxmlformats.org/presentationml/2006/ole">
            <mc:AlternateContent xmlns:mc="http://schemas.openxmlformats.org/markup-compatibility/2006">
              <mc:Choice xmlns:v="urn:schemas-microsoft-com:vml" Requires="v">
                <p:oleObj spid="_x0000_s8399" name="Equation" r:id="rId7" imgW="1168200" imgH="266400" progId="Equation.DSMT4">
                  <p:embed/>
                </p:oleObj>
              </mc:Choice>
              <mc:Fallback>
                <p:oleObj name="Equation" r:id="rId7" imgW="1168200" imgH="266400" progId="Equation.DSMT4">
                  <p:embed/>
                  <p:pic>
                    <p:nvPicPr>
                      <p:cNvPr id="6" name="개체 5"/>
                      <p:cNvPicPr/>
                      <p:nvPr/>
                    </p:nvPicPr>
                    <p:blipFill>
                      <a:blip r:embed="rId8"/>
                      <a:stretch>
                        <a:fillRect/>
                      </a:stretch>
                    </p:blipFill>
                    <p:spPr>
                      <a:xfrm>
                        <a:off x="3106738" y="1863563"/>
                        <a:ext cx="1168400" cy="266700"/>
                      </a:xfrm>
                      <a:prstGeom prst="rect">
                        <a:avLst/>
                      </a:prstGeom>
                    </p:spPr>
                  </p:pic>
                </p:oleObj>
              </mc:Fallback>
            </mc:AlternateContent>
          </a:graphicData>
        </a:graphic>
      </p:graphicFrame>
      <p:sp>
        <p:nvSpPr>
          <p:cNvPr id="8" name="TextBox 7"/>
          <p:cNvSpPr txBox="1"/>
          <p:nvPr/>
        </p:nvSpPr>
        <p:spPr>
          <a:xfrm>
            <a:off x="901335" y="3041537"/>
            <a:ext cx="6066204" cy="461665"/>
          </a:xfrm>
          <a:prstGeom prst="rect">
            <a:avLst/>
          </a:prstGeom>
          <a:noFill/>
        </p:spPr>
        <p:txBody>
          <a:bodyPr wrap="square" rtlCol="0">
            <a:spAutoFit/>
          </a:bodyPr>
          <a:lstStyle/>
          <a:p>
            <a:r>
              <a:rPr lang="en-US" altLang="ko-KR" sz="1200" dirty="0" smtClean="0">
                <a:solidFill>
                  <a:schemeClr val="tx1">
                    <a:lumMod val="75000"/>
                    <a:lumOff val="25000"/>
                  </a:schemeClr>
                </a:solidFill>
              </a:rPr>
              <a:t>&lt;</a:t>
            </a:r>
            <a:r>
              <a:rPr lang="ko-KR" altLang="en-US" sz="1200" dirty="0" smtClean="0">
                <a:solidFill>
                  <a:schemeClr val="tx1">
                    <a:lumMod val="75000"/>
                    <a:lumOff val="25000"/>
                  </a:schemeClr>
                </a:solidFill>
              </a:rPr>
              <a:t>표 </a:t>
            </a:r>
            <a:r>
              <a:rPr lang="en-US" altLang="ko-KR" sz="1200" dirty="0" smtClean="0">
                <a:solidFill>
                  <a:schemeClr val="tx1">
                    <a:lumMod val="75000"/>
                    <a:lumOff val="25000"/>
                  </a:schemeClr>
                </a:solidFill>
              </a:rPr>
              <a:t>1018.3.1&gt; </a:t>
            </a:r>
            <a:r>
              <a:rPr lang="ko-KR" altLang="en-US" sz="1200" dirty="0" smtClean="0">
                <a:solidFill>
                  <a:schemeClr val="tx1">
                    <a:lumMod val="75000"/>
                    <a:lumOff val="25000"/>
                  </a:schemeClr>
                </a:solidFill>
              </a:rPr>
              <a:t>건축비구조요소의 </a:t>
            </a:r>
            <a:r>
              <a:rPr lang="ko-KR" altLang="en-US" sz="1200" dirty="0" err="1" smtClean="0">
                <a:solidFill>
                  <a:schemeClr val="tx1">
                    <a:lumMod val="75000"/>
                    <a:lumOff val="25000"/>
                  </a:schemeClr>
                </a:solidFill>
              </a:rPr>
              <a:t>설계계수</a:t>
            </a:r>
            <a:endParaRPr lang="en-US" altLang="ko-KR" sz="1200" dirty="0" smtClean="0">
              <a:solidFill>
                <a:schemeClr val="tx1">
                  <a:lumMod val="75000"/>
                  <a:lumOff val="25000"/>
                </a:schemeClr>
              </a:solidFill>
            </a:endParaRPr>
          </a:p>
          <a:p>
            <a:endParaRPr lang="en-US" altLang="ko-KR" sz="1200" dirty="0" smtClean="0">
              <a:solidFill>
                <a:schemeClr val="tx1">
                  <a:lumMod val="75000"/>
                  <a:lumOff val="25000"/>
                </a:schemeClr>
              </a:solidFill>
            </a:endParaRPr>
          </a:p>
        </p:txBody>
      </p:sp>
      <p:graphicFrame>
        <p:nvGraphicFramePr>
          <p:cNvPr id="3" name="표 2"/>
          <p:cNvGraphicFramePr>
            <a:graphicFrameLocks noGrp="1"/>
          </p:cNvGraphicFramePr>
          <p:nvPr>
            <p:extLst>
              <p:ext uri="{D42A27DB-BD31-4B8C-83A1-F6EECF244321}">
                <p14:modId xmlns:p14="http://schemas.microsoft.com/office/powerpoint/2010/main" val="1347196535"/>
              </p:ext>
            </p:extLst>
          </p:nvPr>
        </p:nvGraphicFramePr>
        <p:xfrm>
          <a:off x="934672" y="3296062"/>
          <a:ext cx="7350036" cy="548640"/>
        </p:xfrm>
        <a:graphic>
          <a:graphicData uri="http://schemas.openxmlformats.org/drawingml/2006/table">
            <a:tbl>
              <a:tblPr firstRow="1" bandRow="1">
                <a:tableStyleId>{9D7B26C5-4107-4FEC-AEDC-1716B250A1EF}</a:tableStyleId>
              </a:tblPr>
              <a:tblGrid>
                <a:gridCol w="1837509">
                  <a:extLst>
                    <a:ext uri="{9D8B030D-6E8A-4147-A177-3AD203B41FA5}">
                      <a16:colId xmlns:a16="http://schemas.microsoft.com/office/drawing/2014/main" val="1523847782"/>
                    </a:ext>
                  </a:extLst>
                </a:gridCol>
                <a:gridCol w="1837509">
                  <a:extLst>
                    <a:ext uri="{9D8B030D-6E8A-4147-A177-3AD203B41FA5}">
                      <a16:colId xmlns:a16="http://schemas.microsoft.com/office/drawing/2014/main" val="3921117303"/>
                    </a:ext>
                  </a:extLst>
                </a:gridCol>
                <a:gridCol w="1837509">
                  <a:extLst>
                    <a:ext uri="{9D8B030D-6E8A-4147-A177-3AD203B41FA5}">
                      <a16:colId xmlns:a16="http://schemas.microsoft.com/office/drawing/2014/main" val="2906432335"/>
                    </a:ext>
                  </a:extLst>
                </a:gridCol>
                <a:gridCol w="1837509">
                  <a:extLst>
                    <a:ext uri="{9D8B030D-6E8A-4147-A177-3AD203B41FA5}">
                      <a16:colId xmlns:a16="http://schemas.microsoft.com/office/drawing/2014/main" val="2248380105"/>
                    </a:ext>
                  </a:extLst>
                </a:gridCol>
              </a:tblGrid>
              <a:tr h="152633">
                <a:tc>
                  <a:txBody>
                    <a:bodyPr/>
                    <a:lstStyle/>
                    <a:p>
                      <a:pPr algn="ctr" latinLnBrk="1"/>
                      <a:r>
                        <a:rPr lang="ko-KR" altLang="en-US" sz="1200" dirty="0" smtClean="0">
                          <a:solidFill>
                            <a:schemeClr val="tx1">
                              <a:lumMod val="75000"/>
                              <a:lumOff val="25000"/>
                            </a:schemeClr>
                          </a:solidFill>
                        </a:rPr>
                        <a:t>건축비구조요소</a:t>
                      </a:r>
                      <a:endParaRPr lang="ko-KR" altLang="en-US" sz="1200" dirty="0">
                        <a:solidFill>
                          <a:schemeClr val="tx1">
                            <a:lumMod val="75000"/>
                            <a:lumOff val="25000"/>
                          </a:schemeClr>
                        </a:solidFill>
                      </a:endParaRPr>
                    </a:p>
                  </a:txBody>
                  <a:tcPr/>
                </a:tc>
                <a:tc>
                  <a:txBody>
                    <a:bodyPr/>
                    <a:lstStyle/>
                    <a:p>
                      <a:pPr algn="ctr" latinLnBrk="1"/>
                      <a:r>
                        <a:rPr lang="ko-KR" altLang="en-US" sz="1200" dirty="0" err="1" smtClean="0">
                          <a:solidFill>
                            <a:schemeClr val="tx1">
                              <a:lumMod val="75000"/>
                              <a:lumOff val="25000"/>
                            </a:schemeClr>
                          </a:solidFill>
                        </a:rPr>
                        <a:t>증폭계수</a:t>
                      </a:r>
                      <a:r>
                        <a:rPr lang="ko-KR" altLang="en-US" sz="1200" dirty="0" smtClean="0">
                          <a:solidFill>
                            <a:schemeClr val="tx1">
                              <a:lumMod val="75000"/>
                              <a:lumOff val="25000"/>
                            </a:schemeClr>
                          </a:solidFill>
                        </a:rPr>
                        <a:t> </a:t>
                      </a:r>
                      <a:r>
                        <a:rPr lang="en-US" altLang="ko-KR" sz="1200" b="0" i="1" dirty="0" err="1" smtClean="0">
                          <a:solidFill>
                            <a:schemeClr val="tx1">
                              <a:lumMod val="75000"/>
                              <a:lumOff val="25000"/>
                            </a:schemeClr>
                          </a:solidFill>
                          <a:latin typeface="Times New Roman" panose="02020603050405020304" pitchFamily="18" charset="0"/>
                          <a:cs typeface="Times New Roman" panose="02020603050405020304" pitchFamily="18" charset="0"/>
                        </a:rPr>
                        <a:t>a</a:t>
                      </a:r>
                      <a:r>
                        <a:rPr lang="en-US" altLang="ko-KR" sz="1200" b="0" i="1" baseline="-25000" dirty="0" err="1" smtClean="0">
                          <a:solidFill>
                            <a:schemeClr val="tx1">
                              <a:lumMod val="75000"/>
                              <a:lumOff val="25000"/>
                            </a:schemeClr>
                          </a:solidFill>
                          <a:latin typeface="Times New Roman" panose="02020603050405020304" pitchFamily="18" charset="0"/>
                          <a:cs typeface="Times New Roman" panose="02020603050405020304" pitchFamily="18" charset="0"/>
                        </a:rPr>
                        <a:t>p</a:t>
                      </a:r>
                      <a:endParaRPr lang="ko-KR" altLang="en-US" sz="1200" b="0" i="1" baseline="-250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ko-KR" altLang="en-US" sz="1200" dirty="0" smtClean="0">
                          <a:solidFill>
                            <a:schemeClr val="tx1">
                              <a:lumMod val="75000"/>
                              <a:lumOff val="25000"/>
                            </a:schemeClr>
                          </a:solidFill>
                        </a:rPr>
                        <a:t>반응수정계수 </a:t>
                      </a:r>
                      <a:r>
                        <a:rPr lang="en-US" altLang="ko-KR" sz="1200" b="0" i="1" dirty="0" err="1" smtClean="0">
                          <a:solidFill>
                            <a:schemeClr val="tx1">
                              <a:lumMod val="75000"/>
                              <a:lumOff val="25000"/>
                            </a:schemeClr>
                          </a:solidFill>
                          <a:latin typeface="Times New Roman" panose="02020603050405020304" pitchFamily="18" charset="0"/>
                          <a:cs typeface="Times New Roman" panose="02020603050405020304" pitchFamily="18" charset="0"/>
                        </a:rPr>
                        <a:t>R</a:t>
                      </a:r>
                      <a:r>
                        <a:rPr lang="en-US" altLang="ko-KR" sz="1200" b="0" i="1" baseline="-25000" dirty="0" err="1" smtClean="0">
                          <a:solidFill>
                            <a:schemeClr val="tx1">
                              <a:lumMod val="75000"/>
                              <a:lumOff val="25000"/>
                            </a:schemeClr>
                          </a:solidFill>
                          <a:latin typeface="Times New Roman" panose="02020603050405020304" pitchFamily="18" charset="0"/>
                          <a:cs typeface="Times New Roman" panose="02020603050405020304" pitchFamily="18" charset="0"/>
                        </a:rPr>
                        <a:t>p</a:t>
                      </a:r>
                      <a:endParaRPr lang="ko-KR" altLang="en-US" sz="1200" b="0" i="1" baseline="-250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ko-KR" altLang="en-US" sz="1200" dirty="0" smtClean="0">
                          <a:solidFill>
                            <a:schemeClr val="tx1">
                              <a:lumMod val="75000"/>
                              <a:lumOff val="25000"/>
                            </a:schemeClr>
                          </a:solidFill>
                        </a:rPr>
                        <a:t>초과강도계수 </a:t>
                      </a:r>
                      <a:r>
                        <a:rPr lang="el-GR" altLang="ko-KR" sz="1200" b="0" i="0" dirty="0" smtClean="0">
                          <a:solidFill>
                            <a:schemeClr val="tx1">
                              <a:lumMod val="75000"/>
                              <a:lumOff val="25000"/>
                            </a:schemeClr>
                          </a:solidFill>
                          <a:latin typeface="Times New Roman" panose="02020603050405020304" pitchFamily="18" charset="0"/>
                          <a:cs typeface="Times New Roman" panose="02020603050405020304" pitchFamily="18" charset="0"/>
                        </a:rPr>
                        <a:t>Ω</a:t>
                      </a:r>
                      <a:r>
                        <a:rPr lang="en-US" altLang="ko-KR" sz="1200" b="0" i="0" baseline="-25000" dirty="0" smtClean="0">
                          <a:solidFill>
                            <a:schemeClr val="tx1">
                              <a:lumMod val="75000"/>
                              <a:lumOff val="25000"/>
                            </a:schemeClr>
                          </a:solidFill>
                          <a:latin typeface="Times New Roman" panose="02020603050405020304" pitchFamily="18" charset="0"/>
                          <a:cs typeface="Times New Roman" panose="02020603050405020304" pitchFamily="18" charset="0"/>
                        </a:rPr>
                        <a:t>0</a:t>
                      </a:r>
                      <a:endParaRPr lang="ko-KR" altLang="en-US" sz="1200" b="0" i="0" baseline="-250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2288924"/>
                  </a:ext>
                </a:extLst>
              </a:tr>
              <a:tr h="152633">
                <a:tc>
                  <a:txBody>
                    <a:bodyPr/>
                    <a:lstStyle/>
                    <a:p>
                      <a:pPr algn="ctr" latinLnBrk="1"/>
                      <a:r>
                        <a:rPr lang="ko-KR" altLang="en-US" sz="1200" dirty="0" smtClean="0">
                          <a:solidFill>
                            <a:schemeClr val="tx1">
                              <a:lumMod val="75000"/>
                              <a:lumOff val="25000"/>
                            </a:schemeClr>
                          </a:solidFill>
                        </a:rPr>
                        <a:t>천장</a:t>
                      </a:r>
                      <a:endParaRPr lang="ko-KR" altLang="en-US" sz="1200" dirty="0">
                        <a:solidFill>
                          <a:schemeClr val="tx1">
                            <a:lumMod val="75000"/>
                            <a:lumOff val="25000"/>
                          </a:schemeClr>
                        </a:solidFill>
                      </a:endParaRPr>
                    </a:p>
                  </a:txBody>
                  <a:tcPr/>
                </a:tc>
                <a:tc>
                  <a:txBody>
                    <a:bodyPr/>
                    <a:lstStyle/>
                    <a:p>
                      <a:pPr algn="ctr" latinLnBrk="1"/>
                      <a:r>
                        <a:rPr lang="en-US" altLang="ko-KR" sz="1200" dirty="0" smtClean="0">
                          <a:solidFill>
                            <a:schemeClr val="tx1">
                              <a:lumMod val="75000"/>
                              <a:lumOff val="25000"/>
                            </a:schemeClr>
                          </a:solidFill>
                        </a:rPr>
                        <a:t>1.0</a:t>
                      </a:r>
                      <a:endParaRPr lang="ko-KR" altLang="en-US" sz="1200" dirty="0">
                        <a:solidFill>
                          <a:schemeClr val="tx1">
                            <a:lumMod val="75000"/>
                            <a:lumOff val="25000"/>
                          </a:schemeClr>
                        </a:solidFill>
                      </a:endParaRPr>
                    </a:p>
                  </a:txBody>
                  <a:tcPr/>
                </a:tc>
                <a:tc>
                  <a:txBody>
                    <a:bodyPr/>
                    <a:lstStyle/>
                    <a:p>
                      <a:pPr algn="ctr" latinLnBrk="1"/>
                      <a:r>
                        <a:rPr lang="en-US" altLang="ko-KR" sz="1200" dirty="0" smtClean="0">
                          <a:solidFill>
                            <a:schemeClr val="tx1">
                              <a:lumMod val="75000"/>
                              <a:lumOff val="25000"/>
                            </a:schemeClr>
                          </a:solidFill>
                        </a:rPr>
                        <a:t>2.5</a:t>
                      </a:r>
                      <a:endParaRPr lang="ko-KR" altLang="en-US" sz="1200" dirty="0">
                        <a:solidFill>
                          <a:schemeClr val="tx1">
                            <a:lumMod val="75000"/>
                            <a:lumOff val="25000"/>
                          </a:schemeClr>
                        </a:solidFill>
                      </a:endParaRPr>
                    </a:p>
                  </a:txBody>
                  <a:tcPr/>
                </a:tc>
                <a:tc>
                  <a:txBody>
                    <a:bodyPr/>
                    <a:lstStyle/>
                    <a:p>
                      <a:pPr algn="ctr" latinLnBrk="1"/>
                      <a:r>
                        <a:rPr lang="en-US" altLang="ko-KR" sz="1200" dirty="0" smtClean="0">
                          <a:solidFill>
                            <a:schemeClr val="tx1">
                              <a:lumMod val="75000"/>
                              <a:lumOff val="25000"/>
                            </a:schemeClr>
                          </a:solidFill>
                        </a:rPr>
                        <a:t>2.0</a:t>
                      </a:r>
                      <a:endParaRPr lang="ko-KR" altLang="en-US" sz="1200" dirty="0">
                        <a:solidFill>
                          <a:schemeClr val="tx1">
                            <a:lumMod val="75000"/>
                            <a:lumOff val="25000"/>
                          </a:schemeClr>
                        </a:solidFill>
                      </a:endParaRPr>
                    </a:p>
                  </a:txBody>
                  <a:tcPr/>
                </a:tc>
                <a:extLst>
                  <a:ext uri="{0D108BD9-81ED-4DB2-BD59-A6C34878D82A}">
                    <a16:rowId xmlns:a16="http://schemas.microsoft.com/office/drawing/2014/main" val="1284411936"/>
                  </a:ext>
                </a:extLst>
              </a:tr>
            </a:tbl>
          </a:graphicData>
        </a:graphic>
      </p:graphicFrame>
      <p:sp>
        <p:nvSpPr>
          <p:cNvPr id="9" name="TextBox 8"/>
          <p:cNvSpPr txBox="1"/>
          <p:nvPr/>
        </p:nvSpPr>
        <p:spPr>
          <a:xfrm>
            <a:off x="901334" y="2317662"/>
            <a:ext cx="7480665" cy="646331"/>
          </a:xfrm>
          <a:prstGeom prst="rect">
            <a:avLst/>
          </a:prstGeom>
          <a:noFill/>
        </p:spPr>
        <p:txBody>
          <a:bodyPr wrap="square" rtlCol="0">
            <a:spAutoFit/>
          </a:bodyPr>
          <a:lstStyle/>
          <a:p>
            <a:r>
              <a:rPr lang="ko-KR" altLang="en-US" sz="1200" dirty="0" smtClean="0">
                <a:solidFill>
                  <a:schemeClr val="tx1">
                    <a:lumMod val="75000"/>
                    <a:lumOff val="25000"/>
                  </a:schemeClr>
                </a:solidFill>
                <a:latin typeface="+mn-ea"/>
              </a:rPr>
              <a:t>여기서 </a:t>
            </a:r>
            <a:r>
              <a:rPr lang="en-US" altLang="ko-KR" sz="1200" i="1" dirty="0" err="1" smtClean="0">
                <a:solidFill>
                  <a:schemeClr val="tx1">
                    <a:lumMod val="75000"/>
                    <a:lumOff val="25000"/>
                  </a:schemeClr>
                </a:solidFill>
                <a:latin typeface="Times New Roman" panose="02020603050405020304" pitchFamily="18" charset="0"/>
                <a:cs typeface="Times New Roman" panose="02020603050405020304" pitchFamily="18" charset="0"/>
              </a:rPr>
              <a:t>F</a:t>
            </a:r>
            <a:r>
              <a:rPr lang="en-US" altLang="ko-KR" sz="1200" i="1" baseline="-25000" dirty="0" err="1" smtClean="0">
                <a:solidFill>
                  <a:schemeClr val="tx1">
                    <a:lumMod val="75000"/>
                    <a:lumOff val="25000"/>
                  </a:schemeClr>
                </a:solidFill>
                <a:latin typeface="Times New Roman" panose="02020603050405020304" pitchFamily="18" charset="0"/>
                <a:cs typeface="Times New Roman" panose="02020603050405020304" pitchFamily="18" charset="0"/>
              </a:rPr>
              <a:t>p</a:t>
            </a:r>
            <a:r>
              <a:rPr lang="en-US" altLang="ko-KR" sz="1200" dirty="0" smtClean="0">
                <a:solidFill>
                  <a:schemeClr val="tx1">
                    <a:lumMod val="75000"/>
                    <a:lumOff val="25000"/>
                  </a:schemeClr>
                </a:solidFill>
                <a:latin typeface="+mn-ea"/>
              </a:rPr>
              <a:t>: </a:t>
            </a:r>
            <a:r>
              <a:rPr lang="ko-KR" altLang="en-US" sz="1200" dirty="0" err="1" smtClean="0">
                <a:solidFill>
                  <a:schemeClr val="tx1">
                    <a:lumMod val="75000"/>
                    <a:lumOff val="25000"/>
                  </a:schemeClr>
                </a:solidFill>
                <a:latin typeface="+mn-ea"/>
              </a:rPr>
              <a:t>비구조요소</a:t>
            </a:r>
            <a:r>
              <a:rPr lang="ko-KR" altLang="en-US" sz="1200" dirty="0" smtClean="0">
                <a:solidFill>
                  <a:schemeClr val="tx1">
                    <a:lumMod val="75000"/>
                    <a:lumOff val="25000"/>
                  </a:schemeClr>
                </a:solidFill>
                <a:latin typeface="+mn-ea"/>
              </a:rPr>
              <a:t> 질량중심에 작용하는 </a:t>
            </a:r>
            <a:r>
              <a:rPr lang="ko-KR" altLang="en-US" sz="1200" dirty="0" err="1" smtClean="0">
                <a:solidFill>
                  <a:schemeClr val="tx1">
                    <a:lumMod val="75000"/>
                    <a:lumOff val="25000"/>
                  </a:schemeClr>
                </a:solidFill>
                <a:latin typeface="+mn-ea"/>
              </a:rPr>
              <a:t>설계지진력</a:t>
            </a:r>
            <a:r>
              <a:rPr lang="en-US" altLang="ko-KR" sz="1200" dirty="0" smtClean="0">
                <a:solidFill>
                  <a:schemeClr val="tx1">
                    <a:lumMod val="75000"/>
                    <a:lumOff val="25000"/>
                  </a:schemeClr>
                </a:solidFill>
                <a:latin typeface="+mn-ea"/>
              </a:rPr>
              <a:t>, </a:t>
            </a:r>
            <a:r>
              <a:rPr lang="en-US" altLang="ko-KR" sz="12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lang="en-US" altLang="ko-KR" sz="1200" i="1" baseline="-25000" dirty="0" err="1" smtClean="0">
                <a:solidFill>
                  <a:schemeClr val="tx1">
                    <a:lumMod val="75000"/>
                    <a:lumOff val="25000"/>
                  </a:schemeClr>
                </a:solidFill>
                <a:latin typeface="Times New Roman" panose="02020603050405020304" pitchFamily="18" charset="0"/>
                <a:cs typeface="Times New Roman" panose="02020603050405020304" pitchFamily="18" charset="0"/>
              </a:rPr>
              <a:t>p</a:t>
            </a:r>
            <a:r>
              <a:rPr lang="en-US" altLang="ko-KR" sz="1200" dirty="0" smtClean="0">
                <a:solidFill>
                  <a:schemeClr val="tx1">
                    <a:lumMod val="75000"/>
                    <a:lumOff val="25000"/>
                  </a:schemeClr>
                </a:solidFill>
                <a:latin typeface="+mn-ea"/>
              </a:rPr>
              <a:t>: </a:t>
            </a:r>
            <a:r>
              <a:rPr lang="ko-KR" altLang="en-US" sz="1200" dirty="0" smtClean="0">
                <a:solidFill>
                  <a:schemeClr val="tx1">
                    <a:lumMod val="75000"/>
                    <a:lumOff val="25000"/>
                  </a:schemeClr>
                </a:solidFill>
                <a:latin typeface="+mn-ea"/>
              </a:rPr>
              <a:t>비구조요소의 </a:t>
            </a:r>
            <a:r>
              <a:rPr lang="ko-KR" altLang="en-US" sz="1200" dirty="0" err="1" smtClean="0">
                <a:solidFill>
                  <a:schemeClr val="tx1">
                    <a:lumMod val="75000"/>
                    <a:lumOff val="25000"/>
                  </a:schemeClr>
                </a:solidFill>
                <a:latin typeface="+mn-ea"/>
              </a:rPr>
              <a:t>중요도계수</a:t>
            </a:r>
            <a:r>
              <a:rPr lang="en-US" altLang="ko-KR" sz="1200" dirty="0" smtClean="0">
                <a:solidFill>
                  <a:schemeClr val="tx1">
                    <a:lumMod val="75000"/>
                    <a:lumOff val="25000"/>
                  </a:schemeClr>
                </a:solidFill>
                <a:latin typeface="+mn-ea"/>
              </a:rPr>
              <a:t>, </a:t>
            </a:r>
            <a:r>
              <a:rPr lang="en-US" altLang="ko-KR" sz="1200" i="1" dirty="0" smtClean="0">
                <a:solidFill>
                  <a:schemeClr val="tx1">
                    <a:lumMod val="75000"/>
                    <a:lumOff val="25000"/>
                  </a:schemeClr>
                </a:solidFill>
                <a:latin typeface="Times New Roman" panose="02020603050405020304" pitchFamily="18" charset="0"/>
                <a:cs typeface="Times New Roman" panose="02020603050405020304" pitchFamily="18" charset="0"/>
              </a:rPr>
              <a:t>h</a:t>
            </a:r>
            <a:r>
              <a:rPr lang="en-US" altLang="ko-KR" sz="1200" dirty="0" smtClean="0">
                <a:solidFill>
                  <a:schemeClr val="tx1">
                    <a:lumMod val="75000"/>
                    <a:lumOff val="25000"/>
                  </a:schemeClr>
                </a:solidFill>
                <a:latin typeface="+mn-ea"/>
              </a:rPr>
              <a:t>: </a:t>
            </a:r>
            <a:r>
              <a:rPr lang="ko-KR" altLang="en-US" sz="1200" dirty="0" smtClean="0">
                <a:solidFill>
                  <a:schemeClr val="tx1">
                    <a:lumMod val="75000"/>
                    <a:lumOff val="25000"/>
                  </a:schemeClr>
                </a:solidFill>
                <a:latin typeface="+mn-ea"/>
              </a:rPr>
              <a:t>구조물의 </a:t>
            </a:r>
            <a:r>
              <a:rPr lang="ko-KR" altLang="en-US" sz="1200" dirty="0" err="1" smtClean="0">
                <a:solidFill>
                  <a:schemeClr val="tx1">
                    <a:lumMod val="75000"/>
                    <a:lumOff val="25000"/>
                  </a:schemeClr>
                </a:solidFill>
                <a:latin typeface="+mn-ea"/>
              </a:rPr>
              <a:t>밑면으로부터</a:t>
            </a:r>
            <a:r>
              <a:rPr lang="ko-KR" altLang="en-US" sz="1200" dirty="0" smtClean="0">
                <a:solidFill>
                  <a:schemeClr val="tx1">
                    <a:lumMod val="75000"/>
                    <a:lumOff val="25000"/>
                  </a:schemeClr>
                </a:solidFill>
                <a:latin typeface="+mn-ea"/>
              </a:rPr>
              <a:t> 지붕층까지의 </a:t>
            </a:r>
            <a:r>
              <a:rPr lang="ko-KR" altLang="en-US" sz="1200" dirty="0" err="1" smtClean="0">
                <a:solidFill>
                  <a:schemeClr val="tx1">
                    <a:lumMod val="75000"/>
                    <a:lumOff val="25000"/>
                  </a:schemeClr>
                </a:solidFill>
                <a:latin typeface="+mn-ea"/>
              </a:rPr>
              <a:t>평균높이</a:t>
            </a:r>
            <a:r>
              <a:rPr lang="en-US" altLang="ko-KR" sz="1200" dirty="0" smtClean="0">
                <a:solidFill>
                  <a:schemeClr val="tx1">
                    <a:lumMod val="75000"/>
                    <a:lumOff val="25000"/>
                  </a:schemeClr>
                </a:solidFill>
                <a:latin typeface="+mn-ea"/>
              </a:rPr>
              <a:t>, </a:t>
            </a:r>
            <a:r>
              <a:rPr lang="en-US" altLang="ko-KR" sz="1200" i="1" dirty="0" err="1" smtClean="0">
                <a:solidFill>
                  <a:schemeClr val="tx1">
                    <a:lumMod val="75000"/>
                    <a:lumOff val="25000"/>
                  </a:schemeClr>
                </a:solidFill>
                <a:latin typeface="Times New Roman" panose="02020603050405020304" pitchFamily="18" charset="0"/>
                <a:cs typeface="Times New Roman" panose="02020603050405020304" pitchFamily="18" charset="0"/>
              </a:rPr>
              <a:t>R</a:t>
            </a:r>
            <a:r>
              <a:rPr lang="en-US" altLang="ko-KR" sz="1200" i="1" baseline="-25000" dirty="0" err="1" smtClean="0">
                <a:solidFill>
                  <a:schemeClr val="tx1">
                    <a:lumMod val="75000"/>
                    <a:lumOff val="25000"/>
                  </a:schemeClr>
                </a:solidFill>
                <a:latin typeface="Times New Roman" panose="02020603050405020304" pitchFamily="18" charset="0"/>
                <a:cs typeface="Times New Roman" panose="02020603050405020304" pitchFamily="18" charset="0"/>
              </a:rPr>
              <a:t>p</a:t>
            </a:r>
            <a:r>
              <a:rPr lang="en-US" altLang="ko-KR" sz="1200" dirty="0" smtClean="0">
                <a:solidFill>
                  <a:schemeClr val="tx1">
                    <a:lumMod val="75000"/>
                    <a:lumOff val="25000"/>
                  </a:schemeClr>
                </a:solidFill>
                <a:latin typeface="+mn-ea"/>
              </a:rPr>
              <a:t>: </a:t>
            </a:r>
            <a:r>
              <a:rPr lang="ko-KR" altLang="en-US" sz="1200" dirty="0" smtClean="0">
                <a:solidFill>
                  <a:schemeClr val="tx1">
                    <a:lumMod val="75000"/>
                    <a:lumOff val="25000"/>
                  </a:schemeClr>
                </a:solidFill>
                <a:latin typeface="+mn-ea"/>
              </a:rPr>
              <a:t>비구조요소의 반응수정계수</a:t>
            </a:r>
            <a:r>
              <a:rPr lang="en-US" altLang="ko-KR" sz="1200" dirty="0" smtClean="0">
                <a:solidFill>
                  <a:schemeClr val="tx1">
                    <a:lumMod val="75000"/>
                    <a:lumOff val="25000"/>
                  </a:schemeClr>
                </a:solidFill>
                <a:latin typeface="+mn-ea"/>
              </a:rPr>
              <a:t>, </a:t>
            </a:r>
            <a:r>
              <a:rPr lang="en-US" altLang="ko-KR" sz="1200" i="1" dirty="0" smtClean="0">
                <a:solidFill>
                  <a:schemeClr val="tx1">
                    <a:lumMod val="75000"/>
                    <a:lumOff val="25000"/>
                  </a:schemeClr>
                </a:solidFill>
                <a:latin typeface="Times New Roman" panose="02020603050405020304" pitchFamily="18" charset="0"/>
                <a:cs typeface="Times New Roman" panose="02020603050405020304" pitchFamily="18" charset="0"/>
              </a:rPr>
              <a:t>S</a:t>
            </a:r>
            <a:r>
              <a:rPr lang="en-US" altLang="ko-KR" sz="1200" i="1" baseline="-25000" dirty="0" smtClean="0">
                <a:solidFill>
                  <a:schemeClr val="tx1">
                    <a:lumMod val="75000"/>
                    <a:lumOff val="25000"/>
                  </a:schemeClr>
                </a:solidFill>
                <a:latin typeface="Times New Roman" panose="02020603050405020304" pitchFamily="18" charset="0"/>
                <a:cs typeface="Times New Roman" panose="02020603050405020304" pitchFamily="18" charset="0"/>
              </a:rPr>
              <a:t>DS</a:t>
            </a:r>
            <a:r>
              <a:rPr lang="en-US" altLang="ko-KR" sz="1200" dirty="0" smtClean="0">
                <a:solidFill>
                  <a:schemeClr val="tx1">
                    <a:lumMod val="75000"/>
                    <a:lumOff val="25000"/>
                  </a:schemeClr>
                </a:solidFill>
                <a:latin typeface="+mn-ea"/>
              </a:rPr>
              <a:t>: </a:t>
            </a:r>
            <a:r>
              <a:rPr lang="ko-KR" altLang="en-US" sz="1200" dirty="0" smtClean="0">
                <a:solidFill>
                  <a:schemeClr val="tx1">
                    <a:lumMod val="75000"/>
                    <a:lumOff val="25000"/>
                  </a:schemeClr>
                </a:solidFill>
                <a:latin typeface="+mn-ea"/>
              </a:rPr>
              <a:t>단주기에서의 설계스펙트럼가속도</a:t>
            </a:r>
            <a:r>
              <a:rPr lang="en-US" altLang="ko-KR" sz="1200" dirty="0" smtClean="0">
                <a:solidFill>
                  <a:schemeClr val="tx1">
                    <a:lumMod val="75000"/>
                    <a:lumOff val="25000"/>
                  </a:schemeClr>
                </a:solidFill>
                <a:latin typeface="+mn-ea"/>
              </a:rPr>
              <a:t>, </a:t>
            </a:r>
            <a:r>
              <a:rPr lang="en-US" altLang="ko-KR" sz="1200" i="1" dirty="0" err="1" smtClean="0">
                <a:solidFill>
                  <a:schemeClr val="tx1">
                    <a:lumMod val="75000"/>
                    <a:lumOff val="25000"/>
                  </a:schemeClr>
                </a:solidFill>
                <a:latin typeface="Times New Roman" panose="02020603050405020304" pitchFamily="18" charset="0"/>
                <a:cs typeface="Times New Roman" panose="02020603050405020304" pitchFamily="18" charset="0"/>
              </a:rPr>
              <a:t>W</a:t>
            </a:r>
            <a:r>
              <a:rPr lang="en-US" altLang="ko-KR" sz="1200" i="1" baseline="-25000" dirty="0" err="1" smtClean="0">
                <a:solidFill>
                  <a:schemeClr val="tx1">
                    <a:lumMod val="75000"/>
                    <a:lumOff val="25000"/>
                  </a:schemeClr>
                </a:solidFill>
                <a:latin typeface="Times New Roman" panose="02020603050405020304" pitchFamily="18" charset="0"/>
                <a:cs typeface="Times New Roman" panose="02020603050405020304" pitchFamily="18" charset="0"/>
              </a:rPr>
              <a:t>p</a:t>
            </a:r>
            <a:r>
              <a:rPr lang="en-US" altLang="ko-KR" sz="1200" dirty="0" smtClean="0">
                <a:solidFill>
                  <a:schemeClr val="tx1">
                    <a:lumMod val="75000"/>
                    <a:lumOff val="25000"/>
                  </a:schemeClr>
                </a:solidFill>
                <a:latin typeface="+mn-ea"/>
              </a:rPr>
              <a:t>: </a:t>
            </a:r>
            <a:r>
              <a:rPr lang="ko-KR" altLang="en-US" sz="1200" dirty="0" smtClean="0">
                <a:solidFill>
                  <a:schemeClr val="tx1">
                    <a:lumMod val="75000"/>
                    <a:lumOff val="25000"/>
                  </a:schemeClr>
                </a:solidFill>
                <a:latin typeface="+mn-ea"/>
              </a:rPr>
              <a:t>비구조요소의 작동상태를 고려한 중량 </a:t>
            </a:r>
            <a:r>
              <a:rPr lang="en-US" altLang="ko-KR" sz="1200" dirty="0" smtClean="0">
                <a:solidFill>
                  <a:schemeClr val="tx1">
                    <a:lumMod val="75000"/>
                    <a:lumOff val="25000"/>
                  </a:schemeClr>
                </a:solidFill>
                <a:latin typeface="+mn-ea"/>
              </a:rPr>
              <a:t>(</a:t>
            </a:r>
            <a:r>
              <a:rPr lang="ko-KR" altLang="en-US" sz="1200" dirty="0" smtClean="0">
                <a:solidFill>
                  <a:schemeClr val="tx1">
                    <a:lumMod val="75000"/>
                    <a:lumOff val="25000"/>
                  </a:schemeClr>
                </a:solidFill>
                <a:latin typeface="+mn-ea"/>
              </a:rPr>
              <a:t>천장시스템의 경우 </a:t>
            </a:r>
            <a:r>
              <a:rPr lang="en-US" altLang="ko-KR" sz="1200" dirty="0" smtClean="0">
                <a:solidFill>
                  <a:schemeClr val="tx1">
                    <a:lumMod val="75000"/>
                    <a:lumOff val="25000"/>
                  </a:schemeClr>
                </a:solidFill>
                <a:latin typeface="+mn-ea"/>
              </a:rPr>
              <a:t>190 </a:t>
            </a:r>
            <a:r>
              <a:rPr lang="en-US" altLang="ko-KR" sz="1200" dirty="0" smtClean="0">
                <a:solidFill>
                  <a:schemeClr val="tx1">
                    <a:lumMod val="75000"/>
                    <a:lumOff val="25000"/>
                  </a:schemeClr>
                </a:solidFill>
                <a:latin typeface="Times New Roman" panose="02020603050405020304" pitchFamily="18" charset="0"/>
                <a:cs typeface="Times New Roman" panose="02020603050405020304" pitchFamily="18" charset="0"/>
              </a:rPr>
              <a:t>Pa</a:t>
            </a:r>
            <a:r>
              <a:rPr lang="en-US" altLang="ko-KR" sz="1200" dirty="0" smtClean="0">
                <a:solidFill>
                  <a:schemeClr val="tx1">
                    <a:lumMod val="75000"/>
                    <a:lumOff val="25000"/>
                  </a:schemeClr>
                </a:solidFill>
                <a:latin typeface="+mn-ea"/>
              </a:rPr>
              <a:t>), </a:t>
            </a:r>
            <a:r>
              <a:rPr lang="en-US" altLang="ko-KR" sz="1200" i="1" dirty="0" smtClean="0">
                <a:solidFill>
                  <a:schemeClr val="tx1">
                    <a:lumMod val="75000"/>
                    <a:lumOff val="25000"/>
                  </a:schemeClr>
                </a:solidFill>
                <a:latin typeface="Times New Roman" panose="02020603050405020304" pitchFamily="18" charset="0"/>
                <a:cs typeface="Times New Roman" panose="02020603050405020304" pitchFamily="18" charset="0"/>
              </a:rPr>
              <a:t>z</a:t>
            </a:r>
            <a:r>
              <a:rPr lang="en-US" altLang="ko-KR" sz="1200" dirty="0" smtClean="0">
                <a:solidFill>
                  <a:schemeClr val="tx1">
                    <a:lumMod val="75000"/>
                    <a:lumOff val="25000"/>
                  </a:schemeClr>
                </a:solidFill>
                <a:latin typeface="+mn-ea"/>
              </a:rPr>
              <a:t>: </a:t>
            </a:r>
            <a:r>
              <a:rPr lang="ko-KR" altLang="en-US" sz="1200" dirty="0" smtClean="0">
                <a:solidFill>
                  <a:schemeClr val="tx1">
                    <a:lumMod val="75000"/>
                    <a:lumOff val="25000"/>
                  </a:schemeClr>
                </a:solidFill>
                <a:latin typeface="+mn-ea"/>
              </a:rPr>
              <a:t>구조물의 </a:t>
            </a:r>
            <a:r>
              <a:rPr lang="ko-KR" altLang="en-US" sz="1200" dirty="0" err="1" smtClean="0">
                <a:solidFill>
                  <a:schemeClr val="tx1">
                    <a:lumMod val="75000"/>
                    <a:lumOff val="25000"/>
                  </a:schemeClr>
                </a:solidFill>
                <a:latin typeface="+mn-ea"/>
              </a:rPr>
              <a:t>밑면으로부터</a:t>
            </a:r>
            <a:r>
              <a:rPr lang="ko-KR" altLang="en-US" sz="1200" dirty="0" smtClean="0">
                <a:solidFill>
                  <a:schemeClr val="tx1">
                    <a:lumMod val="75000"/>
                    <a:lumOff val="25000"/>
                  </a:schemeClr>
                </a:solidFill>
                <a:latin typeface="+mn-ea"/>
              </a:rPr>
              <a:t> 비구조요소가 부착된 높이</a:t>
            </a:r>
            <a:endParaRPr lang="ko-KR" altLang="en-US" sz="1200" dirty="0">
              <a:solidFill>
                <a:schemeClr val="tx1">
                  <a:lumMod val="75000"/>
                  <a:lumOff val="25000"/>
                </a:schemeClr>
              </a:solidFill>
              <a:latin typeface="+mn-ea"/>
            </a:endParaRPr>
          </a:p>
        </p:txBody>
      </p:sp>
      <p:sp>
        <p:nvSpPr>
          <p:cNvPr id="14" name="직사각형 110"/>
          <p:cNvSpPr/>
          <p:nvPr/>
        </p:nvSpPr>
        <p:spPr>
          <a:xfrm>
            <a:off x="922450" y="1268929"/>
            <a:ext cx="1800000" cy="291301"/>
          </a:xfrm>
          <a:prstGeom prst="rect">
            <a:avLst/>
          </a:prstGeom>
          <a:solidFill>
            <a:schemeClr val="accent4">
              <a:lumMod val="20000"/>
              <a:lumOff val="80000"/>
            </a:schemeClr>
          </a:solidFill>
          <a:ln w="12700">
            <a:solidFill>
              <a:schemeClr val="bg1">
                <a:lumMod val="75000"/>
              </a:schemeClr>
            </a:solidFill>
          </a:ln>
          <a:effectLst>
            <a:outerShdw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ctr" latinLnBrk="0">
              <a:buClr>
                <a:srgbClr val="175097"/>
              </a:buClr>
              <a:buSzPct val="80000"/>
              <a:tabLst>
                <a:tab pos="355600" algn="l"/>
              </a:tabLst>
            </a:pPr>
            <a:r>
              <a:rPr lang="ko-KR" altLang="en-US"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수평방향 </a:t>
            </a:r>
            <a:r>
              <a:rPr lang="ko-KR" altLang="en-US" sz="1200" spc="-30" dirty="0" err="1"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설계지진력</a:t>
            </a:r>
            <a:endParaRPr lang="ko-KR" altLang="en-US" sz="1200" spc="-30" dirty="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endParaRPr>
          </a:p>
        </p:txBody>
      </p:sp>
      <p:sp>
        <p:nvSpPr>
          <p:cNvPr id="15" name="직사각형 110"/>
          <p:cNvSpPr/>
          <p:nvPr/>
        </p:nvSpPr>
        <p:spPr>
          <a:xfrm>
            <a:off x="922450" y="1851263"/>
            <a:ext cx="1800000" cy="291301"/>
          </a:xfrm>
          <a:prstGeom prst="rect">
            <a:avLst/>
          </a:prstGeom>
          <a:solidFill>
            <a:schemeClr val="accent4">
              <a:lumMod val="20000"/>
              <a:lumOff val="80000"/>
            </a:schemeClr>
          </a:solidFill>
          <a:ln w="12700">
            <a:solidFill>
              <a:schemeClr val="bg1">
                <a:lumMod val="75000"/>
              </a:schemeClr>
            </a:solidFill>
          </a:ln>
          <a:effectLst>
            <a:outerShdw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ctr" latinLnBrk="0">
              <a:buClr>
                <a:srgbClr val="175097"/>
              </a:buClr>
              <a:buSzPct val="80000"/>
              <a:tabLst>
                <a:tab pos="355600" algn="l"/>
              </a:tabLst>
            </a:pPr>
            <a:r>
              <a:rPr lang="ko-KR" altLang="en-US" sz="1200" spc="-3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수직방향 설계지진력</a:t>
            </a:r>
            <a:endParaRPr lang="ko-KR" altLang="en-US" sz="1200" spc="-30" dirty="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endParaRPr>
          </a:p>
        </p:txBody>
      </p:sp>
      <p:sp>
        <p:nvSpPr>
          <p:cNvPr id="16" name="Rounded Rectangle 16"/>
          <p:cNvSpPr/>
          <p:nvPr/>
        </p:nvSpPr>
        <p:spPr>
          <a:xfrm>
            <a:off x="607434" y="4519711"/>
            <a:ext cx="7969730" cy="2225863"/>
          </a:xfrm>
          <a:prstGeom prst="roundRect">
            <a:avLst>
              <a:gd name="adj" fmla="val 5101"/>
            </a:avLst>
          </a:prstGeom>
          <a:solidFill>
            <a:schemeClr val="bg1">
              <a:lumMod val="95000"/>
              <a:alpha val="50000"/>
            </a:schemeClr>
          </a:solidFill>
          <a:ln>
            <a:solidFill>
              <a:schemeClr val="bg1">
                <a:lumMod val="50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7" name="모서리가 둥근 직사각형 74"/>
          <p:cNvSpPr/>
          <p:nvPr/>
        </p:nvSpPr>
        <p:spPr>
          <a:xfrm>
            <a:off x="1092199" y="4344614"/>
            <a:ext cx="3568551" cy="368332"/>
          </a:xfrm>
          <a:prstGeom prst="roundRect">
            <a:avLst>
              <a:gd name="adj" fmla="val 44176"/>
            </a:avLst>
          </a:prstGeom>
          <a:gradFill flip="none" rotWithShape="1">
            <a:gsLst>
              <a:gs pos="0">
                <a:schemeClr val="accent2">
                  <a:lumMod val="40000"/>
                  <a:lumOff val="60000"/>
                </a:schemeClr>
              </a:gs>
              <a:gs pos="50000">
                <a:schemeClr val="accent2">
                  <a:lumMod val="20000"/>
                  <a:lumOff val="80000"/>
                </a:schemeClr>
              </a:gs>
              <a:gs pos="100000">
                <a:schemeClr val="accent2">
                  <a:lumMod val="20000"/>
                  <a:lumOff val="80000"/>
                </a:schemeClr>
              </a:gs>
            </a:gsLst>
            <a:lin ang="16200000" scaled="1"/>
            <a:tileRect/>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18" name="개체 17"/>
          <p:cNvGraphicFramePr>
            <a:graphicFrameLocks noChangeAspect="1"/>
          </p:cNvGraphicFramePr>
          <p:nvPr>
            <p:extLst>
              <p:ext uri="{D42A27DB-BD31-4B8C-83A1-F6EECF244321}">
                <p14:modId xmlns:p14="http://schemas.microsoft.com/office/powerpoint/2010/main" val="875646186"/>
              </p:ext>
            </p:extLst>
          </p:nvPr>
        </p:nvGraphicFramePr>
        <p:xfrm>
          <a:off x="3201011" y="4786187"/>
          <a:ext cx="3695700" cy="495300"/>
        </p:xfrm>
        <a:graphic>
          <a:graphicData uri="http://schemas.openxmlformats.org/presentationml/2006/ole">
            <mc:AlternateContent xmlns:mc="http://schemas.openxmlformats.org/markup-compatibility/2006">
              <mc:Choice xmlns:v="urn:schemas-microsoft-com:vml" Requires="v">
                <p:oleObj spid="_x0000_s8400" name="Equation" r:id="rId9" imgW="3695400" imgH="495000" progId="Equation.DSMT4">
                  <p:embed/>
                </p:oleObj>
              </mc:Choice>
              <mc:Fallback>
                <p:oleObj name="Equation" r:id="rId9" imgW="3695400" imgH="495000" progId="Equation.DSMT4">
                  <p:embed/>
                  <p:pic>
                    <p:nvPicPr>
                      <p:cNvPr id="18" name="개체 17"/>
                      <p:cNvPicPr/>
                      <p:nvPr/>
                    </p:nvPicPr>
                    <p:blipFill>
                      <a:blip r:embed="rId10"/>
                      <a:stretch>
                        <a:fillRect/>
                      </a:stretch>
                    </p:blipFill>
                    <p:spPr>
                      <a:xfrm>
                        <a:off x="3201011" y="4786187"/>
                        <a:ext cx="3695700" cy="495300"/>
                      </a:xfrm>
                      <a:prstGeom prst="rect">
                        <a:avLst/>
                      </a:prstGeom>
                    </p:spPr>
                  </p:pic>
                </p:oleObj>
              </mc:Fallback>
            </mc:AlternateContent>
          </a:graphicData>
        </a:graphic>
      </p:graphicFrame>
      <p:sp>
        <p:nvSpPr>
          <p:cNvPr id="19" name="TextBox 18"/>
          <p:cNvSpPr txBox="1"/>
          <p:nvPr/>
        </p:nvSpPr>
        <p:spPr>
          <a:xfrm>
            <a:off x="1233209" y="4365823"/>
            <a:ext cx="2744726" cy="307777"/>
          </a:xfrm>
          <a:prstGeom prst="rect">
            <a:avLst/>
          </a:prstGeom>
          <a:noFill/>
        </p:spPr>
        <p:txBody>
          <a:bodyPr wrap="none" rtlCol="0">
            <a:spAutoFit/>
          </a:bodyPr>
          <a:lstStyle/>
          <a:p>
            <a:r>
              <a:rPr lang="ko-KR" altLang="en-US" sz="1400" b="1" dirty="0" smtClean="0">
                <a:solidFill>
                  <a:schemeClr val="bg2">
                    <a:lumMod val="25000"/>
                  </a:schemeClr>
                </a:solidFill>
              </a:rPr>
              <a:t>요구응답스펙트럼 </a:t>
            </a:r>
            <a:r>
              <a:rPr lang="en-US" altLang="ko-KR" sz="1400" b="1" dirty="0" smtClean="0">
                <a:solidFill>
                  <a:schemeClr val="bg2">
                    <a:lumMod val="25000"/>
                  </a:schemeClr>
                </a:solidFill>
              </a:rPr>
              <a:t>(ICC-ES AC156)</a:t>
            </a:r>
            <a:endParaRPr lang="ko-KR" altLang="en-US" sz="1400" b="1" dirty="0">
              <a:solidFill>
                <a:schemeClr val="bg2">
                  <a:lumMod val="25000"/>
                </a:schemeClr>
              </a:solidFill>
            </a:endParaRPr>
          </a:p>
        </p:txBody>
      </p:sp>
      <p:sp>
        <p:nvSpPr>
          <p:cNvPr id="23" name="TextBox 22"/>
          <p:cNvSpPr txBox="1"/>
          <p:nvPr/>
        </p:nvSpPr>
        <p:spPr>
          <a:xfrm>
            <a:off x="925645" y="5622028"/>
            <a:ext cx="7480665" cy="276999"/>
          </a:xfrm>
          <a:prstGeom prst="rect">
            <a:avLst/>
          </a:prstGeom>
          <a:noFill/>
        </p:spPr>
        <p:txBody>
          <a:bodyPr wrap="square" rtlCol="0">
            <a:spAutoFit/>
          </a:bodyPr>
          <a:lstStyle/>
          <a:p>
            <a:r>
              <a:rPr lang="en-US" altLang="ko-KR" sz="1200" i="1" dirty="0" err="1" smtClean="0">
                <a:solidFill>
                  <a:schemeClr val="tx1">
                    <a:lumMod val="75000"/>
                    <a:lumOff val="25000"/>
                  </a:schemeClr>
                </a:solidFill>
                <a:latin typeface="Times New Roman" panose="02020603050405020304" pitchFamily="18" charset="0"/>
                <a:cs typeface="Times New Roman" panose="02020603050405020304" pitchFamily="18" charset="0"/>
              </a:rPr>
              <a:t>R</a:t>
            </a:r>
            <a:r>
              <a:rPr lang="en-US" altLang="ko-KR" sz="1200" i="1" baseline="-25000" dirty="0" err="1" smtClean="0">
                <a:solidFill>
                  <a:schemeClr val="tx1">
                    <a:lumMod val="75000"/>
                    <a:lumOff val="25000"/>
                  </a:schemeClr>
                </a:solidFill>
                <a:latin typeface="Times New Roman" panose="02020603050405020304" pitchFamily="18" charset="0"/>
                <a:cs typeface="Times New Roman" panose="02020603050405020304" pitchFamily="18" charset="0"/>
              </a:rPr>
              <a:t>p</a:t>
            </a:r>
            <a:r>
              <a:rPr lang="en-US" altLang="ko-KR" sz="1200" dirty="0" smtClean="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ko-KR" sz="12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lang="en-US" altLang="ko-KR" sz="1200" i="1" baseline="-25000" dirty="0" err="1" smtClean="0">
                <a:solidFill>
                  <a:schemeClr val="tx1">
                    <a:lumMod val="75000"/>
                    <a:lumOff val="25000"/>
                  </a:schemeClr>
                </a:solidFill>
                <a:latin typeface="Times New Roman" panose="02020603050405020304" pitchFamily="18" charset="0"/>
                <a:cs typeface="Times New Roman" panose="02020603050405020304" pitchFamily="18" charset="0"/>
              </a:rPr>
              <a:t>p</a:t>
            </a:r>
            <a:r>
              <a:rPr lang="ko-KR" altLang="en-US" sz="1200" dirty="0" smtClean="0">
                <a:solidFill>
                  <a:schemeClr val="tx1">
                    <a:lumMod val="75000"/>
                    <a:lumOff val="25000"/>
                  </a:schemeClr>
                </a:solidFill>
                <a:latin typeface="+mn-ea"/>
              </a:rPr>
              <a:t>는 비구조요소의 비탄성응답을 반영하기 위한 </a:t>
            </a:r>
            <a:r>
              <a:rPr lang="en-US" altLang="ko-KR" sz="1200" i="1" dirty="0" err="1" smtClean="0">
                <a:solidFill>
                  <a:schemeClr val="tx1">
                    <a:lumMod val="75000"/>
                    <a:lumOff val="25000"/>
                  </a:schemeClr>
                </a:solidFill>
                <a:latin typeface="Times New Roman" panose="02020603050405020304" pitchFamily="18" charset="0"/>
                <a:cs typeface="Times New Roman" panose="02020603050405020304" pitchFamily="18" charset="0"/>
              </a:rPr>
              <a:t>R</a:t>
            </a:r>
            <a:r>
              <a:rPr lang="en-US" altLang="ko-KR" sz="1200" i="1" baseline="-25000" dirty="0" err="1" smtClean="0">
                <a:solidFill>
                  <a:schemeClr val="tx1">
                    <a:lumMod val="75000"/>
                    <a:lumOff val="25000"/>
                  </a:schemeClr>
                </a:solidFill>
                <a:latin typeface="Times New Roman" panose="02020603050405020304" pitchFamily="18" charset="0"/>
                <a:cs typeface="Times New Roman" panose="02020603050405020304" pitchFamily="18" charset="0"/>
              </a:rPr>
              <a:t>p</a:t>
            </a:r>
            <a:r>
              <a:rPr lang="ko-KR" altLang="en-US" sz="1200" dirty="0" smtClean="0">
                <a:solidFill>
                  <a:schemeClr val="tx1">
                    <a:lumMod val="75000"/>
                    <a:lumOff val="25000"/>
                  </a:schemeClr>
                </a:solidFill>
                <a:latin typeface="+mn-ea"/>
              </a:rPr>
              <a:t>와 비탄성응답의 허용치를 저감하기 위한 </a:t>
            </a:r>
            <a:r>
              <a:rPr lang="en-US" altLang="ko-KR" sz="12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lang="en-US" altLang="ko-KR" sz="1200" i="1" baseline="-25000" dirty="0" err="1" smtClean="0">
                <a:solidFill>
                  <a:schemeClr val="tx1">
                    <a:lumMod val="75000"/>
                    <a:lumOff val="25000"/>
                  </a:schemeClr>
                </a:solidFill>
                <a:latin typeface="Times New Roman" panose="02020603050405020304" pitchFamily="18" charset="0"/>
                <a:cs typeface="Times New Roman" panose="02020603050405020304" pitchFamily="18" charset="0"/>
              </a:rPr>
              <a:t>p</a:t>
            </a:r>
            <a:r>
              <a:rPr lang="ko-KR" altLang="en-US" sz="1200" dirty="0" smtClean="0">
                <a:solidFill>
                  <a:schemeClr val="tx1">
                    <a:lumMod val="75000"/>
                    <a:lumOff val="25000"/>
                  </a:schemeClr>
                </a:solidFill>
                <a:latin typeface="+mn-ea"/>
              </a:rPr>
              <a:t>로 구성됨</a:t>
            </a:r>
            <a:r>
              <a:rPr lang="en-US" altLang="ko-KR" sz="1200" dirty="0" smtClean="0">
                <a:solidFill>
                  <a:schemeClr val="tx1">
                    <a:lumMod val="75000"/>
                    <a:lumOff val="25000"/>
                  </a:schemeClr>
                </a:solidFill>
                <a:latin typeface="+mn-ea"/>
              </a:rPr>
              <a:t> </a:t>
            </a:r>
          </a:p>
        </p:txBody>
      </p:sp>
      <p:sp>
        <p:nvSpPr>
          <p:cNvPr id="24" name="직사각형 110"/>
          <p:cNvSpPr/>
          <p:nvPr/>
        </p:nvSpPr>
        <p:spPr>
          <a:xfrm>
            <a:off x="922450" y="4871988"/>
            <a:ext cx="1800000" cy="291301"/>
          </a:xfrm>
          <a:prstGeom prst="rect">
            <a:avLst/>
          </a:prstGeom>
          <a:solidFill>
            <a:schemeClr val="accent4">
              <a:lumMod val="20000"/>
              <a:lumOff val="80000"/>
            </a:schemeClr>
          </a:solidFill>
          <a:ln w="12700">
            <a:solidFill>
              <a:schemeClr val="bg1">
                <a:lumMod val="75000"/>
              </a:schemeClr>
            </a:solidFill>
          </a:ln>
          <a:effectLst>
            <a:outerShdw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ctr" latinLnBrk="0">
              <a:buClr>
                <a:srgbClr val="175097"/>
              </a:buClr>
              <a:buSzPct val="80000"/>
              <a:tabLst>
                <a:tab pos="355600" algn="l"/>
              </a:tabLst>
            </a:pPr>
            <a:r>
              <a:rPr lang="ko-KR" altLang="en-US" sz="1200" spc="-3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수평방향 요구응답가속도</a:t>
            </a:r>
            <a:endParaRPr lang="ko-KR" altLang="en-US" sz="1200" spc="-30" dirty="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endParaRPr>
          </a:p>
        </p:txBody>
      </p:sp>
      <p:sp>
        <p:nvSpPr>
          <p:cNvPr id="25" name="직사각형 110"/>
          <p:cNvSpPr/>
          <p:nvPr/>
        </p:nvSpPr>
        <p:spPr>
          <a:xfrm>
            <a:off x="922450" y="5309542"/>
            <a:ext cx="1800000" cy="291301"/>
          </a:xfrm>
          <a:prstGeom prst="rect">
            <a:avLst/>
          </a:prstGeom>
          <a:solidFill>
            <a:schemeClr val="accent4">
              <a:lumMod val="20000"/>
              <a:lumOff val="80000"/>
            </a:schemeClr>
          </a:solidFill>
          <a:ln w="12700">
            <a:solidFill>
              <a:schemeClr val="bg1">
                <a:lumMod val="75000"/>
              </a:schemeClr>
            </a:solidFill>
          </a:ln>
          <a:effectLst>
            <a:outerShdw dist="381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ctr" latinLnBrk="0">
              <a:buClr>
                <a:srgbClr val="175097"/>
              </a:buClr>
              <a:buSzPct val="80000"/>
              <a:tabLst>
                <a:tab pos="355600" algn="l"/>
              </a:tabLst>
            </a:pPr>
            <a:r>
              <a:rPr lang="ko-KR" altLang="en-US" sz="1200" spc="-30" dirty="0" smtClean="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rPr>
              <a:t>수직방향 요구응답가속도</a:t>
            </a:r>
            <a:endParaRPr lang="ko-KR" altLang="en-US" sz="1200" spc="-30" dirty="0">
              <a:ln>
                <a:solidFill>
                  <a:schemeClr val="bg1">
                    <a:lumMod val="75000"/>
                    <a:alpha val="0"/>
                  </a:schemeClr>
                </a:solidFill>
              </a:ln>
              <a:solidFill>
                <a:schemeClr val="tx1">
                  <a:lumMod val="75000"/>
                  <a:lumOff val="25000"/>
                </a:schemeClr>
              </a:solidFill>
              <a:latin typeface="KoPub돋움체 Bold" pitchFamily="18" charset="-127"/>
              <a:ea typeface="KoPub돋움체 Bold" pitchFamily="18" charset="-127"/>
            </a:endParaRPr>
          </a:p>
        </p:txBody>
      </p:sp>
      <p:graphicFrame>
        <p:nvGraphicFramePr>
          <p:cNvPr id="21" name="개체 20"/>
          <p:cNvGraphicFramePr>
            <a:graphicFrameLocks noChangeAspect="1"/>
          </p:cNvGraphicFramePr>
          <p:nvPr>
            <p:extLst>
              <p:ext uri="{D42A27DB-BD31-4B8C-83A1-F6EECF244321}">
                <p14:modId xmlns:p14="http://schemas.microsoft.com/office/powerpoint/2010/main" val="2616684555"/>
              </p:ext>
            </p:extLst>
          </p:nvPr>
        </p:nvGraphicFramePr>
        <p:xfrm>
          <a:off x="3201011" y="5326442"/>
          <a:ext cx="2730500" cy="241300"/>
        </p:xfrm>
        <a:graphic>
          <a:graphicData uri="http://schemas.openxmlformats.org/presentationml/2006/ole">
            <mc:AlternateContent xmlns:mc="http://schemas.openxmlformats.org/markup-compatibility/2006">
              <mc:Choice xmlns:v="urn:schemas-microsoft-com:vml" Requires="v">
                <p:oleObj spid="_x0000_s8401" name="Equation" r:id="rId11" imgW="2730240" imgH="241200" progId="Equation.DSMT4">
                  <p:embed/>
                </p:oleObj>
              </mc:Choice>
              <mc:Fallback>
                <p:oleObj name="Equation" r:id="rId11" imgW="2730240" imgH="241200" progId="Equation.DSMT4">
                  <p:embed/>
                  <p:pic>
                    <p:nvPicPr>
                      <p:cNvPr id="21" name="개체 20"/>
                      <p:cNvPicPr/>
                      <p:nvPr/>
                    </p:nvPicPr>
                    <p:blipFill>
                      <a:blip r:embed="rId12"/>
                      <a:stretch>
                        <a:fillRect/>
                      </a:stretch>
                    </p:blipFill>
                    <p:spPr>
                      <a:xfrm>
                        <a:off x="3201011" y="5326442"/>
                        <a:ext cx="2730500" cy="241300"/>
                      </a:xfrm>
                      <a:prstGeom prst="rect">
                        <a:avLst/>
                      </a:prstGeom>
                    </p:spPr>
                  </p:pic>
                </p:oleObj>
              </mc:Fallback>
            </mc:AlternateContent>
          </a:graphicData>
        </a:graphic>
      </p:graphicFrame>
      <p:sp>
        <p:nvSpPr>
          <p:cNvPr id="26" name="TextBox 25"/>
          <p:cNvSpPr txBox="1"/>
          <p:nvPr/>
        </p:nvSpPr>
        <p:spPr>
          <a:xfrm>
            <a:off x="2062779" y="3996788"/>
            <a:ext cx="741313" cy="276999"/>
          </a:xfrm>
          <a:prstGeom prst="rect">
            <a:avLst/>
          </a:prstGeom>
          <a:noFill/>
        </p:spPr>
        <p:txBody>
          <a:bodyPr wrap="square" rtlCol="0">
            <a:spAutoFit/>
          </a:bodyPr>
          <a:lstStyle/>
          <a:p>
            <a:r>
              <a:rPr lang="en-US" altLang="ko-KR" sz="1200" dirty="0" smtClean="0">
                <a:solidFill>
                  <a:schemeClr val="bg2">
                    <a:lumMod val="25000"/>
                  </a:schemeClr>
                </a:solidFill>
                <a:latin typeface="+mn-ea"/>
                <a:cs typeface="Times New Roman" panose="02020603050405020304" pitchFamily="18" charset="0"/>
              </a:rPr>
              <a:t>Convert</a:t>
            </a:r>
            <a:endParaRPr lang="ko-KR" altLang="en-US" sz="1200" dirty="0">
              <a:solidFill>
                <a:schemeClr val="bg2">
                  <a:lumMod val="25000"/>
                </a:schemeClr>
              </a:solidFill>
              <a:latin typeface="+mn-ea"/>
            </a:endParaRPr>
          </a:p>
        </p:txBody>
      </p:sp>
      <p:graphicFrame>
        <p:nvGraphicFramePr>
          <p:cNvPr id="27" name="표 26"/>
          <p:cNvGraphicFramePr>
            <a:graphicFrameLocks noGrp="1"/>
          </p:cNvGraphicFramePr>
          <p:nvPr>
            <p:extLst>
              <p:ext uri="{D42A27DB-BD31-4B8C-83A1-F6EECF244321}">
                <p14:modId xmlns:p14="http://schemas.microsoft.com/office/powerpoint/2010/main" val="4257604392"/>
              </p:ext>
            </p:extLst>
          </p:nvPr>
        </p:nvGraphicFramePr>
        <p:xfrm>
          <a:off x="934672" y="6159589"/>
          <a:ext cx="7350036" cy="548640"/>
        </p:xfrm>
        <a:graphic>
          <a:graphicData uri="http://schemas.openxmlformats.org/drawingml/2006/table">
            <a:tbl>
              <a:tblPr firstRow="1" bandRow="1">
                <a:tableStyleId>{9D7B26C5-4107-4FEC-AEDC-1716B250A1EF}</a:tableStyleId>
              </a:tblPr>
              <a:tblGrid>
                <a:gridCol w="2450012">
                  <a:extLst>
                    <a:ext uri="{9D8B030D-6E8A-4147-A177-3AD203B41FA5}">
                      <a16:colId xmlns:a16="http://schemas.microsoft.com/office/drawing/2014/main" val="3921117303"/>
                    </a:ext>
                  </a:extLst>
                </a:gridCol>
                <a:gridCol w="2450012">
                  <a:extLst>
                    <a:ext uri="{9D8B030D-6E8A-4147-A177-3AD203B41FA5}">
                      <a16:colId xmlns:a16="http://schemas.microsoft.com/office/drawing/2014/main" val="2906432335"/>
                    </a:ext>
                  </a:extLst>
                </a:gridCol>
                <a:gridCol w="2450012">
                  <a:extLst>
                    <a:ext uri="{9D8B030D-6E8A-4147-A177-3AD203B41FA5}">
                      <a16:colId xmlns:a16="http://schemas.microsoft.com/office/drawing/2014/main" val="2248380105"/>
                    </a:ext>
                  </a:extLst>
                </a:gridCol>
              </a:tblGrid>
              <a:tr h="152633">
                <a:tc>
                  <a:txBody>
                    <a:bodyPr/>
                    <a:lstStyle/>
                    <a:p>
                      <a:pPr algn="ctr" latinLnBrk="1"/>
                      <a:r>
                        <a:rPr lang="ko-KR" altLang="en-US" sz="1200" dirty="0" err="1" smtClean="0">
                          <a:solidFill>
                            <a:schemeClr val="tx1">
                              <a:lumMod val="75000"/>
                              <a:lumOff val="25000"/>
                            </a:schemeClr>
                          </a:solidFill>
                        </a:rPr>
                        <a:t>증폭계수</a:t>
                      </a:r>
                      <a:r>
                        <a:rPr lang="ko-KR" altLang="en-US" sz="1200" dirty="0" smtClean="0">
                          <a:solidFill>
                            <a:schemeClr val="tx1">
                              <a:lumMod val="75000"/>
                              <a:lumOff val="25000"/>
                            </a:schemeClr>
                          </a:solidFill>
                        </a:rPr>
                        <a:t> </a:t>
                      </a:r>
                      <a:r>
                        <a:rPr lang="en-US" altLang="ko-KR" sz="1200" b="0" i="1" dirty="0" err="1" smtClean="0">
                          <a:solidFill>
                            <a:schemeClr val="tx1">
                              <a:lumMod val="75000"/>
                              <a:lumOff val="25000"/>
                            </a:schemeClr>
                          </a:solidFill>
                          <a:latin typeface="Times New Roman" panose="02020603050405020304" pitchFamily="18" charset="0"/>
                          <a:cs typeface="Times New Roman" panose="02020603050405020304" pitchFamily="18" charset="0"/>
                        </a:rPr>
                        <a:t>a</a:t>
                      </a:r>
                      <a:r>
                        <a:rPr lang="en-US" altLang="ko-KR" sz="1200" b="0" i="1" baseline="-25000" dirty="0" err="1" smtClean="0">
                          <a:solidFill>
                            <a:schemeClr val="tx1">
                              <a:lumMod val="75000"/>
                              <a:lumOff val="25000"/>
                            </a:schemeClr>
                          </a:solidFill>
                          <a:latin typeface="Times New Roman" panose="02020603050405020304" pitchFamily="18" charset="0"/>
                          <a:cs typeface="Times New Roman" panose="02020603050405020304" pitchFamily="18" charset="0"/>
                        </a:rPr>
                        <a:t>p</a:t>
                      </a:r>
                      <a:endParaRPr lang="ko-KR" altLang="en-US" sz="1200" b="0" i="1" baseline="-250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ko-KR" altLang="en-US" sz="1200" dirty="0" smtClean="0">
                          <a:solidFill>
                            <a:schemeClr val="tx1">
                              <a:lumMod val="75000"/>
                              <a:lumOff val="25000"/>
                            </a:schemeClr>
                          </a:solidFill>
                        </a:rPr>
                        <a:t>반응수정계수 </a:t>
                      </a:r>
                      <a:r>
                        <a:rPr lang="en-US" altLang="ko-KR" sz="1200" b="0" i="1" dirty="0" err="1" smtClean="0">
                          <a:solidFill>
                            <a:schemeClr val="tx1">
                              <a:lumMod val="75000"/>
                              <a:lumOff val="25000"/>
                            </a:schemeClr>
                          </a:solidFill>
                          <a:latin typeface="Times New Roman" panose="02020603050405020304" pitchFamily="18" charset="0"/>
                          <a:cs typeface="Times New Roman" panose="02020603050405020304" pitchFamily="18" charset="0"/>
                        </a:rPr>
                        <a:t>R</a:t>
                      </a:r>
                      <a:r>
                        <a:rPr lang="en-US" altLang="ko-KR" sz="1200" b="0" i="1" baseline="-25000" dirty="0" err="1" smtClean="0">
                          <a:solidFill>
                            <a:schemeClr val="tx1">
                              <a:lumMod val="75000"/>
                              <a:lumOff val="25000"/>
                            </a:schemeClr>
                          </a:solidFill>
                          <a:latin typeface="Times New Roman" panose="02020603050405020304" pitchFamily="18" charset="0"/>
                          <a:cs typeface="Times New Roman" panose="02020603050405020304" pitchFamily="18" charset="0"/>
                        </a:rPr>
                        <a:t>p</a:t>
                      </a:r>
                      <a:endParaRPr lang="ko-KR" altLang="en-US" sz="1200" b="0" i="1" baseline="-250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tc>
                <a:tc>
                  <a:txBody>
                    <a:bodyPr/>
                    <a:lstStyle/>
                    <a:p>
                      <a:pPr algn="ctr" latinLnBrk="1"/>
                      <a:r>
                        <a:rPr lang="ko-KR" altLang="en-US" sz="1200" dirty="0" err="1" smtClean="0">
                          <a:solidFill>
                            <a:schemeClr val="tx1">
                              <a:lumMod val="75000"/>
                              <a:lumOff val="25000"/>
                            </a:schemeClr>
                          </a:solidFill>
                        </a:rPr>
                        <a:t>중요도계수</a:t>
                      </a:r>
                      <a:r>
                        <a:rPr lang="ko-KR" altLang="en-US" sz="1200" dirty="0" smtClean="0">
                          <a:solidFill>
                            <a:schemeClr val="tx1">
                              <a:lumMod val="75000"/>
                              <a:lumOff val="25000"/>
                            </a:schemeClr>
                          </a:solidFill>
                        </a:rPr>
                        <a:t> </a:t>
                      </a:r>
                      <a:r>
                        <a:rPr lang="en-US" altLang="ko-KR" sz="1200" b="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lang="en-US" altLang="ko-KR" sz="1200" b="0" i="1" baseline="-25000" dirty="0" err="1" smtClean="0">
                          <a:solidFill>
                            <a:schemeClr val="tx1">
                              <a:lumMod val="75000"/>
                              <a:lumOff val="25000"/>
                            </a:schemeClr>
                          </a:solidFill>
                          <a:latin typeface="Times New Roman" panose="02020603050405020304" pitchFamily="18" charset="0"/>
                          <a:cs typeface="Times New Roman" panose="02020603050405020304" pitchFamily="18" charset="0"/>
                        </a:rPr>
                        <a:t>p</a:t>
                      </a:r>
                      <a:endParaRPr lang="ko-KR" altLang="en-US" sz="1200" b="0" i="1" baseline="-250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2288924"/>
                  </a:ext>
                </a:extLst>
              </a:tr>
              <a:tr h="152633">
                <a:tc>
                  <a:txBody>
                    <a:bodyPr/>
                    <a:lstStyle/>
                    <a:p>
                      <a:pPr algn="ctr" latinLnBrk="1"/>
                      <a:r>
                        <a:rPr lang="en-US" altLang="ko-KR" sz="1200" dirty="0" smtClean="0">
                          <a:solidFill>
                            <a:srgbClr val="FF0000"/>
                          </a:solidFill>
                        </a:rPr>
                        <a:t>2.5</a:t>
                      </a:r>
                      <a:endParaRPr lang="ko-KR" altLang="en-US" sz="1200" dirty="0">
                        <a:solidFill>
                          <a:srgbClr val="FF0000"/>
                        </a:solidFill>
                      </a:endParaRPr>
                    </a:p>
                  </a:txBody>
                  <a:tcPr/>
                </a:tc>
                <a:tc>
                  <a:txBody>
                    <a:bodyPr/>
                    <a:lstStyle/>
                    <a:p>
                      <a:pPr algn="ctr" latinLnBrk="1"/>
                      <a:r>
                        <a:rPr lang="en-US" altLang="ko-KR" sz="1200" dirty="0" smtClean="0">
                          <a:solidFill>
                            <a:schemeClr val="tx1">
                              <a:lumMod val="75000"/>
                              <a:lumOff val="25000"/>
                            </a:schemeClr>
                          </a:solidFill>
                        </a:rPr>
                        <a:t>1.0</a:t>
                      </a:r>
                      <a:endParaRPr lang="ko-KR" altLang="en-US" sz="1200" dirty="0">
                        <a:solidFill>
                          <a:schemeClr val="tx1">
                            <a:lumMod val="75000"/>
                            <a:lumOff val="25000"/>
                          </a:schemeClr>
                        </a:solidFill>
                      </a:endParaRPr>
                    </a:p>
                  </a:txBody>
                  <a:tcPr/>
                </a:tc>
                <a:tc>
                  <a:txBody>
                    <a:bodyPr/>
                    <a:lstStyle/>
                    <a:p>
                      <a:pPr algn="ctr" latinLnBrk="1"/>
                      <a:r>
                        <a:rPr lang="en-US" altLang="ko-KR" sz="1200" dirty="0" smtClean="0">
                          <a:solidFill>
                            <a:srgbClr val="FF0000"/>
                          </a:solidFill>
                        </a:rPr>
                        <a:t>1.0</a:t>
                      </a:r>
                      <a:endParaRPr lang="ko-KR" altLang="en-US" sz="1200" dirty="0">
                        <a:solidFill>
                          <a:srgbClr val="FF0000"/>
                        </a:solidFill>
                      </a:endParaRPr>
                    </a:p>
                  </a:txBody>
                  <a:tcPr/>
                </a:tc>
                <a:extLst>
                  <a:ext uri="{0D108BD9-81ED-4DB2-BD59-A6C34878D82A}">
                    <a16:rowId xmlns:a16="http://schemas.microsoft.com/office/drawing/2014/main" val="1284411936"/>
                  </a:ext>
                </a:extLst>
              </a:tr>
            </a:tbl>
          </a:graphicData>
        </a:graphic>
      </p:graphicFrame>
      <p:sp>
        <p:nvSpPr>
          <p:cNvPr id="28" name="TextBox 27"/>
          <p:cNvSpPr txBox="1"/>
          <p:nvPr/>
        </p:nvSpPr>
        <p:spPr>
          <a:xfrm>
            <a:off x="944833" y="5896101"/>
            <a:ext cx="6066204" cy="276999"/>
          </a:xfrm>
          <a:prstGeom prst="rect">
            <a:avLst/>
          </a:prstGeom>
          <a:noFill/>
        </p:spPr>
        <p:txBody>
          <a:bodyPr wrap="square" rtlCol="0">
            <a:spAutoFit/>
          </a:bodyPr>
          <a:lstStyle/>
          <a:p>
            <a:r>
              <a:rPr lang="en-US" altLang="ko-KR" sz="1200" dirty="0" smtClean="0">
                <a:solidFill>
                  <a:schemeClr val="tx1">
                    <a:lumMod val="75000"/>
                    <a:lumOff val="25000"/>
                  </a:schemeClr>
                </a:solidFill>
              </a:rPr>
              <a:t>ICC-ES AC156</a:t>
            </a:r>
            <a:r>
              <a:rPr lang="ko-KR" altLang="en-US" sz="1200" dirty="0" smtClean="0">
                <a:solidFill>
                  <a:schemeClr val="tx1">
                    <a:lumMod val="75000"/>
                    <a:lumOff val="25000"/>
                  </a:schemeClr>
                </a:solidFill>
              </a:rPr>
              <a:t>에서 요구응답스펙트럼 도출을 위해 적용한 각 계수 수치</a:t>
            </a:r>
            <a:endParaRPr lang="en-US" altLang="ko-KR" sz="1200" dirty="0" smtClean="0">
              <a:solidFill>
                <a:schemeClr val="tx1">
                  <a:lumMod val="75000"/>
                  <a:lumOff val="25000"/>
                </a:schemeClr>
              </a:solidFill>
            </a:endParaRPr>
          </a:p>
        </p:txBody>
      </p:sp>
    </p:spTree>
    <p:extLst>
      <p:ext uri="{BB962C8B-B14F-4D97-AF65-F5344CB8AC3E}">
        <p14:creationId xmlns:p14="http://schemas.microsoft.com/office/powerpoint/2010/main" val="1253235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16"/>
          <p:cNvSpPr/>
          <p:nvPr/>
        </p:nvSpPr>
        <p:spPr>
          <a:xfrm>
            <a:off x="302636" y="916651"/>
            <a:ext cx="8513118" cy="4349829"/>
          </a:xfrm>
          <a:prstGeom prst="roundRect">
            <a:avLst>
              <a:gd name="adj" fmla="val 5101"/>
            </a:avLst>
          </a:prstGeom>
          <a:solidFill>
            <a:schemeClr val="bg1">
              <a:lumMod val="95000"/>
              <a:alpha val="50000"/>
            </a:schemeClr>
          </a:solidFill>
          <a:ln>
            <a:solidFill>
              <a:schemeClr val="bg1">
                <a:lumMod val="50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en-US" altLang="ko-KR" dirty="0" smtClean="0"/>
              <a:t>ICC-ES AC156 </a:t>
            </a:r>
            <a:r>
              <a:rPr lang="ko-KR" altLang="en-US" dirty="0" smtClean="0"/>
              <a:t>요구응답스펙트럼</a:t>
            </a:r>
            <a:r>
              <a:rPr lang="en-US" altLang="ko-KR" dirty="0" smtClean="0"/>
              <a:t>(RRS)</a:t>
            </a:r>
            <a:r>
              <a:rPr lang="ko-KR" altLang="en-US" dirty="0" smtClean="0"/>
              <a:t>과 실험응답스펙트럼</a:t>
            </a:r>
            <a:r>
              <a:rPr lang="en-US" altLang="ko-KR" dirty="0" smtClean="0"/>
              <a:t>(TRS)</a:t>
            </a:r>
            <a:endParaRPr lang="ko-KR" altLang="en-US" dirty="0"/>
          </a:p>
        </p:txBody>
      </p:sp>
      <p:sp>
        <p:nvSpPr>
          <p:cNvPr id="5" name="TextBox 4"/>
          <p:cNvSpPr txBox="1"/>
          <p:nvPr/>
        </p:nvSpPr>
        <p:spPr>
          <a:xfrm>
            <a:off x="3092638" y="1880388"/>
            <a:ext cx="1337226" cy="307777"/>
          </a:xfrm>
          <a:prstGeom prst="rect">
            <a:avLst/>
          </a:prstGeom>
          <a:noFill/>
        </p:spPr>
        <p:txBody>
          <a:bodyPr wrap="none" rtlCol="0">
            <a:spAutoFit/>
          </a:bodyPr>
          <a:lstStyle/>
          <a:p>
            <a:r>
              <a:rPr lang="en-US" altLang="ko-KR" sz="1400">
                <a:latin typeface="Times New Roman" panose="02020603050405020304" pitchFamily="18" charset="0"/>
                <a:cs typeface="Times New Roman" panose="02020603050405020304" pitchFamily="18" charset="0"/>
              </a:rPr>
              <a:t>H</a:t>
            </a:r>
            <a:r>
              <a:rPr lang="en-US" altLang="ko-KR" sz="1400" smtClean="0">
                <a:latin typeface="Times New Roman" panose="02020603050405020304" pitchFamily="18" charset="0"/>
                <a:cs typeface="Times New Roman" panose="02020603050405020304" pitchFamily="18" charset="0"/>
              </a:rPr>
              <a:t>orizontal RRS</a:t>
            </a:r>
            <a:endParaRPr lang="ko-KR" altLang="en-US" sz="1400">
              <a:latin typeface="Times New Roman" panose="02020603050405020304" pitchFamily="18" charset="0"/>
              <a:cs typeface="Times New Roman" panose="02020603050405020304" pitchFamily="18" charset="0"/>
            </a:endParaRPr>
          </a:p>
        </p:txBody>
      </p:sp>
      <p:sp>
        <p:nvSpPr>
          <p:cNvPr id="6" name="TextBox 5"/>
          <p:cNvSpPr txBox="1"/>
          <p:nvPr/>
        </p:nvSpPr>
        <p:spPr>
          <a:xfrm>
            <a:off x="3207460" y="2471198"/>
            <a:ext cx="1128194" cy="307777"/>
          </a:xfrm>
          <a:prstGeom prst="rect">
            <a:avLst/>
          </a:prstGeom>
          <a:noFill/>
        </p:spPr>
        <p:txBody>
          <a:bodyPr wrap="none" rtlCol="0">
            <a:spAutoFit/>
          </a:bodyPr>
          <a:lstStyle/>
          <a:p>
            <a:r>
              <a:rPr lang="en-US" altLang="ko-KR" sz="1400" smtClean="0">
                <a:latin typeface="Times New Roman" panose="02020603050405020304" pitchFamily="18" charset="0"/>
                <a:cs typeface="Times New Roman" panose="02020603050405020304" pitchFamily="18" charset="0"/>
              </a:rPr>
              <a:t>Vertical RRS</a:t>
            </a:r>
            <a:endParaRPr lang="ko-KR" altLang="en-US" sz="1400">
              <a:latin typeface="Times New Roman" panose="02020603050405020304" pitchFamily="18" charset="0"/>
              <a:cs typeface="Times New Roman" panose="02020603050405020304" pitchFamily="18" charset="0"/>
            </a:endParaRPr>
          </a:p>
        </p:txBody>
      </p:sp>
      <p:sp>
        <p:nvSpPr>
          <p:cNvPr id="7" name="TextBox 6"/>
          <p:cNvSpPr txBox="1"/>
          <p:nvPr/>
        </p:nvSpPr>
        <p:spPr>
          <a:xfrm>
            <a:off x="5373240" y="2557836"/>
            <a:ext cx="620683" cy="307777"/>
          </a:xfrm>
          <a:prstGeom prst="rect">
            <a:avLst/>
          </a:prstGeom>
          <a:noFill/>
        </p:spPr>
        <p:txBody>
          <a:bodyPr wrap="none" rtlCol="0">
            <a:spAutoFit/>
          </a:bodyPr>
          <a:lstStyle/>
          <a:p>
            <a:r>
              <a:rPr lang="en-US" altLang="ko-KR" sz="1400" i="1" dirty="0" smtClean="0">
                <a:latin typeface="Times New Roman" panose="02020603050405020304" pitchFamily="18" charset="0"/>
                <a:cs typeface="Times New Roman" panose="02020603050405020304" pitchFamily="18" charset="0"/>
              </a:rPr>
              <a:t>A</a:t>
            </a:r>
            <a:r>
              <a:rPr lang="en-US" altLang="ko-KR" sz="1400" i="1" baseline="-25000" dirty="0" smtClean="0">
                <a:latin typeface="Times New Roman" panose="02020603050405020304" pitchFamily="18" charset="0"/>
                <a:cs typeface="Times New Roman" panose="02020603050405020304" pitchFamily="18" charset="0"/>
              </a:rPr>
              <a:t>RIG-H</a:t>
            </a:r>
            <a:endParaRPr lang="ko-KR" altLang="en-US" sz="1400" i="1" baseline="-25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375328" y="3161172"/>
            <a:ext cx="607859" cy="307777"/>
          </a:xfrm>
          <a:prstGeom prst="rect">
            <a:avLst/>
          </a:prstGeom>
          <a:noFill/>
        </p:spPr>
        <p:txBody>
          <a:bodyPr wrap="none" rtlCol="0">
            <a:spAutoFit/>
          </a:bodyPr>
          <a:lstStyle/>
          <a:p>
            <a:r>
              <a:rPr lang="en-US" altLang="ko-KR" sz="1400" i="1" dirty="0" smtClean="0">
                <a:latin typeface="Times New Roman" panose="02020603050405020304" pitchFamily="18" charset="0"/>
                <a:cs typeface="Times New Roman" panose="02020603050405020304" pitchFamily="18" charset="0"/>
              </a:rPr>
              <a:t>A</a:t>
            </a:r>
            <a:r>
              <a:rPr lang="en-US" altLang="ko-KR" sz="1400" i="1" baseline="-25000" dirty="0" smtClean="0">
                <a:latin typeface="Times New Roman" panose="02020603050405020304" pitchFamily="18" charset="0"/>
                <a:cs typeface="Times New Roman" panose="02020603050405020304" pitchFamily="18" charset="0"/>
              </a:rPr>
              <a:t>RIG-V</a:t>
            </a:r>
            <a:endParaRPr lang="ko-KR" altLang="en-US" sz="1400" i="1" baseline="-25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261732" y="1343162"/>
            <a:ext cx="1096775" cy="307777"/>
          </a:xfrm>
          <a:prstGeom prst="rect">
            <a:avLst/>
          </a:prstGeom>
          <a:noFill/>
          <a:ln>
            <a:solidFill>
              <a:schemeClr val="tx1"/>
            </a:solidFill>
          </a:ln>
        </p:spPr>
        <p:txBody>
          <a:bodyPr wrap="none" rtlCol="0">
            <a:spAutoFit/>
          </a:bodyPr>
          <a:lstStyle/>
          <a:p>
            <a:r>
              <a:rPr lang="en-US" altLang="ko-KR" sz="1400" smtClean="0">
                <a:latin typeface="Times New Roman" panose="02020603050405020304" pitchFamily="18" charset="0"/>
                <a:cs typeface="Times New Roman" panose="02020603050405020304" pitchFamily="18" charset="0"/>
              </a:rPr>
              <a:t>5% damping</a:t>
            </a:r>
            <a:endParaRPr lang="ko-KR" altLang="en-US" sz="1400">
              <a:latin typeface="Times New Roman" panose="02020603050405020304" pitchFamily="18" charset="0"/>
              <a:cs typeface="Times New Roman" panose="02020603050405020304" pitchFamily="18" charset="0"/>
            </a:endParaRPr>
          </a:p>
        </p:txBody>
      </p:sp>
      <p:sp>
        <p:nvSpPr>
          <p:cNvPr id="10" name="TextBox 9"/>
          <p:cNvSpPr txBox="1"/>
          <p:nvPr/>
        </p:nvSpPr>
        <p:spPr>
          <a:xfrm>
            <a:off x="2738032" y="4878900"/>
            <a:ext cx="1230978" cy="307777"/>
          </a:xfrm>
          <a:prstGeom prst="rect">
            <a:avLst/>
          </a:prstGeom>
          <a:noFill/>
        </p:spPr>
        <p:txBody>
          <a:bodyPr wrap="none" rtlCol="0">
            <a:spAutoFit/>
          </a:bodyPr>
          <a:lstStyle/>
          <a:p>
            <a:r>
              <a:rPr lang="en-US" altLang="ko-KR" sz="1400" smtClean="0">
                <a:latin typeface="Times New Roman" panose="02020603050405020304" pitchFamily="18" charset="0"/>
                <a:cs typeface="Times New Roman" panose="02020603050405020304" pitchFamily="18" charset="0"/>
              </a:rPr>
              <a:t>Frequency, Hz</a:t>
            </a:r>
            <a:endParaRPr lang="ko-KR" altLang="en-US" sz="1400" baseline="-25000">
              <a:latin typeface="Times New Roman" panose="02020603050405020304" pitchFamily="18" charset="0"/>
              <a:cs typeface="Times New Roman" panose="02020603050405020304" pitchFamily="18" charset="0"/>
            </a:endParaRPr>
          </a:p>
        </p:txBody>
      </p:sp>
      <p:sp>
        <p:nvSpPr>
          <p:cNvPr id="11" name="TextBox 10"/>
          <p:cNvSpPr txBox="1"/>
          <p:nvPr/>
        </p:nvSpPr>
        <p:spPr>
          <a:xfrm rot="16200000">
            <a:off x="367962" y="2636993"/>
            <a:ext cx="1233030" cy="523220"/>
          </a:xfrm>
          <a:prstGeom prst="rect">
            <a:avLst/>
          </a:prstGeom>
          <a:noFill/>
        </p:spPr>
        <p:txBody>
          <a:bodyPr wrap="none" rtlCol="0">
            <a:spAutoFit/>
          </a:bodyPr>
          <a:lstStyle/>
          <a:p>
            <a:pPr algn="ctr"/>
            <a:r>
              <a:rPr lang="en-US" altLang="ko-KR" sz="1400" smtClean="0">
                <a:latin typeface="Times New Roman" panose="02020603050405020304" pitchFamily="18" charset="0"/>
                <a:cs typeface="Times New Roman" panose="02020603050405020304" pitchFamily="18" charset="0"/>
              </a:rPr>
              <a:t>Spectral </a:t>
            </a:r>
          </a:p>
          <a:p>
            <a:pPr algn="ctr"/>
            <a:r>
              <a:rPr lang="en-US" altLang="ko-KR" sz="1400" smtClean="0">
                <a:latin typeface="Times New Roman" panose="02020603050405020304" pitchFamily="18" charset="0"/>
                <a:cs typeface="Times New Roman" panose="02020603050405020304" pitchFamily="18" charset="0"/>
              </a:rPr>
              <a:t>acceleration, g</a:t>
            </a:r>
            <a:endParaRPr lang="ko-KR" altLang="en-US" sz="1400" baseline="-25000">
              <a:latin typeface="Times New Roman" panose="02020603050405020304" pitchFamily="18" charset="0"/>
              <a:cs typeface="Times New Roman" panose="02020603050405020304" pitchFamily="18" charset="0"/>
            </a:endParaRPr>
          </a:p>
        </p:txBody>
      </p:sp>
      <p:sp>
        <p:nvSpPr>
          <p:cNvPr id="12" name="TextBox 11"/>
          <p:cNvSpPr txBox="1"/>
          <p:nvPr/>
        </p:nvSpPr>
        <p:spPr>
          <a:xfrm>
            <a:off x="410702" y="4165980"/>
            <a:ext cx="851515" cy="307777"/>
          </a:xfrm>
          <a:prstGeom prst="rect">
            <a:avLst/>
          </a:prstGeom>
          <a:noFill/>
        </p:spPr>
        <p:txBody>
          <a:bodyPr wrap="none" rtlCol="0">
            <a:spAutoFit/>
          </a:bodyPr>
          <a:lstStyle/>
          <a:p>
            <a:r>
              <a:rPr lang="en-US" altLang="ko-KR" sz="1400" i="1" dirty="0" smtClean="0">
                <a:latin typeface="Times New Roman" panose="02020603050405020304" pitchFamily="18" charset="0"/>
                <a:cs typeface="Times New Roman" panose="02020603050405020304" pitchFamily="18" charset="0"/>
              </a:rPr>
              <a:t>A</a:t>
            </a:r>
            <a:r>
              <a:rPr lang="en-US" altLang="ko-KR" sz="1400" i="1" baseline="-25000" dirty="0" smtClean="0">
                <a:latin typeface="Times New Roman" panose="02020603050405020304" pitchFamily="18" charset="0"/>
                <a:cs typeface="Times New Roman" panose="02020603050405020304" pitchFamily="18" charset="0"/>
              </a:rPr>
              <a:t>FLX-V</a:t>
            </a:r>
            <a:r>
              <a:rPr lang="en-US" altLang="ko-KR" sz="1400" dirty="0" smtClean="0">
                <a:latin typeface="Times New Roman" panose="02020603050405020304" pitchFamily="18" charset="0"/>
                <a:cs typeface="Times New Roman" panose="02020603050405020304" pitchFamily="18" charset="0"/>
              </a:rPr>
              <a:t>/10</a:t>
            </a:r>
            <a:endParaRPr lang="ko-KR" altLang="en-US" sz="1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407402" y="3537198"/>
            <a:ext cx="864339" cy="307777"/>
          </a:xfrm>
          <a:prstGeom prst="rect">
            <a:avLst/>
          </a:prstGeom>
          <a:noFill/>
        </p:spPr>
        <p:txBody>
          <a:bodyPr wrap="none" rtlCol="0">
            <a:spAutoFit/>
          </a:bodyPr>
          <a:lstStyle/>
          <a:p>
            <a:r>
              <a:rPr lang="en-US" altLang="ko-KR" sz="1400" i="1" dirty="0" smtClean="0">
                <a:latin typeface="Times New Roman" panose="02020603050405020304" pitchFamily="18" charset="0"/>
                <a:cs typeface="Times New Roman" panose="02020603050405020304" pitchFamily="18" charset="0"/>
              </a:rPr>
              <a:t>A</a:t>
            </a:r>
            <a:r>
              <a:rPr lang="en-US" altLang="ko-KR" sz="1400" i="1" baseline="-25000" dirty="0" smtClean="0">
                <a:latin typeface="Times New Roman" panose="02020603050405020304" pitchFamily="18" charset="0"/>
                <a:cs typeface="Times New Roman" panose="02020603050405020304" pitchFamily="18" charset="0"/>
              </a:rPr>
              <a:t>FLX-H</a:t>
            </a:r>
            <a:r>
              <a:rPr lang="en-US" altLang="ko-KR" sz="1400" dirty="0" smtClean="0">
                <a:latin typeface="Times New Roman" panose="02020603050405020304" pitchFamily="18" charset="0"/>
                <a:cs typeface="Times New Roman" panose="02020603050405020304" pitchFamily="18" charset="0"/>
              </a:rPr>
              <a:t>/10</a:t>
            </a:r>
            <a:endParaRPr lang="ko-KR" altLang="en-US" sz="14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258805" y="2423498"/>
            <a:ext cx="622286" cy="307777"/>
          </a:xfrm>
          <a:prstGeom prst="rect">
            <a:avLst/>
          </a:prstGeom>
          <a:noFill/>
        </p:spPr>
        <p:txBody>
          <a:bodyPr wrap="none" rtlCol="0">
            <a:spAutoFit/>
          </a:bodyPr>
          <a:lstStyle/>
          <a:p>
            <a:r>
              <a:rPr lang="en-US" altLang="ko-KR" sz="1400" i="1" dirty="0" smtClean="0">
                <a:latin typeface="Times New Roman" panose="02020603050405020304" pitchFamily="18" charset="0"/>
                <a:cs typeface="Times New Roman" panose="02020603050405020304" pitchFamily="18" charset="0"/>
              </a:rPr>
              <a:t>A</a:t>
            </a:r>
            <a:r>
              <a:rPr lang="en-US" altLang="ko-KR" sz="1400" i="1" baseline="-25000" dirty="0" smtClean="0">
                <a:latin typeface="Times New Roman" panose="02020603050405020304" pitchFamily="18" charset="0"/>
                <a:cs typeface="Times New Roman" panose="02020603050405020304" pitchFamily="18" charset="0"/>
              </a:rPr>
              <a:t>FLX-V</a:t>
            </a:r>
            <a:endParaRPr lang="ko-KR" altLang="en-US" sz="1400" i="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255505" y="1841210"/>
            <a:ext cx="635110" cy="307777"/>
          </a:xfrm>
          <a:prstGeom prst="rect">
            <a:avLst/>
          </a:prstGeom>
          <a:noFill/>
        </p:spPr>
        <p:txBody>
          <a:bodyPr wrap="none" rtlCol="0">
            <a:spAutoFit/>
          </a:bodyPr>
          <a:lstStyle/>
          <a:p>
            <a:r>
              <a:rPr lang="en-US" altLang="ko-KR" sz="1400" i="1" dirty="0" smtClean="0">
                <a:latin typeface="Times New Roman" panose="02020603050405020304" pitchFamily="18" charset="0"/>
                <a:cs typeface="Times New Roman" panose="02020603050405020304" pitchFamily="18" charset="0"/>
              </a:rPr>
              <a:t>A</a:t>
            </a:r>
            <a:r>
              <a:rPr lang="en-US" altLang="ko-KR" sz="1400" i="1" baseline="-25000" dirty="0" smtClean="0">
                <a:latin typeface="Times New Roman" panose="02020603050405020304" pitchFamily="18" charset="0"/>
                <a:cs typeface="Times New Roman" panose="02020603050405020304" pitchFamily="18" charset="0"/>
              </a:rPr>
              <a:t>FLX-H</a:t>
            </a:r>
            <a:endParaRPr lang="ko-KR" altLang="en-US" sz="1400" i="1" dirty="0">
              <a:latin typeface="Times New Roman" panose="02020603050405020304" pitchFamily="18" charset="0"/>
              <a:cs typeface="Times New Roman" panose="02020603050405020304" pitchFamily="18" charset="0"/>
            </a:endParaRPr>
          </a:p>
        </p:txBody>
      </p:sp>
      <p:pic>
        <p:nvPicPr>
          <p:cNvPr id="18" name="그림 17"/>
          <p:cNvPicPr>
            <a:picLocks noChangeAspect="1"/>
          </p:cNvPicPr>
          <p:nvPr/>
        </p:nvPicPr>
        <p:blipFill>
          <a:blip r:embed="rId3">
            <a:clrChange>
              <a:clrFrom>
                <a:srgbClr val="FFFFFF"/>
              </a:clrFrom>
              <a:clrTo>
                <a:srgbClr val="FFFFFF">
                  <a:alpha val="0"/>
                </a:srgbClr>
              </a:clrTo>
            </a:clrChange>
          </a:blip>
          <a:stretch>
            <a:fillRect/>
          </a:stretch>
        </p:blipFill>
        <p:spPr>
          <a:xfrm>
            <a:off x="569113" y="1007802"/>
            <a:ext cx="5355001" cy="4060000"/>
          </a:xfrm>
          <a:prstGeom prst="rect">
            <a:avLst/>
          </a:prstGeom>
        </p:spPr>
      </p:pic>
      <p:cxnSp>
        <p:nvCxnSpPr>
          <p:cNvPr id="22" name="직선 화살표 연결선 21"/>
          <p:cNvCxnSpPr/>
          <p:nvPr/>
        </p:nvCxnSpPr>
        <p:spPr>
          <a:xfrm>
            <a:off x="4429864" y="2160710"/>
            <a:ext cx="648000" cy="0"/>
          </a:xfrm>
          <a:prstGeom prst="straightConnector1">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5077864" y="2770110"/>
            <a:ext cx="315812" cy="0"/>
          </a:xfrm>
          <a:prstGeom prst="straightConnector1">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a:off x="5077864" y="2148987"/>
            <a:ext cx="0" cy="2469904"/>
          </a:xfrm>
          <a:prstGeom prst="straightConnector1">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637174" y="4351365"/>
            <a:ext cx="498855" cy="307777"/>
          </a:xfrm>
          <a:prstGeom prst="rect">
            <a:avLst/>
          </a:prstGeom>
          <a:noFill/>
        </p:spPr>
        <p:txBody>
          <a:bodyPr wrap="none" rtlCol="0">
            <a:spAutoFit/>
          </a:bodyPr>
          <a:lstStyle/>
          <a:p>
            <a:r>
              <a:rPr lang="en-US" altLang="ko-KR" sz="1400" dirty="0" smtClean="0">
                <a:latin typeface="Times New Roman" panose="02020603050405020304" pitchFamily="18" charset="0"/>
                <a:cs typeface="Times New Roman" panose="02020603050405020304" pitchFamily="18" charset="0"/>
              </a:rPr>
              <a:t>16.7</a:t>
            </a:r>
            <a:endParaRPr lang="ko-KR" altLang="en-US" sz="1400" baseline="-25000" dirty="0">
              <a:latin typeface="Times New Roman" panose="02020603050405020304" pitchFamily="18" charset="0"/>
              <a:cs typeface="Times New Roman" panose="02020603050405020304" pitchFamily="18" charset="0"/>
            </a:endParaRPr>
          </a:p>
        </p:txBody>
      </p:sp>
      <p:cxnSp>
        <p:nvCxnSpPr>
          <p:cNvPr id="27" name="직선 화살표 연결선 26"/>
          <p:cNvCxnSpPr/>
          <p:nvPr/>
        </p:nvCxnSpPr>
        <p:spPr>
          <a:xfrm>
            <a:off x="4429865" y="2758584"/>
            <a:ext cx="648000" cy="0"/>
          </a:xfrm>
          <a:prstGeom prst="straightConnector1">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a:off x="5077865" y="3367984"/>
            <a:ext cx="315812" cy="0"/>
          </a:xfrm>
          <a:prstGeom prst="straightConnector1">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9" name="개체 28"/>
          <p:cNvGraphicFramePr>
            <a:graphicFrameLocks noChangeAspect="1"/>
          </p:cNvGraphicFramePr>
          <p:nvPr>
            <p:extLst>
              <p:ext uri="{D42A27DB-BD31-4B8C-83A1-F6EECF244321}">
                <p14:modId xmlns:p14="http://schemas.microsoft.com/office/powerpoint/2010/main" val="2053673911"/>
              </p:ext>
            </p:extLst>
          </p:nvPr>
        </p:nvGraphicFramePr>
        <p:xfrm>
          <a:off x="6039391" y="1651044"/>
          <a:ext cx="2679700" cy="495300"/>
        </p:xfrm>
        <a:graphic>
          <a:graphicData uri="http://schemas.openxmlformats.org/presentationml/2006/ole">
            <mc:AlternateContent xmlns:mc="http://schemas.openxmlformats.org/markup-compatibility/2006">
              <mc:Choice xmlns:v="urn:schemas-microsoft-com:vml" Requires="v">
                <p:oleObj spid="_x0000_s3259" name="Equation" r:id="rId4" imgW="2679480" imgH="495000" progId="Equation.DSMT4">
                  <p:embed/>
                </p:oleObj>
              </mc:Choice>
              <mc:Fallback>
                <p:oleObj name="Equation" r:id="rId4" imgW="2679480" imgH="495000" progId="Equation.DSMT4">
                  <p:embed/>
                  <p:pic>
                    <p:nvPicPr>
                      <p:cNvPr id="17" name="개체 16"/>
                      <p:cNvPicPr/>
                      <p:nvPr/>
                    </p:nvPicPr>
                    <p:blipFill>
                      <a:blip r:embed="rId5"/>
                      <a:stretch>
                        <a:fillRect/>
                      </a:stretch>
                    </p:blipFill>
                    <p:spPr>
                      <a:xfrm>
                        <a:off x="6039391" y="1651044"/>
                        <a:ext cx="2679700" cy="495300"/>
                      </a:xfrm>
                      <a:prstGeom prst="rect">
                        <a:avLst/>
                      </a:prstGeom>
                    </p:spPr>
                  </p:pic>
                </p:oleObj>
              </mc:Fallback>
            </mc:AlternateContent>
          </a:graphicData>
        </a:graphic>
      </p:graphicFrame>
      <p:sp>
        <p:nvSpPr>
          <p:cNvPr id="30" name="TextBox 29"/>
          <p:cNvSpPr txBox="1"/>
          <p:nvPr/>
        </p:nvSpPr>
        <p:spPr>
          <a:xfrm>
            <a:off x="3968948" y="4632718"/>
            <a:ext cx="394660" cy="307777"/>
          </a:xfrm>
          <a:prstGeom prst="rect">
            <a:avLst/>
          </a:prstGeom>
          <a:noFill/>
        </p:spPr>
        <p:txBody>
          <a:bodyPr wrap="none" rtlCol="0">
            <a:spAutoFit/>
          </a:bodyPr>
          <a:lstStyle/>
          <a:p>
            <a:r>
              <a:rPr lang="en-US" altLang="ko-KR" sz="1400" i="1" dirty="0" smtClean="0">
                <a:latin typeface="Times New Roman" panose="02020603050405020304" pitchFamily="18" charset="0"/>
                <a:cs typeface="Times New Roman" panose="02020603050405020304" pitchFamily="18" charset="0"/>
              </a:rPr>
              <a:t>f</a:t>
            </a:r>
            <a:r>
              <a:rPr lang="en-US" altLang="ko-KR" sz="1400" baseline="-25000" dirty="0" smtClean="0">
                <a:latin typeface="Times New Roman" panose="02020603050405020304" pitchFamily="18" charset="0"/>
                <a:cs typeface="Times New Roman" panose="02020603050405020304" pitchFamily="18" charset="0"/>
              </a:rPr>
              <a:t>0</a:t>
            </a:r>
            <a:r>
              <a:rPr lang="en-US" altLang="ko-KR" sz="1400" dirty="0" smtClean="0">
                <a:latin typeface="Times New Roman" panose="02020603050405020304" pitchFamily="18" charset="0"/>
                <a:cs typeface="Times New Roman" panose="02020603050405020304" pitchFamily="18" charset="0"/>
              </a:rPr>
              <a:t>=</a:t>
            </a:r>
            <a:endParaRPr lang="ko-KR" altLang="en-US" sz="1400" baseline="-250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2468397" y="4632719"/>
            <a:ext cx="580608" cy="307777"/>
          </a:xfrm>
          <a:prstGeom prst="rect">
            <a:avLst/>
          </a:prstGeom>
          <a:noFill/>
        </p:spPr>
        <p:txBody>
          <a:bodyPr wrap="none" rtlCol="0">
            <a:spAutoFit/>
          </a:bodyPr>
          <a:lstStyle/>
          <a:p>
            <a:r>
              <a:rPr lang="en-US" altLang="ko-KR" sz="1400" i="1" dirty="0" err="1" smtClean="0">
                <a:latin typeface="Times New Roman" panose="02020603050405020304" pitchFamily="18" charset="0"/>
                <a:cs typeface="Times New Roman" panose="02020603050405020304" pitchFamily="18" charset="0"/>
              </a:rPr>
              <a:t>f</a:t>
            </a:r>
            <a:r>
              <a:rPr lang="en-US" altLang="ko-KR" sz="1400" i="1" baseline="-25000" dirty="0" err="1" smtClean="0">
                <a:latin typeface="Times New Roman" panose="02020603050405020304" pitchFamily="18" charset="0"/>
                <a:cs typeface="Times New Roman" panose="02020603050405020304" pitchFamily="18" charset="0"/>
              </a:rPr>
              <a:t>FLX</a:t>
            </a:r>
            <a:r>
              <a:rPr lang="en-US" altLang="ko-KR" sz="1400" i="1" baseline="-25000" dirty="0" smtClean="0">
                <a:latin typeface="Times New Roman" panose="02020603050405020304" pitchFamily="18" charset="0"/>
                <a:cs typeface="Times New Roman" panose="02020603050405020304" pitchFamily="18" charset="0"/>
              </a:rPr>
              <a:t> </a:t>
            </a:r>
            <a:r>
              <a:rPr lang="en-US" altLang="ko-KR" sz="1400" dirty="0" smtClean="0">
                <a:latin typeface="Times New Roman" panose="02020603050405020304" pitchFamily="18" charset="0"/>
                <a:cs typeface="Times New Roman" panose="02020603050405020304" pitchFamily="18" charset="0"/>
              </a:rPr>
              <a:t>=</a:t>
            </a:r>
            <a:endParaRPr lang="ko-KR" altLang="en-US" sz="1400" baseline="-25000" dirty="0">
              <a:latin typeface="Times New Roman" panose="02020603050405020304" pitchFamily="18" charset="0"/>
              <a:cs typeface="Times New Roman" panose="02020603050405020304" pitchFamily="18" charset="0"/>
            </a:endParaRPr>
          </a:p>
        </p:txBody>
      </p:sp>
      <p:sp>
        <p:nvSpPr>
          <p:cNvPr id="32" name="모서리가 둥근 직사각형 74"/>
          <p:cNvSpPr/>
          <p:nvPr/>
        </p:nvSpPr>
        <p:spPr>
          <a:xfrm>
            <a:off x="787401" y="741555"/>
            <a:ext cx="3220009" cy="368332"/>
          </a:xfrm>
          <a:prstGeom prst="roundRect">
            <a:avLst>
              <a:gd name="adj" fmla="val 44176"/>
            </a:avLst>
          </a:prstGeom>
          <a:solidFill>
            <a:schemeClr val="accent2">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TextBox 32"/>
          <p:cNvSpPr txBox="1"/>
          <p:nvPr/>
        </p:nvSpPr>
        <p:spPr>
          <a:xfrm>
            <a:off x="928411" y="762764"/>
            <a:ext cx="3054106" cy="307777"/>
          </a:xfrm>
          <a:prstGeom prst="rect">
            <a:avLst/>
          </a:prstGeom>
          <a:noFill/>
        </p:spPr>
        <p:txBody>
          <a:bodyPr wrap="none" rtlCol="0">
            <a:spAutoFit/>
          </a:bodyPr>
          <a:lstStyle/>
          <a:p>
            <a:r>
              <a:rPr lang="en-US" altLang="ko-KR" sz="1400" b="1" dirty="0" smtClean="0">
                <a:solidFill>
                  <a:schemeClr val="tx1">
                    <a:lumMod val="75000"/>
                    <a:lumOff val="25000"/>
                  </a:schemeClr>
                </a:solidFill>
              </a:rPr>
              <a:t>Required Response Spectrum (RRS)</a:t>
            </a:r>
            <a:endParaRPr lang="ko-KR" altLang="en-US" sz="1400" b="1" dirty="0">
              <a:solidFill>
                <a:schemeClr val="tx1">
                  <a:lumMod val="75000"/>
                  <a:lumOff val="25000"/>
                </a:schemeClr>
              </a:solidFill>
            </a:endParaRPr>
          </a:p>
        </p:txBody>
      </p:sp>
      <p:sp>
        <p:nvSpPr>
          <p:cNvPr id="35" name="Rounded Rectangle 16"/>
          <p:cNvSpPr/>
          <p:nvPr/>
        </p:nvSpPr>
        <p:spPr>
          <a:xfrm>
            <a:off x="302636" y="5556348"/>
            <a:ext cx="8513118" cy="1227621"/>
          </a:xfrm>
          <a:prstGeom prst="roundRect">
            <a:avLst>
              <a:gd name="adj" fmla="val 5101"/>
            </a:avLst>
          </a:prstGeom>
          <a:solidFill>
            <a:schemeClr val="bg1">
              <a:lumMod val="95000"/>
              <a:alpha val="50000"/>
            </a:schemeClr>
          </a:solidFill>
          <a:ln>
            <a:solidFill>
              <a:schemeClr val="bg1">
                <a:lumMod val="50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36" name="모서리가 둥근 직사각형 74"/>
          <p:cNvSpPr/>
          <p:nvPr/>
        </p:nvSpPr>
        <p:spPr>
          <a:xfrm>
            <a:off x="787401" y="5381252"/>
            <a:ext cx="3220009" cy="368332"/>
          </a:xfrm>
          <a:prstGeom prst="roundRect">
            <a:avLst>
              <a:gd name="adj" fmla="val 44176"/>
            </a:avLst>
          </a:prstGeom>
          <a:solidFill>
            <a:schemeClr val="accent2">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TextBox 36"/>
          <p:cNvSpPr txBox="1"/>
          <p:nvPr/>
        </p:nvSpPr>
        <p:spPr>
          <a:xfrm>
            <a:off x="928411" y="5402461"/>
            <a:ext cx="2660985" cy="307777"/>
          </a:xfrm>
          <a:prstGeom prst="rect">
            <a:avLst/>
          </a:prstGeom>
          <a:noFill/>
        </p:spPr>
        <p:txBody>
          <a:bodyPr wrap="none" rtlCol="0">
            <a:spAutoFit/>
          </a:bodyPr>
          <a:lstStyle/>
          <a:p>
            <a:r>
              <a:rPr lang="en-US" altLang="ko-KR" sz="1400" b="1" dirty="0" smtClean="0">
                <a:solidFill>
                  <a:schemeClr val="tx1">
                    <a:lumMod val="75000"/>
                    <a:lumOff val="25000"/>
                  </a:schemeClr>
                </a:solidFill>
              </a:rPr>
              <a:t>Test Response Spectrum (TRS)</a:t>
            </a:r>
            <a:endParaRPr lang="ko-KR" altLang="en-US" sz="1400" b="1" dirty="0">
              <a:solidFill>
                <a:schemeClr val="tx1">
                  <a:lumMod val="75000"/>
                  <a:lumOff val="25000"/>
                </a:schemeClr>
              </a:solidFill>
            </a:endParaRPr>
          </a:p>
        </p:txBody>
      </p:sp>
      <p:sp>
        <p:nvSpPr>
          <p:cNvPr id="21" name="TextBox 20"/>
          <p:cNvSpPr txBox="1"/>
          <p:nvPr/>
        </p:nvSpPr>
        <p:spPr>
          <a:xfrm>
            <a:off x="407402" y="5718736"/>
            <a:ext cx="8098191" cy="1169551"/>
          </a:xfrm>
          <a:prstGeom prst="rect">
            <a:avLst/>
          </a:prstGeom>
          <a:noFill/>
        </p:spPr>
        <p:txBody>
          <a:bodyPr wrap="square" rtlCol="0">
            <a:spAutoFit/>
          </a:bodyPr>
          <a:lstStyle/>
          <a:p>
            <a:pPr marL="342900" indent="-342900">
              <a:buFont typeface="Arial" panose="020B0604020202020204" pitchFamily="34" charset="0"/>
              <a:buChar char="•"/>
            </a:pPr>
            <a:r>
              <a:rPr lang="en-US" altLang="ko-KR" sz="1400" dirty="0" smtClean="0"/>
              <a:t>5%</a:t>
            </a:r>
            <a:r>
              <a:rPr lang="ko-KR" altLang="en-US" sz="1400" dirty="0"/>
              <a:t> </a:t>
            </a:r>
            <a:r>
              <a:rPr lang="ko-KR" altLang="en-US" sz="1400" dirty="0" err="1" smtClean="0"/>
              <a:t>감쇠비</a:t>
            </a:r>
            <a:r>
              <a:rPr lang="ko-KR" altLang="en-US" sz="1400" dirty="0" smtClean="0"/>
              <a:t> 적용</a:t>
            </a:r>
            <a:endParaRPr lang="en-US" altLang="ko-KR" sz="1400" dirty="0" smtClean="0"/>
          </a:p>
          <a:p>
            <a:pPr marL="342900" indent="-342900">
              <a:buFont typeface="Arial" panose="020B0604020202020204" pitchFamily="34" charset="0"/>
              <a:buChar char="•"/>
            </a:pPr>
            <a:r>
              <a:rPr lang="en-US" altLang="ko-KR" sz="1400" dirty="0" smtClean="0"/>
              <a:t>1.3</a:t>
            </a:r>
            <a:r>
              <a:rPr lang="ko-KR" altLang="en-US" sz="1400" dirty="0" smtClean="0"/>
              <a:t>에서 </a:t>
            </a:r>
            <a:r>
              <a:rPr lang="en-US" altLang="ko-KR" sz="1400" dirty="0" smtClean="0"/>
              <a:t>13.3 Hz</a:t>
            </a:r>
            <a:r>
              <a:rPr lang="ko-KR" altLang="en-US" sz="1400" dirty="0" smtClean="0"/>
              <a:t>의 주파수대역에 걸쳐 최대 </a:t>
            </a:r>
            <a:r>
              <a:rPr lang="en-US" altLang="ko-KR" sz="1400" dirty="0" smtClean="0"/>
              <a:t>1/6</a:t>
            </a:r>
            <a:r>
              <a:rPr lang="ko-KR" altLang="en-US" sz="1400" dirty="0" smtClean="0"/>
              <a:t>옥타브의 주파수응답해상도로 </a:t>
            </a:r>
            <a:r>
              <a:rPr lang="en-US" altLang="ko-KR" sz="1400" dirty="0" smtClean="0"/>
              <a:t>RRS</a:t>
            </a:r>
            <a:r>
              <a:rPr lang="ko-KR" altLang="en-US" sz="1400" dirty="0" smtClean="0"/>
              <a:t>를 포락할 것</a:t>
            </a:r>
            <a:endParaRPr lang="en-US" altLang="ko-KR" sz="1400" dirty="0" smtClean="0"/>
          </a:p>
          <a:p>
            <a:pPr marL="342900" indent="-342900">
              <a:buFont typeface="Arial" panose="020B0604020202020204" pitchFamily="34" charset="0"/>
              <a:buChar char="•"/>
            </a:pPr>
            <a:r>
              <a:rPr lang="ko-KR" altLang="en-US" sz="1400" dirty="0" smtClean="0"/>
              <a:t>증폭구간에서 </a:t>
            </a:r>
            <a:r>
              <a:rPr lang="en-US" altLang="ko-KR" sz="1400" dirty="0" smtClean="0"/>
              <a:t>TRS</a:t>
            </a:r>
            <a:r>
              <a:rPr lang="ko-KR" altLang="en-US" sz="1400" dirty="0" smtClean="0"/>
              <a:t>는 </a:t>
            </a:r>
            <a:r>
              <a:rPr lang="en-US" altLang="ko-KR" sz="1400" dirty="0" smtClean="0"/>
              <a:t>RRS</a:t>
            </a:r>
            <a:r>
              <a:rPr lang="ko-KR" altLang="en-US" sz="1400" dirty="0" smtClean="0"/>
              <a:t>의 </a:t>
            </a:r>
            <a:r>
              <a:rPr lang="en-US" altLang="ko-KR" sz="1400" dirty="0" smtClean="0"/>
              <a:t>30%</a:t>
            </a:r>
            <a:r>
              <a:rPr lang="ko-KR" altLang="en-US" sz="1400" dirty="0" smtClean="0"/>
              <a:t>이상을 초과하지 않을 것</a:t>
            </a:r>
            <a:endParaRPr lang="en-US" altLang="ko-KR" sz="1400" dirty="0" smtClean="0"/>
          </a:p>
          <a:p>
            <a:pPr marL="342900" indent="-342900">
              <a:buFont typeface="Arial" panose="020B0604020202020204" pitchFamily="34" charset="0"/>
              <a:buChar char="•"/>
            </a:pPr>
            <a:r>
              <a:rPr lang="en-US" altLang="ko-KR" sz="1400" dirty="0" smtClean="0"/>
              <a:t>30</a:t>
            </a:r>
            <a:r>
              <a:rPr lang="ko-KR" altLang="en-US" sz="1400" dirty="0" smtClean="0"/>
              <a:t>초의 </a:t>
            </a:r>
            <a:r>
              <a:rPr lang="ko-KR" altLang="en-US" sz="1400" dirty="0" err="1" smtClean="0"/>
              <a:t>지진기록</a:t>
            </a:r>
            <a:r>
              <a:rPr lang="en-US" altLang="ko-KR" sz="1400" dirty="0" smtClean="0"/>
              <a:t>, </a:t>
            </a:r>
            <a:r>
              <a:rPr lang="ko-KR" altLang="en-US" sz="1400" dirty="0" err="1" smtClean="0"/>
              <a:t>강진구간</a:t>
            </a:r>
            <a:r>
              <a:rPr lang="ko-KR" altLang="en-US" sz="1400" dirty="0" smtClean="0"/>
              <a:t> </a:t>
            </a:r>
            <a:r>
              <a:rPr lang="en-US" altLang="ko-KR" sz="1400" dirty="0" smtClean="0"/>
              <a:t>20</a:t>
            </a:r>
            <a:r>
              <a:rPr lang="ko-KR" altLang="en-US" sz="1400" dirty="0" smtClean="0"/>
              <a:t>초 이상</a:t>
            </a:r>
            <a:r>
              <a:rPr lang="en-US" altLang="ko-KR" sz="1400" dirty="0" smtClean="0"/>
              <a:t>(</a:t>
            </a:r>
            <a:r>
              <a:rPr lang="ko-KR" altLang="en-US" sz="1400" dirty="0" smtClean="0"/>
              <a:t>국내 실정 고려했을 때 다소 과한 것으로 판단됨</a:t>
            </a:r>
            <a:r>
              <a:rPr lang="en-US" altLang="ko-KR" sz="1400" dirty="0" smtClean="0"/>
              <a:t>)</a:t>
            </a:r>
          </a:p>
          <a:p>
            <a:pPr marL="342900" indent="-342900">
              <a:buFont typeface="Arial" panose="020B0604020202020204" pitchFamily="34" charset="0"/>
              <a:buChar char="•"/>
            </a:pPr>
            <a:endParaRPr lang="en-US" altLang="ko-KR" sz="1400" dirty="0" smtClean="0"/>
          </a:p>
        </p:txBody>
      </p:sp>
      <p:sp>
        <p:nvSpPr>
          <p:cNvPr id="39" name="자유형 38"/>
          <p:cNvSpPr/>
          <p:nvPr/>
        </p:nvSpPr>
        <p:spPr>
          <a:xfrm>
            <a:off x="1711569" y="2016122"/>
            <a:ext cx="3704493" cy="1981448"/>
          </a:xfrm>
          <a:custGeom>
            <a:avLst/>
            <a:gdLst>
              <a:gd name="connsiteX0" fmla="*/ 0 w 3704493"/>
              <a:gd name="connsiteY0" fmla="*/ 1981448 h 1981448"/>
              <a:gd name="connsiteX1" fmla="*/ 715108 w 3704493"/>
              <a:gd name="connsiteY1" fmla="*/ 1172555 h 1981448"/>
              <a:gd name="connsiteX2" fmla="*/ 1031631 w 3704493"/>
              <a:gd name="connsiteY2" fmla="*/ 492617 h 1981448"/>
              <a:gd name="connsiteX3" fmla="*/ 1254369 w 3704493"/>
              <a:gd name="connsiteY3" fmla="*/ 70586 h 1981448"/>
              <a:gd name="connsiteX4" fmla="*/ 1582616 w 3704493"/>
              <a:gd name="connsiteY4" fmla="*/ 129201 h 1981448"/>
              <a:gd name="connsiteX5" fmla="*/ 1711569 w 3704493"/>
              <a:gd name="connsiteY5" fmla="*/ 248 h 1981448"/>
              <a:gd name="connsiteX6" fmla="*/ 2028093 w 3704493"/>
              <a:gd name="connsiteY6" fmla="*/ 94032 h 1981448"/>
              <a:gd name="connsiteX7" fmla="*/ 2192216 w 3704493"/>
              <a:gd name="connsiteY7" fmla="*/ 248 h 1981448"/>
              <a:gd name="connsiteX8" fmla="*/ 2297723 w 3704493"/>
              <a:gd name="connsiteY8" fmla="*/ 82309 h 1981448"/>
              <a:gd name="connsiteX9" fmla="*/ 2438400 w 3704493"/>
              <a:gd name="connsiteY9" fmla="*/ 23694 h 1981448"/>
              <a:gd name="connsiteX10" fmla="*/ 2508739 w 3704493"/>
              <a:gd name="connsiteY10" fmla="*/ 70586 h 1981448"/>
              <a:gd name="connsiteX11" fmla="*/ 2661139 w 3704493"/>
              <a:gd name="connsiteY11" fmla="*/ 248 h 1981448"/>
              <a:gd name="connsiteX12" fmla="*/ 2719754 w 3704493"/>
              <a:gd name="connsiteY12" fmla="*/ 82309 h 1981448"/>
              <a:gd name="connsiteX13" fmla="*/ 2836985 w 3704493"/>
              <a:gd name="connsiteY13" fmla="*/ 35417 h 1981448"/>
              <a:gd name="connsiteX14" fmla="*/ 3176954 w 3704493"/>
              <a:gd name="connsiteY14" fmla="*/ 258155 h 1981448"/>
              <a:gd name="connsiteX15" fmla="*/ 3352800 w 3704493"/>
              <a:gd name="connsiteY15" fmla="*/ 258155 h 1981448"/>
              <a:gd name="connsiteX16" fmla="*/ 3704493 w 3704493"/>
              <a:gd name="connsiteY16" fmla="*/ 656740 h 198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04493" h="1981448">
                <a:moveTo>
                  <a:pt x="0" y="1981448"/>
                </a:moveTo>
                <a:cubicBezTo>
                  <a:pt x="271585" y="1701070"/>
                  <a:pt x="543170" y="1420693"/>
                  <a:pt x="715108" y="1172555"/>
                </a:cubicBezTo>
                <a:cubicBezTo>
                  <a:pt x="887046" y="924417"/>
                  <a:pt x="941754" y="676278"/>
                  <a:pt x="1031631" y="492617"/>
                </a:cubicBezTo>
                <a:cubicBezTo>
                  <a:pt x="1121508" y="308956"/>
                  <a:pt x="1162538" y="131155"/>
                  <a:pt x="1254369" y="70586"/>
                </a:cubicBezTo>
                <a:cubicBezTo>
                  <a:pt x="1346200" y="10017"/>
                  <a:pt x="1506416" y="140924"/>
                  <a:pt x="1582616" y="129201"/>
                </a:cubicBezTo>
                <a:cubicBezTo>
                  <a:pt x="1658816" y="117478"/>
                  <a:pt x="1637323" y="6109"/>
                  <a:pt x="1711569" y="248"/>
                </a:cubicBezTo>
                <a:cubicBezTo>
                  <a:pt x="1785815" y="-5614"/>
                  <a:pt x="1947985" y="94032"/>
                  <a:pt x="2028093" y="94032"/>
                </a:cubicBezTo>
                <a:cubicBezTo>
                  <a:pt x="2108201" y="94032"/>
                  <a:pt x="2147278" y="2202"/>
                  <a:pt x="2192216" y="248"/>
                </a:cubicBezTo>
                <a:cubicBezTo>
                  <a:pt x="2237154" y="-1706"/>
                  <a:pt x="2256692" y="78401"/>
                  <a:pt x="2297723" y="82309"/>
                </a:cubicBezTo>
                <a:cubicBezTo>
                  <a:pt x="2338754" y="86217"/>
                  <a:pt x="2403231" y="25648"/>
                  <a:pt x="2438400" y="23694"/>
                </a:cubicBezTo>
                <a:cubicBezTo>
                  <a:pt x="2473569" y="21740"/>
                  <a:pt x="2471616" y="74494"/>
                  <a:pt x="2508739" y="70586"/>
                </a:cubicBezTo>
                <a:cubicBezTo>
                  <a:pt x="2545862" y="66678"/>
                  <a:pt x="2625970" y="-1706"/>
                  <a:pt x="2661139" y="248"/>
                </a:cubicBezTo>
                <a:cubicBezTo>
                  <a:pt x="2696308" y="2202"/>
                  <a:pt x="2690446" y="76448"/>
                  <a:pt x="2719754" y="82309"/>
                </a:cubicBezTo>
                <a:cubicBezTo>
                  <a:pt x="2749062" y="88170"/>
                  <a:pt x="2760785" y="6109"/>
                  <a:pt x="2836985" y="35417"/>
                </a:cubicBezTo>
                <a:cubicBezTo>
                  <a:pt x="2913185" y="64725"/>
                  <a:pt x="3090985" y="221032"/>
                  <a:pt x="3176954" y="258155"/>
                </a:cubicBezTo>
                <a:cubicBezTo>
                  <a:pt x="3262923" y="295278"/>
                  <a:pt x="3264877" y="191724"/>
                  <a:pt x="3352800" y="258155"/>
                </a:cubicBezTo>
                <a:cubicBezTo>
                  <a:pt x="3440723" y="324586"/>
                  <a:pt x="3572608" y="490663"/>
                  <a:pt x="3704493" y="656740"/>
                </a:cubicBezTo>
              </a:path>
            </a:pathLst>
          </a:custGeom>
          <a:noFill/>
          <a:ln w="60325">
            <a:solidFill>
              <a:srgbClr val="FFC00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p:cNvSpPr txBox="1"/>
          <p:nvPr/>
        </p:nvSpPr>
        <p:spPr>
          <a:xfrm>
            <a:off x="2605478" y="3497718"/>
            <a:ext cx="514742" cy="307777"/>
          </a:xfrm>
          <a:prstGeom prst="rect">
            <a:avLst/>
          </a:prstGeom>
          <a:noFill/>
        </p:spPr>
        <p:txBody>
          <a:bodyPr wrap="square" rtlCol="0">
            <a:spAutoFit/>
          </a:bodyPr>
          <a:lstStyle/>
          <a:p>
            <a:r>
              <a:rPr lang="en-US" altLang="ko-KR" sz="1400" dirty="0" smtClean="0">
                <a:latin typeface="Times New Roman" panose="02020603050405020304" pitchFamily="18" charset="0"/>
                <a:cs typeface="Times New Roman" panose="02020603050405020304" pitchFamily="18" charset="0"/>
              </a:rPr>
              <a:t>TRS</a:t>
            </a:r>
            <a:endParaRPr lang="ko-KR" altLang="en-US" sz="1400" dirty="0">
              <a:latin typeface="Times New Roman" panose="02020603050405020304" pitchFamily="18" charset="0"/>
              <a:cs typeface="Times New Roman" panose="02020603050405020304" pitchFamily="18" charset="0"/>
            </a:endParaRPr>
          </a:p>
        </p:txBody>
      </p:sp>
      <p:sp>
        <p:nvSpPr>
          <p:cNvPr id="43" name="직사각형 42"/>
          <p:cNvSpPr/>
          <p:nvPr/>
        </p:nvSpPr>
        <p:spPr>
          <a:xfrm>
            <a:off x="3092638" y="3870185"/>
            <a:ext cx="2323424" cy="744695"/>
          </a:xfrm>
          <a:prstGeom prst="rect">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p:cNvSpPr txBox="1"/>
          <p:nvPr/>
        </p:nvSpPr>
        <p:spPr>
          <a:xfrm>
            <a:off x="3086122" y="3837686"/>
            <a:ext cx="2331000" cy="523220"/>
          </a:xfrm>
          <a:prstGeom prst="rect">
            <a:avLst/>
          </a:prstGeom>
          <a:noFill/>
        </p:spPr>
        <p:txBody>
          <a:bodyPr wrap="square" rtlCol="0">
            <a:spAutoFit/>
          </a:bodyPr>
          <a:lstStyle/>
          <a:p>
            <a:r>
              <a:rPr lang="en-US" altLang="ko-KR" sz="1400" dirty="0" smtClean="0">
                <a:latin typeface="Times New Roman" panose="02020603050405020304" pitchFamily="18" charset="0"/>
                <a:cs typeface="Times New Roman" panose="02020603050405020304" pitchFamily="18" charset="0"/>
              </a:rPr>
              <a:t>TRS shall envelop the RRS in the range of 1.3 and 33.3 Hz.</a:t>
            </a:r>
            <a:endParaRPr lang="ko-KR" altLang="en-US" sz="1400" dirty="0">
              <a:latin typeface="Times New Roman" panose="02020603050405020304" pitchFamily="18" charset="0"/>
              <a:cs typeface="Times New Roman" panose="02020603050405020304" pitchFamily="18" charset="0"/>
            </a:endParaRPr>
          </a:p>
        </p:txBody>
      </p:sp>
      <p:sp>
        <p:nvSpPr>
          <p:cNvPr id="48" name="직사각형 47"/>
          <p:cNvSpPr/>
          <p:nvPr/>
        </p:nvSpPr>
        <p:spPr>
          <a:xfrm>
            <a:off x="3104361" y="1873907"/>
            <a:ext cx="1354162" cy="374905"/>
          </a:xfrm>
          <a:prstGeom prst="rect">
            <a:avLst/>
          </a:prstGeom>
          <a:solidFill>
            <a:schemeClr val="accent4">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p:cNvSpPr txBox="1"/>
          <p:nvPr/>
        </p:nvSpPr>
        <p:spPr>
          <a:xfrm>
            <a:off x="6154440" y="951751"/>
            <a:ext cx="2088142" cy="523220"/>
          </a:xfrm>
          <a:prstGeom prst="rect">
            <a:avLst/>
          </a:prstGeom>
          <a:noFill/>
        </p:spPr>
        <p:txBody>
          <a:bodyPr wrap="square" rtlCol="0">
            <a:spAutoFit/>
          </a:bodyPr>
          <a:lstStyle/>
          <a:p>
            <a:r>
              <a:rPr lang="ko-KR" altLang="en-US" sz="1400" dirty="0" err="1" smtClean="0"/>
              <a:t>지반종류</a:t>
            </a:r>
            <a:r>
              <a:rPr lang="ko-KR" altLang="en-US" sz="1400" dirty="0" smtClean="0"/>
              <a:t> </a:t>
            </a:r>
            <a:r>
              <a:rPr lang="en-US" altLang="ko-KR" sz="1400" dirty="0" smtClean="0">
                <a:latin typeface="Times New Roman" panose="02020603050405020304" pitchFamily="18" charset="0"/>
                <a:cs typeface="Times New Roman" panose="02020603050405020304" pitchFamily="18" charset="0"/>
              </a:rPr>
              <a:t>S</a:t>
            </a:r>
            <a:r>
              <a:rPr lang="en-US" altLang="ko-KR" sz="1400" baseline="-25000" dirty="0" smtClean="0">
                <a:latin typeface="Times New Roman" panose="02020603050405020304" pitchFamily="18" charset="0"/>
                <a:cs typeface="Times New Roman" panose="02020603050405020304" pitchFamily="18" charset="0"/>
              </a:rPr>
              <a:t>D</a:t>
            </a:r>
            <a:r>
              <a:rPr lang="ko-KR" altLang="en-US" sz="1400" dirty="0" smtClean="0"/>
              <a:t>의 경우 </a:t>
            </a:r>
            <a:r>
              <a:rPr lang="en-US" altLang="ko-KR" sz="1400" i="1" dirty="0" smtClean="0">
                <a:latin typeface="Times New Roman" panose="02020603050405020304" pitchFamily="18" charset="0"/>
                <a:cs typeface="Times New Roman" panose="02020603050405020304" pitchFamily="18" charset="0"/>
              </a:rPr>
              <a:t>S</a:t>
            </a:r>
            <a:r>
              <a:rPr lang="en-US" altLang="ko-KR" sz="1400" i="1" baseline="-25000" dirty="0" smtClean="0">
                <a:latin typeface="Times New Roman" panose="02020603050405020304" pitchFamily="18" charset="0"/>
                <a:cs typeface="Times New Roman" panose="02020603050405020304" pitchFamily="18" charset="0"/>
              </a:rPr>
              <a:t>D</a:t>
            </a:r>
            <a:r>
              <a:rPr lang="en-US" altLang="ko-KR" sz="1400" baseline="-25000" dirty="0" smtClean="0">
                <a:latin typeface="Times New Roman" panose="02020603050405020304" pitchFamily="18" charset="0"/>
                <a:cs typeface="Times New Roman" panose="02020603050405020304" pitchFamily="18" charset="0"/>
              </a:rPr>
              <a:t>1</a:t>
            </a:r>
            <a:r>
              <a:rPr lang="en-US" altLang="ko-KR" sz="1400" dirty="0" smtClean="0">
                <a:latin typeface="Times New Roman" panose="02020603050405020304" pitchFamily="18" charset="0"/>
                <a:cs typeface="Times New Roman" panose="02020603050405020304" pitchFamily="18" charset="0"/>
              </a:rPr>
              <a:t>/</a:t>
            </a:r>
            <a:r>
              <a:rPr lang="en-US" altLang="ko-KR" sz="1400" i="1" dirty="0" smtClean="0">
                <a:latin typeface="Times New Roman" panose="02020603050405020304" pitchFamily="18" charset="0"/>
                <a:cs typeface="Times New Roman" panose="02020603050405020304" pitchFamily="18" charset="0"/>
              </a:rPr>
              <a:t>S</a:t>
            </a:r>
            <a:r>
              <a:rPr lang="en-US" altLang="ko-KR" sz="1400" i="1" baseline="-25000" dirty="0" smtClean="0">
                <a:latin typeface="Times New Roman" panose="02020603050405020304" pitchFamily="18" charset="0"/>
                <a:cs typeface="Times New Roman" panose="02020603050405020304" pitchFamily="18" charset="0"/>
              </a:rPr>
              <a:t>DS</a:t>
            </a:r>
            <a:r>
              <a:rPr lang="ko-KR" altLang="en-US" sz="1400" dirty="0" smtClean="0"/>
              <a:t>비는 대략 </a:t>
            </a:r>
            <a:r>
              <a:rPr lang="en-US" altLang="ko-KR" sz="1400" dirty="0" smtClean="0"/>
              <a:t>0.6</a:t>
            </a:r>
          </a:p>
        </p:txBody>
      </p:sp>
      <p:cxnSp>
        <p:nvCxnSpPr>
          <p:cNvPr id="50" name="직선 화살표 연결선 49"/>
          <p:cNvCxnSpPr/>
          <p:nvPr/>
        </p:nvCxnSpPr>
        <p:spPr>
          <a:xfrm flipH="1" flipV="1">
            <a:off x="2434809" y="3159678"/>
            <a:ext cx="222963" cy="363178"/>
          </a:xfrm>
          <a:prstGeom prst="straightConnector1">
            <a:avLst/>
          </a:prstGeom>
          <a:ln>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7656873" y="1426264"/>
            <a:ext cx="97552" cy="435215"/>
          </a:xfrm>
          <a:prstGeom prst="straightConnector1">
            <a:avLst/>
          </a:prstGeom>
          <a:ln>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graphicFrame>
        <p:nvGraphicFramePr>
          <p:cNvPr id="53" name="개체 52"/>
          <p:cNvGraphicFramePr>
            <a:graphicFrameLocks noChangeAspect="1"/>
          </p:cNvGraphicFramePr>
          <p:nvPr>
            <p:extLst>
              <p:ext uri="{D42A27DB-BD31-4B8C-83A1-F6EECF244321}">
                <p14:modId xmlns:p14="http://schemas.microsoft.com/office/powerpoint/2010/main" val="181204083"/>
              </p:ext>
            </p:extLst>
          </p:nvPr>
        </p:nvGraphicFramePr>
        <p:xfrm>
          <a:off x="6045884" y="2464852"/>
          <a:ext cx="2019300" cy="1968500"/>
        </p:xfrm>
        <a:graphic>
          <a:graphicData uri="http://schemas.openxmlformats.org/presentationml/2006/ole">
            <mc:AlternateContent xmlns:mc="http://schemas.openxmlformats.org/markup-compatibility/2006">
              <mc:Choice xmlns:v="urn:schemas-microsoft-com:vml" Requires="v">
                <p:oleObj spid="_x0000_s3260" name="Equation" r:id="rId6" imgW="2019240" imgH="1968480" progId="Equation.DSMT4">
                  <p:embed/>
                </p:oleObj>
              </mc:Choice>
              <mc:Fallback>
                <p:oleObj name="Equation" r:id="rId6" imgW="2019240" imgH="1968480" progId="Equation.DSMT4">
                  <p:embed/>
                  <p:pic>
                    <p:nvPicPr>
                      <p:cNvPr id="29" name="개체 28"/>
                      <p:cNvPicPr/>
                      <p:nvPr/>
                    </p:nvPicPr>
                    <p:blipFill>
                      <a:blip r:embed="rId7"/>
                      <a:stretch>
                        <a:fillRect/>
                      </a:stretch>
                    </p:blipFill>
                    <p:spPr>
                      <a:xfrm>
                        <a:off x="6045884" y="2464852"/>
                        <a:ext cx="2019300" cy="1968500"/>
                      </a:xfrm>
                      <a:prstGeom prst="rect">
                        <a:avLst/>
                      </a:prstGeom>
                    </p:spPr>
                  </p:pic>
                </p:oleObj>
              </mc:Fallback>
            </mc:AlternateContent>
          </a:graphicData>
        </a:graphic>
      </p:graphicFrame>
      <p:sp>
        <p:nvSpPr>
          <p:cNvPr id="54" name="직사각형 53"/>
          <p:cNvSpPr/>
          <p:nvPr/>
        </p:nvSpPr>
        <p:spPr>
          <a:xfrm>
            <a:off x="5703522" y="4428424"/>
            <a:ext cx="1067921" cy="307777"/>
          </a:xfrm>
          <a:prstGeom prst="rect">
            <a:avLst/>
          </a:prstGeom>
        </p:spPr>
        <p:txBody>
          <a:bodyPr wrap="none">
            <a:spAutoFit/>
          </a:bodyPr>
          <a:lstStyle/>
          <a:p>
            <a:r>
              <a:rPr lang="en-US" altLang="ko-KR" sz="1400" i="1" dirty="0" smtClean="0">
                <a:latin typeface="Times New Roman" panose="02020603050405020304" pitchFamily="18" charset="0"/>
                <a:cs typeface="Times New Roman" panose="02020603050405020304" pitchFamily="18" charset="0"/>
              </a:rPr>
              <a:t>S</a:t>
            </a:r>
            <a:r>
              <a:rPr lang="en-US" altLang="ko-KR" sz="1400" i="1" baseline="-25000" dirty="0" smtClean="0">
                <a:latin typeface="Times New Roman" panose="02020603050405020304" pitchFamily="18" charset="0"/>
                <a:cs typeface="Times New Roman" panose="02020603050405020304" pitchFamily="18" charset="0"/>
              </a:rPr>
              <a:t>D</a:t>
            </a:r>
            <a:r>
              <a:rPr lang="en-US" altLang="ko-KR" sz="1400" baseline="-25000" dirty="0" smtClean="0">
                <a:latin typeface="Times New Roman" panose="02020603050405020304" pitchFamily="18" charset="0"/>
                <a:cs typeface="Times New Roman" panose="02020603050405020304" pitchFamily="18" charset="0"/>
              </a:rPr>
              <a:t>1</a:t>
            </a:r>
            <a:r>
              <a:rPr lang="en-US" altLang="ko-KR" sz="1400" dirty="0" smtClean="0">
                <a:latin typeface="Times New Roman" panose="02020603050405020304" pitchFamily="18" charset="0"/>
                <a:cs typeface="Times New Roman" panose="02020603050405020304" pitchFamily="18" charset="0"/>
              </a:rPr>
              <a:t>/</a:t>
            </a:r>
            <a:r>
              <a:rPr lang="en-US" altLang="ko-KR" sz="1400" i="1" dirty="0" smtClean="0">
                <a:latin typeface="Times New Roman" panose="02020603050405020304" pitchFamily="18" charset="0"/>
                <a:cs typeface="Times New Roman" panose="02020603050405020304" pitchFamily="18" charset="0"/>
              </a:rPr>
              <a:t>S</a:t>
            </a:r>
            <a:r>
              <a:rPr lang="en-US" altLang="ko-KR" sz="1400" i="1" baseline="-25000" dirty="0" smtClean="0">
                <a:latin typeface="Times New Roman" panose="02020603050405020304" pitchFamily="18" charset="0"/>
                <a:cs typeface="Times New Roman" panose="02020603050405020304" pitchFamily="18" charset="0"/>
              </a:rPr>
              <a:t>DS</a:t>
            </a:r>
            <a:r>
              <a:rPr lang="en-US" altLang="ko-KR" sz="1400" dirty="0" smtClean="0"/>
              <a:t>=0.6</a:t>
            </a:r>
            <a:endParaRPr lang="ko-KR" altLang="en-US" sz="1400" dirty="0"/>
          </a:p>
        </p:txBody>
      </p:sp>
      <p:cxnSp>
        <p:nvCxnSpPr>
          <p:cNvPr id="55" name="직선 화살표 연결선 54"/>
          <p:cNvCxnSpPr/>
          <p:nvPr/>
        </p:nvCxnSpPr>
        <p:spPr>
          <a:xfrm flipV="1">
            <a:off x="6225760" y="4201945"/>
            <a:ext cx="227165" cy="261648"/>
          </a:xfrm>
          <a:prstGeom prst="straightConnector1">
            <a:avLst/>
          </a:prstGeom>
          <a:ln>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graphicFrame>
        <p:nvGraphicFramePr>
          <p:cNvPr id="57" name="개체 56"/>
          <p:cNvGraphicFramePr>
            <a:graphicFrameLocks noChangeAspect="1"/>
          </p:cNvGraphicFramePr>
          <p:nvPr>
            <p:extLst>
              <p:ext uri="{D42A27DB-BD31-4B8C-83A1-F6EECF244321}">
                <p14:modId xmlns:p14="http://schemas.microsoft.com/office/powerpoint/2010/main" val="1210421368"/>
              </p:ext>
            </p:extLst>
          </p:nvPr>
        </p:nvGraphicFramePr>
        <p:xfrm>
          <a:off x="6105770" y="4860925"/>
          <a:ext cx="2311400" cy="241300"/>
        </p:xfrm>
        <a:graphic>
          <a:graphicData uri="http://schemas.openxmlformats.org/presentationml/2006/ole">
            <mc:AlternateContent xmlns:mc="http://schemas.openxmlformats.org/markup-compatibility/2006">
              <mc:Choice xmlns:v="urn:schemas-microsoft-com:vml" Requires="v">
                <p:oleObj spid="_x0000_s3261" name="Equation" r:id="rId8" imgW="2311200" imgH="241200" progId="Equation.DSMT4">
                  <p:embed/>
                </p:oleObj>
              </mc:Choice>
              <mc:Fallback>
                <p:oleObj name="Equation" r:id="rId8" imgW="2311200" imgH="241200" progId="Equation.DSMT4">
                  <p:embed/>
                  <p:pic>
                    <p:nvPicPr>
                      <p:cNvPr id="29" name="개체 28"/>
                      <p:cNvPicPr/>
                      <p:nvPr/>
                    </p:nvPicPr>
                    <p:blipFill>
                      <a:blip r:embed="rId9"/>
                      <a:stretch>
                        <a:fillRect/>
                      </a:stretch>
                    </p:blipFill>
                    <p:spPr>
                      <a:xfrm>
                        <a:off x="6105770" y="4860925"/>
                        <a:ext cx="2311400" cy="241300"/>
                      </a:xfrm>
                      <a:prstGeom prst="rect">
                        <a:avLst/>
                      </a:prstGeom>
                    </p:spPr>
                  </p:pic>
                </p:oleObj>
              </mc:Fallback>
            </mc:AlternateContent>
          </a:graphicData>
        </a:graphic>
      </p:graphicFrame>
      <p:sp>
        <p:nvSpPr>
          <p:cNvPr id="58" name="TextBox 57"/>
          <p:cNvSpPr txBox="1"/>
          <p:nvPr/>
        </p:nvSpPr>
        <p:spPr>
          <a:xfrm>
            <a:off x="4730951" y="4644443"/>
            <a:ext cx="566181" cy="307777"/>
          </a:xfrm>
          <a:prstGeom prst="rect">
            <a:avLst/>
          </a:prstGeom>
          <a:noFill/>
        </p:spPr>
        <p:txBody>
          <a:bodyPr wrap="none" rtlCol="0">
            <a:spAutoFit/>
          </a:bodyPr>
          <a:lstStyle/>
          <a:p>
            <a:r>
              <a:rPr lang="en-US" altLang="ko-KR" sz="1400" i="1" dirty="0" err="1" smtClean="0">
                <a:latin typeface="Times New Roman" panose="02020603050405020304" pitchFamily="18" charset="0"/>
                <a:cs typeface="Times New Roman" panose="02020603050405020304" pitchFamily="18" charset="0"/>
              </a:rPr>
              <a:t>f</a:t>
            </a:r>
            <a:r>
              <a:rPr lang="en-US" altLang="ko-KR" sz="1400" i="1" baseline="-25000" dirty="0" err="1" smtClean="0">
                <a:latin typeface="Times New Roman" panose="02020603050405020304" pitchFamily="18" charset="0"/>
                <a:cs typeface="Times New Roman" panose="02020603050405020304" pitchFamily="18" charset="0"/>
              </a:rPr>
              <a:t>RIG</a:t>
            </a:r>
            <a:r>
              <a:rPr lang="en-US" altLang="ko-KR" sz="1400" i="1" baseline="-25000" dirty="0" smtClean="0">
                <a:latin typeface="Times New Roman" panose="02020603050405020304" pitchFamily="18" charset="0"/>
                <a:cs typeface="Times New Roman" panose="02020603050405020304" pitchFamily="18" charset="0"/>
              </a:rPr>
              <a:t> </a:t>
            </a:r>
            <a:r>
              <a:rPr lang="en-US" altLang="ko-KR" sz="1400" dirty="0" smtClean="0">
                <a:latin typeface="Times New Roman" panose="02020603050405020304" pitchFamily="18" charset="0"/>
                <a:cs typeface="Times New Roman" panose="02020603050405020304" pitchFamily="18" charset="0"/>
              </a:rPr>
              <a:t>=</a:t>
            </a:r>
            <a:endParaRPr lang="ko-KR" altLang="en-US" sz="14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094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1">
      <a:majorFont>
        <a:latin typeface="KoPub돋움체 Bold"/>
        <a:ea typeface="KoPub돋움체 Bold"/>
        <a:cs typeface=""/>
      </a:majorFont>
      <a:minorFont>
        <a:latin typeface="KoPub돋움체 Light"/>
        <a:ea typeface="KoPub돋움체 Light"/>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1617</TotalTime>
  <Words>2345</Words>
  <Application>Microsoft Office PowerPoint</Application>
  <PresentationFormat>화면 슬라이드 쇼(4:3)</PresentationFormat>
  <Paragraphs>477</Paragraphs>
  <Slides>20</Slides>
  <Notes>11</Notes>
  <HiddenSlides>0</HiddenSlides>
  <MMClips>0</MMClips>
  <ScaleCrop>false</ScaleCrop>
  <HeadingPairs>
    <vt:vector size="8" baseType="variant">
      <vt:variant>
        <vt:lpstr>사용한 글꼴</vt:lpstr>
      </vt:variant>
      <vt:variant>
        <vt:i4>7</vt:i4>
      </vt:variant>
      <vt:variant>
        <vt:lpstr>테마</vt:lpstr>
      </vt:variant>
      <vt:variant>
        <vt:i4>1</vt:i4>
      </vt:variant>
      <vt:variant>
        <vt:lpstr>포함된 OLE 서버</vt:lpstr>
      </vt:variant>
      <vt:variant>
        <vt:i4>1</vt:i4>
      </vt:variant>
      <vt:variant>
        <vt:lpstr>슬라이드 제목</vt:lpstr>
      </vt:variant>
      <vt:variant>
        <vt:i4>20</vt:i4>
      </vt:variant>
    </vt:vector>
  </HeadingPairs>
  <TitlesOfParts>
    <vt:vector size="29" baseType="lpstr">
      <vt:lpstr>KoPub돋움체 Bold</vt:lpstr>
      <vt:lpstr>KoPub돋움체 Light</vt:lpstr>
      <vt:lpstr>KoPub돋움체 Medium</vt:lpstr>
      <vt:lpstr>맑은 고딕</vt:lpstr>
      <vt:lpstr>Arial</vt:lpstr>
      <vt:lpstr>Times New Roman</vt:lpstr>
      <vt:lpstr>Wingdings</vt:lpstr>
      <vt:lpstr>Office 테마</vt:lpstr>
      <vt:lpstr>Equation</vt:lpstr>
      <vt:lpstr>천장시스템의 내진성능평가를 위한  현행 검증실험절차 분석</vt:lpstr>
      <vt:lpstr>목차</vt:lpstr>
      <vt:lpstr>구조요소 vs 비구조요소</vt:lpstr>
      <vt:lpstr>비구조요소 내진성능 확보의 중요성</vt:lpstr>
      <vt:lpstr>천장시스템 피해사례_ 2017포항지진</vt:lpstr>
      <vt:lpstr>KBC2016 개정안_ 비구조요소 설계기준</vt:lpstr>
      <vt:lpstr>ICC-ES AC156_ Acceptance Criteria for Seismic Certification by Shake-Table Testing of Nonstructural Components</vt:lpstr>
      <vt:lpstr>KBC2016 비구조요소 설계지진력과 AC156 요구응답스펙트럼 (RRS)</vt:lpstr>
      <vt:lpstr>ICC-ES AC156 요구응답스펙트럼(RRS)과 실험응답스펙트럼(TRS)</vt:lpstr>
      <vt:lpstr>ICC-ES AC156 Pass/Fail 만족기준</vt:lpstr>
      <vt:lpstr>천장시스템 내진성능 검증실험 사례</vt:lpstr>
      <vt:lpstr>층응답가속도 증폭(Lavan et al., 2006)</vt:lpstr>
      <vt:lpstr>층응답가속도 증폭(Lavan et al., 2006)</vt:lpstr>
      <vt:lpstr>층응답가속도 증폭(Magliulo et al., 2012)</vt:lpstr>
      <vt:lpstr>층응답가속도 증폭(Magliulo et al., 2012)</vt:lpstr>
      <vt:lpstr>층응답가속도 증폭</vt:lpstr>
      <vt:lpstr>프레임의 전달함수 보상을 위한 시뮬레이터 설계 사례</vt:lpstr>
      <vt:lpstr>보상 시뮬레이터를 통한 TRS 생성 사례</vt:lpstr>
      <vt:lpstr>결론</vt:lpstr>
      <vt:lpstr>감사합니다.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천장시스템의 내진성능평가를 위한  현행 검증실험절차 분석</dc:title>
  <dc:creator>Windows 사용자</dc:creator>
  <cp:lastModifiedBy>Sung-Yong</cp:lastModifiedBy>
  <cp:revision>122</cp:revision>
  <cp:lastPrinted>2018-03-23T04:57:49Z</cp:lastPrinted>
  <dcterms:created xsi:type="dcterms:W3CDTF">2018-03-18T00:12:42Z</dcterms:created>
  <dcterms:modified xsi:type="dcterms:W3CDTF">2018-04-17T11:24:45Z</dcterms:modified>
</cp:coreProperties>
</file>