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znK00GqwO/4lv1Tdgm4rVdtx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29dd9cd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7129dd9cd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29dd9cd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7129dd9cdf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129dd9cdf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7129dd9cdf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129dd9cdf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7129dd9cdf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129dd9cdf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g7129dd9cdf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29dd9cd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7129dd9cd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lad.dav1d.de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lad.dav1d.de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hyperlink" Target="https://learnopengl.com/Getting-started/Hello-Triangl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hyperlink" Target="https://learnopengl.com/Getting-started/Hello-Triang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hyperlink" Target="https://learnopengl.com/Getting-started/Hello-Triang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26.png"/><Relationship Id="rId5" Type="http://schemas.openxmlformats.org/officeDocument/2006/relationships/hyperlink" Target="https://learnopengl.com/Getting-started/Hello-Triang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hyperlink" Target="https://learnopengl.com/Getting-started/Shader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hyperlink" Target="https://learnopengl.com/Getting-started/Shader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hyperlink" Target="https://learnopengl.com/Getting-started/Shader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learnopengl.com/code_viewer_gh.php?code=src/1.getting_started/3.3.shaders_class/shaders_class.cpp" TargetMode="External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rnopengl.com/Getting-started/Creating-a-windo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lfw.org/download.html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109220" y="1851351"/>
            <a:ext cx="9973559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(Lab1) Introduction to OpenGL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23876" y="4122575"/>
            <a:ext cx="31443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Vision 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3.20., 2020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Installing GLFW &amp; GLAD - 4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481264" y="1592543"/>
            <a:ext cx="7743961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Download GLAD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Link: </a:t>
            </a:r>
            <a:r>
              <a:rPr b="0" i="0" lang="en-US" sz="2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https://glad.dav1d.de/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9390" y="2828618"/>
            <a:ext cx="8150962" cy="373571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Installing GLFW &amp; GLAD - 4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81264" y="1592543"/>
            <a:ext cx="7743961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Download GLAD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Link: </a:t>
            </a:r>
            <a:r>
              <a:rPr b="0" i="0" lang="en-US" sz="2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https://glad.dav1d.de/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143" y="3082168"/>
            <a:ext cx="10165713" cy="228366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Installing GLFW &amp; GLAD - 5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481263" y="1592543"/>
            <a:ext cx="978276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Download glad.zip &amp; move to C:/OpenGL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directory(glad) and unzip glad.zip to glad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2830230"/>
            <a:ext cx="6698307" cy="305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7614" y="2864610"/>
            <a:ext cx="4845842" cy="323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- 1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481263" y="1592543"/>
            <a:ext cx="9782767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project &gt; empty project(빈 프로젝트)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source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Triangle.cpp from eTL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C:/OpenGL/glad/src/glad.c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5" y="3861952"/>
            <a:ext cx="7045043" cy="280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4547" y="4701309"/>
            <a:ext cx="4739915" cy="83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- 2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481263" y="1592543"/>
            <a:ext cx="97827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 &gt; Configuration(속성)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5223" y="2069597"/>
            <a:ext cx="6530359" cy="465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- 3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481263" y="1592543"/>
            <a:ext cx="9782767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directories to include directory(포함 디렉토리)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C:\OpenGL\glad\include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C:\OpenGL\glfw-3.3.bin.WIN64\include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929" y="3305443"/>
            <a:ext cx="7934141" cy="229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- 4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481263" y="1592543"/>
            <a:ext cx="9782767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directories to include directory(포함 디렉토리)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C:\OpenGL\glad\include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C:\OpenGL\glfw-3.3.bin.WIN64\include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929" y="3305443"/>
            <a:ext cx="7934141" cy="229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5098" y="2909298"/>
            <a:ext cx="4781801" cy="373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- 5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481263" y="1592543"/>
            <a:ext cx="9782767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directories to include directory(포함 디렉토리)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C:\OpenGL\glad\include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C:\OpenGL\glfw-3.3.bin.WIN64\include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942" y="3214951"/>
            <a:ext cx="8006116" cy="288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- 6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481263" y="1592543"/>
            <a:ext cx="1141468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directories to library directory(포함 디렉토리)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C:\OpenGL\ glfw-3.3.bin.WIN64\lib-vc20XX (corresponding v.s. version)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589" y="2372828"/>
            <a:ext cx="6086822" cy="434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- 7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481263" y="1592543"/>
            <a:ext cx="114146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Linker &gt; Input(입력) &gt; Additional dependencies(추가 종속성)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glfw3.lib; opengl32.lib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994" y="3281824"/>
            <a:ext cx="7968011" cy="332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29dd9cdf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g7129dd9cdf_0_18"/>
          <p:cNvSpPr txBox="1"/>
          <p:nvPr/>
        </p:nvSpPr>
        <p:spPr>
          <a:xfrm>
            <a:off x="152399" y="431800"/>
            <a:ext cx="12124801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Lab 1: Today’s Goal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7129dd9cdf_0_18"/>
          <p:cNvSpPr txBox="1"/>
          <p:nvPr/>
        </p:nvSpPr>
        <p:spPr>
          <a:xfrm>
            <a:off x="481264" y="1592543"/>
            <a:ext cx="103140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Install OpenGL development environment.</a:t>
            </a:r>
            <a:endParaRPr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Understand modern OpenGL rendering pipeline.</a:t>
            </a:r>
            <a:endParaRPr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Understand shader.</a:t>
            </a:r>
            <a:endParaRPr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Understand Vertex Array Object and Vertex Buffer Object.</a:t>
            </a:r>
            <a:endParaRPr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Recommended to read LearnOpenGL ‘Getting started’ part, from ‘OpenGL’ to ‘Shaders’.</a:t>
            </a:r>
            <a:endParaRPr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- 7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481263" y="1592543"/>
            <a:ext cx="114146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Linker &gt; Input(입력) &gt; Additional dependencies(추가 종속성)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glfw3.lib; opengl32.lib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357" y="3329151"/>
            <a:ext cx="8027285" cy="332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Setting up Visual Studio - 8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481263" y="1592543"/>
            <a:ext cx="11414687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All settings finished.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Press ctrl+F5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sure that your project setting is applied to the build config.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a triangle below is drawn when you run the skeleton code, then your setting is correct.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873" y="3308811"/>
            <a:ext cx="8408327" cy="7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600" y="4915042"/>
            <a:ext cx="2285818" cy="179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>
            <a:off x="2017800" y="2747163"/>
            <a:ext cx="8107097" cy="331634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Graphics Pipeline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2801676" y="3560935"/>
            <a:ext cx="1356287" cy="16887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4849232" y="3742502"/>
            <a:ext cx="2240062" cy="132566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Rasterizer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7780563" y="3560935"/>
            <a:ext cx="1356287" cy="16887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" name="Google Shape;264;p20"/>
          <p:cNvCxnSpPr>
            <a:stCxn id="261" idx="3"/>
            <a:endCxn id="262" idx="2"/>
          </p:cNvCxnSpPr>
          <p:nvPr/>
        </p:nvCxnSpPr>
        <p:spPr>
          <a:xfrm>
            <a:off x="4157963" y="4405333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20"/>
          <p:cNvCxnSpPr>
            <a:stCxn id="262" idx="6"/>
            <a:endCxn id="263" idx="1"/>
          </p:cNvCxnSpPr>
          <p:nvPr/>
        </p:nvCxnSpPr>
        <p:spPr>
          <a:xfrm>
            <a:off x="7089294" y="4405332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20"/>
          <p:cNvCxnSpPr>
            <a:stCxn id="263" idx="3"/>
            <a:endCxn id="267" idx="1"/>
          </p:cNvCxnSpPr>
          <p:nvPr/>
        </p:nvCxnSpPr>
        <p:spPr>
          <a:xfrm flipH="1" rot="10800000">
            <a:off x="9136850" y="4395733"/>
            <a:ext cx="14613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20"/>
          <p:cNvCxnSpPr>
            <a:stCxn id="269" idx="3"/>
            <a:endCxn id="261" idx="1"/>
          </p:cNvCxnSpPr>
          <p:nvPr/>
        </p:nvCxnSpPr>
        <p:spPr>
          <a:xfrm>
            <a:off x="1499490" y="4405333"/>
            <a:ext cx="1302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20"/>
          <p:cNvSpPr txBox="1"/>
          <p:nvPr/>
        </p:nvSpPr>
        <p:spPr>
          <a:xfrm>
            <a:off x="10598140" y="4211006"/>
            <a:ext cx="851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208477" y="5319830"/>
            <a:ext cx="2542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coordinates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7531320" y="5319830"/>
            <a:ext cx="1886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pixels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5375190" y="5319830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→ 2D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2331134" y="2784717"/>
            <a:ext cx="6623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GPU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481263" y="4220667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data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4" name="Google Shape;274;p20"/>
          <p:cNvCxnSpPr>
            <a:stCxn id="261" idx="0"/>
            <a:endCxn id="263" idx="0"/>
          </p:cNvCxnSpPr>
          <p:nvPr/>
        </p:nvCxnSpPr>
        <p:spPr>
          <a:xfrm flipH="1" rot="-5400000">
            <a:off x="5968919" y="1071835"/>
            <a:ext cx="600" cy="4978800"/>
          </a:xfrm>
          <a:prstGeom prst="bentConnector3">
            <a:avLst>
              <a:gd fmla="val -37041583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5" name="Google Shape;275;p20"/>
          <p:cNvSpPr txBox="1"/>
          <p:nvPr/>
        </p:nvSpPr>
        <p:spPr>
          <a:xfrm>
            <a:off x="4253624" y="2898106"/>
            <a:ext cx="3820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can control the shaders only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481263" y="1592543"/>
            <a:ext cx="1141468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enable programmers to design the rendering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/>
        </p:nvSpPr>
        <p:spPr>
          <a:xfrm>
            <a:off x="152399" y="431800"/>
            <a:ext cx="12124801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Drawing a triangle - simple shader program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3">
            <a:alphaModFix/>
          </a:blip>
          <a:srcRect b="0" l="12595" r="0" t="0"/>
          <a:stretch/>
        </p:blipFill>
        <p:spPr>
          <a:xfrm>
            <a:off x="686893" y="1955921"/>
            <a:ext cx="8189523" cy="412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3761147" y="5096651"/>
            <a:ext cx="599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4541699" y="5096651"/>
            <a:ext cx="835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5451165" y="5092276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Blue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6227986" y="5092276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Alpha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3318772" y="3239776"/>
            <a:ext cx="4696691" cy="56341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4959666" y="2870444"/>
            <a:ext cx="3156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Homogeneous coordinates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2600000" y="6217425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https://learnopengl.com/Getting-started/Hello-Triangle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initializing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4773256" y="2969613"/>
            <a:ext cx="3261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*Homogeneous coordinates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5205664" y="4968313"/>
            <a:ext cx="599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5986216" y="4968313"/>
            <a:ext cx="835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6895682" y="4963938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Blue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7672503" y="4963938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Alpha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 b="0" l="7175" r="0" t="0"/>
          <a:stretch/>
        </p:blipFill>
        <p:spPr>
          <a:xfrm>
            <a:off x="721894" y="1506456"/>
            <a:ext cx="7620092" cy="500011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2"/>
          <p:cNvSpPr txBox="1"/>
          <p:nvPr/>
        </p:nvSpPr>
        <p:spPr>
          <a:xfrm>
            <a:off x="5269737" y="2104614"/>
            <a:ext cx="3064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Specify the ver. (3.3, core)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4">
            <a:alphaModFix/>
          </a:blip>
          <a:srcRect b="0" l="0" r="0" t="442"/>
          <a:stretch/>
        </p:blipFill>
        <p:spPr>
          <a:xfrm>
            <a:off x="8454843" y="3605109"/>
            <a:ext cx="3033613" cy="250365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2"/>
          <p:cNvSpPr/>
          <p:nvPr/>
        </p:nvSpPr>
        <p:spPr>
          <a:xfrm>
            <a:off x="5132132" y="3631349"/>
            <a:ext cx="905532" cy="23625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8454843" y="3616189"/>
            <a:ext cx="905532" cy="23625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p22"/>
          <p:cNvCxnSpPr>
            <a:stCxn id="305" idx="0"/>
            <a:endCxn id="306" idx="0"/>
          </p:cNvCxnSpPr>
          <p:nvPr/>
        </p:nvCxnSpPr>
        <p:spPr>
          <a:xfrm rot="-5400000">
            <a:off x="7238648" y="1962299"/>
            <a:ext cx="15300" cy="3322800"/>
          </a:xfrm>
          <a:prstGeom prst="bentConnector3">
            <a:avLst>
              <a:gd fmla="val 159320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22"/>
          <p:cNvSpPr txBox="1"/>
          <p:nvPr/>
        </p:nvSpPr>
        <p:spPr>
          <a:xfrm>
            <a:off x="4613816" y="5305187"/>
            <a:ext cx="373916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called each time the window is resized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3652612" y="4958469"/>
            <a:ext cx="1662506" cy="236256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0" name="Google Shape;310;p22"/>
          <p:cNvCxnSpPr>
            <a:stCxn id="309" idx="2"/>
            <a:endCxn id="308" idx="1"/>
          </p:cNvCxnSpPr>
          <p:nvPr/>
        </p:nvCxnSpPr>
        <p:spPr>
          <a:xfrm flipH="1" rot="-5400000">
            <a:off x="4412765" y="5265825"/>
            <a:ext cx="272100" cy="1299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22"/>
          <p:cNvSpPr/>
          <p:nvPr/>
        </p:nvSpPr>
        <p:spPr>
          <a:xfrm>
            <a:off x="982459" y="2009101"/>
            <a:ext cx="4285186" cy="531383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00000" y="6430375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https://learnopengl.com/Getting-started/Hello-Triangle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/>
        </p:nvSpPr>
        <p:spPr>
          <a:xfrm>
            <a:off x="152400" y="492575"/>
            <a:ext cx="12677999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build shader program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498" y="1277414"/>
            <a:ext cx="5357578" cy="55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/>
          <p:nvPr/>
        </p:nvSpPr>
        <p:spPr>
          <a:xfrm>
            <a:off x="166317" y="2224431"/>
            <a:ext cx="16854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Compiling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 shader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4">
            <a:alphaModFix/>
          </a:blip>
          <a:srcRect b="0" l="12595" r="0" t="0"/>
          <a:stretch/>
        </p:blipFill>
        <p:spPr>
          <a:xfrm>
            <a:off x="7577238" y="2806881"/>
            <a:ext cx="4457852" cy="224711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3"/>
          <p:cNvSpPr txBox="1"/>
          <p:nvPr/>
        </p:nvSpPr>
        <p:spPr>
          <a:xfrm>
            <a:off x="37924" y="3901619"/>
            <a:ext cx="20168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Compiling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fragment shader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4059223" y="1862222"/>
            <a:ext cx="1159290" cy="18375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7647709" y="2806881"/>
            <a:ext cx="2365482" cy="21000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5" name="Google Shape;325;p23"/>
          <p:cNvCxnSpPr>
            <a:stCxn id="323" idx="2"/>
            <a:endCxn id="324" idx="1"/>
          </p:cNvCxnSpPr>
          <p:nvPr/>
        </p:nvCxnSpPr>
        <p:spPr>
          <a:xfrm flipH="1" rot="-5400000">
            <a:off x="5710318" y="974528"/>
            <a:ext cx="865800" cy="3008700"/>
          </a:xfrm>
          <a:prstGeom prst="bentConnector2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6" name="Google Shape;326;p23"/>
          <p:cNvSpPr/>
          <p:nvPr/>
        </p:nvSpPr>
        <p:spPr>
          <a:xfrm>
            <a:off x="4183855" y="3675099"/>
            <a:ext cx="1262164" cy="17500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7647709" y="3930436"/>
            <a:ext cx="2489444" cy="23358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8" name="Google Shape;328;p23"/>
          <p:cNvCxnSpPr>
            <a:stCxn id="326" idx="2"/>
            <a:endCxn id="327" idx="1"/>
          </p:cNvCxnSpPr>
          <p:nvPr/>
        </p:nvCxnSpPr>
        <p:spPr>
          <a:xfrm flipH="1" rot="-5400000">
            <a:off x="6132837" y="2532206"/>
            <a:ext cx="197100" cy="2832900"/>
          </a:xfrm>
          <a:prstGeom prst="bentConnector2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9" name="Google Shape;329;p23"/>
          <p:cNvSpPr txBox="1"/>
          <p:nvPr/>
        </p:nvSpPr>
        <p:spPr>
          <a:xfrm>
            <a:off x="39442" y="5701267"/>
            <a:ext cx="1910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Linking shaders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1992097" y="1756247"/>
            <a:ext cx="125453" cy="158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1957112" y="3537892"/>
            <a:ext cx="173045" cy="13737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1950760" y="5057933"/>
            <a:ext cx="172138" cy="1656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VAO &amp; VBO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481263" y="1592543"/>
            <a:ext cx="11414687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 coordinates, colors, normal vectors, texture coordinates…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difficult to handle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VAO(Vertex Array Object) &amp; VBO(Vertex Buffer Object)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handling 3d data easy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VAO includes vertex attribute pointers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VBO includes real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VAO &amp; VBO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1225033" y="1886427"/>
            <a:ext cx="2493818" cy="4296368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5284414" y="1886427"/>
            <a:ext cx="5154621" cy="694894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1225033" y="1886427"/>
            <a:ext cx="664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VAO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5328165" y="1855791"/>
            <a:ext cx="2449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VBO 1 (Coordinates)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1347537" y="2415066"/>
            <a:ext cx="2165684" cy="2493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 Pointer 0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1347537" y="2717294"/>
            <a:ext cx="2165684" cy="2493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 Pointer 1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1347537" y="3019522"/>
            <a:ext cx="2165684" cy="2493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 Pointer 2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1389100" y="5802624"/>
            <a:ext cx="2165684" cy="2493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 Pointer 15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5338759" y="2262104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x1 y1 z1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6323891" y="2262104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x2 y2 z2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7309023" y="2262104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x3 y3 z3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5284414" y="2802163"/>
            <a:ext cx="5154621" cy="694894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5328165" y="2771527"/>
            <a:ext cx="1827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VBO 2 (Colors)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5338759" y="3177840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r1 g1 b1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323891" y="3177840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g2 b2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09023" y="3177840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r3 g3 b3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5284414" y="3717899"/>
            <a:ext cx="5154621" cy="694894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5328165" y="3687263"/>
            <a:ext cx="4660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VBO 3 (Normal Vectors of each vertices)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5338759" y="4093576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nx1 ny2 nz3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6323891" y="4093576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nx2 ny2 nz2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7309023" y="4093576"/>
            <a:ext cx="985132" cy="24938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nx3 ny3 nz3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8" name="Google Shape;368;p25"/>
          <p:cNvCxnSpPr>
            <a:stCxn id="351" idx="3"/>
            <a:endCxn id="355" idx="1"/>
          </p:cNvCxnSpPr>
          <p:nvPr/>
        </p:nvCxnSpPr>
        <p:spPr>
          <a:xfrm flipH="1" rot="10800000">
            <a:off x="3513221" y="2386757"/>
            <a:ext cx="1825500" cy="1530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25"/>
          <p:cNvCxnSpPr>
            <a:stCxn id="352" idx="3"/>
            <a:endCxn id="360" idx="1"/>
          </p:cNvCxnSpPr>
          <p:nvPr/>
        </p:nvCxnSpPr>
        <p:spPr>
          <a:xfrm>
            <a:off x="3513221" y="2841985"/>
            <a:ext cx="1825500" cy="460500"/>
          </a:xfrm>
          <a:prstGeom prst="bentConnector3">
            <a:avLst>
              <a:gd fmla="val 68215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25"/>
          <p:cNvCxnSpPr>
            <a:stCxn id="353" idx="3"/>
            <a:endCxn id="365" idx="1"/>
          </p:cNvCxnSpPr>
          <p:nvPr/>
        </p:nvCxnSpPr>
        <p:spPr>
          <a:xfrm>
            <a:off x="3513221" y="3144213"/>
            <a:ext cx="1825500" cy="1074000"/>
          </a:xfrm>
          <a:prstGeom prst="bentConnector3">
            <a:avLst>
              <a:gd fmla="val 5072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1" name="Google Shape;371;p25"/>
          <p:cNvSpPr txBox="1"/>
          <p:nvPr/>
        </p:nvSpPr>
        <p:spPr>
          <a:xfrm rot="5400000">
            <a:off x="2317134" y="4157834"/>
            <a:ext cx="42191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 rot="5400000">
            <a:off x="7720771" y="4748099"/>
            <a:ext cx="42191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VAO &amp; VBO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8" name="Google Shape;3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713299"/>
            <a:ext cx="11954235" cy="465211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2458843" y="3267417"/>
            <a:ext cx="269779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Generate a VAO and a VBO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6"/>
          <p:cNvSpPr/>
          <p:nvPr/>
        </p:nvSpPr>
        <p:spPr>
          <a:xfrm rot="10800000">
            <a:off x="2245869" y="3158532"/>
            <a:ext cx="173571" cy="54093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1895858" y="3766442"/>
            <a:ext cx="148034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Bind the VAO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5745333" y="4176552"/>
            <a:ext cx="304602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Bind and copy data in the VBO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6"/>
          <p:cNvSpPr/>
          <p:nvPr/>
        </p:nvSpPr>
        <p:spPr>
          <a:xfrm rot="10800000">
            <a:off x="5558636" y="4127507"/>
            <a:ext cx="135169" cy="42125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6"/>
          <p:cNvSpPr/>
          <p:nvPr/>
        </p:nvSpPr>
        <p:spPr>
          <a:xfrm rot="10800000">
            <a:off x="5693805" y="4691169"/>
            <a:ext cx="135169" cy="42125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5884607" y="4740214"/>
            <a:ext cx="443416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the vertex attribute pointers and enable it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2609579" y="5374245"/>
            <a:ext cx="168507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Unbind the VBO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6"/>
          <p:cNvSpPr txBox="1"/>
          <p:nvPr/>
        </p:nvSpPr>
        <p:spPr>
          <a:xfrm>
            <a:off x="1772799" y="6065868"/>
            <a:ext cx="168392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Unbind the VAO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2600000" y="6354263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https://learnopengl.com/Getting-started/Hello-Triangle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Drawing a triangle – rendering loop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96" name="Google Shape;3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13" y="1881654"/>
            <a:ext cx="10770787" cy="407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7"/>
          <p:cNvPicPr preferRelativeResize="0"/>
          <p:nvPr/>
        </p:nvPicPr>
        <p:blipFill rotWithShape="1">
          <a:blip r:embed="rId4">
            <a:alphaModFix/>
          </a:blip>
          <a:srcRect b="0" l="0" r="43910" t="27552"/>
          <a:stretch/>
        </p:blipFill>
        <p:spPr>
          <a:xfrm>
            <a:off x="6571380" y="2257561"/>
            <a:ext cx="4523923" cy="95392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7"/>
          <p:cNvSpPr/>
          <p:nvPr/>
        </p:nvSpPr>
        <p:spPr>
          <a:xfrm>
            <a:off x="838200" y="2926955"/>
            <a:ext cx="1662546" cy="21243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9" name="Google Shape;399;p27"/>
          <p:cNvCxnSpPr>
            <a:stCxn id="398" idx="3"/>
            <a:endCxn id="397" idx="1"/>
          </p:cNvCxnSpPr>
          <p:nvPr/>
        </p:nvCxnSpPr>
        <p:spPr>
          <a:xfrm flipH="1" rot="10800000">
            <a:off x="2500746" y="2734674"/>
            <a:ext cx="4070700" cy="2985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0" name="Google Shape;400;p27"/>
          <p:cNvSpPr txBox="1"/>
          <p:nvPr/>
        </p:nvSpPr>
        <p:spPr>
          <a:xfrm>
            <a:off x="3513221" y="3572923"/>
            <a:ext cx="21629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background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916832" y="3587598"/>
            <a:ext cx="2565763" cy="369333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916831" y="4258213"/>
            <a:ext cx="2482637" cy="51066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3446642" y="4155136"/>
            <a:ext cx="3495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Draw a triangle using shaders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649220" y="2262187"/>
            <a:ext cx="2671496" cy="21243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3399468" y="2186230"/>
            <a:ext cx="1542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Infinite loop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2600000" y="6217425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https://learnopengl.com/Getting-started/Hello-Triangle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What is OpenGL?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81264" y="1592543"/>
            <a:ext cx="774396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 standard API (Silicon Graphics, 1992)</a:t>
            </a:r>
            <a:endParaRPr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Other graphics APIs</a:t>
            </a:r>
            <a:endParaRPr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DirectX (Microsoft)</a:t>
            </a:r>
            <a:endParaRPr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Vulkan (Kronos Group)</a:t>
            </a:r>
            <a:endParaRPr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opengl에 대한 이미지 검색결과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552" y="900090"/>
            <a:ext cx="4191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2508" y="2728890"/>
            <a:ext cx="3265087" cy="210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8601" y="5188219"/>
            <a:ext cx="41529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29dd9cdf_0_61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More on Shaders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7129dd9cdf_0_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g7129dd9cdf_0_61"/>
          <p:cNvSpPr txBox="1"/>
          <p:nvPr/>
        </p:nvSpPr>
        <p:spPr>
          <a:xfrm>
            <a:off x="481263" y="1592543"/>
            <a:ext cx="114147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Little programs that rest on the GPU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Written in the C-like language GLSL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7129dd9cdf_0_61"/>
          <p:cNvSpPr/>
          <p:nvPr/>
        </p:nvSpPr>
        <p:spPr>
          <a:xfrm>
            <a:off x="2017800" y="3123988"/>
            <a:ext cx="8107200" cy="33162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7129dd9cdf_0_61"/>
          <p:cNvSpPr/>
          <p:nvPr/>
        </p:nvSpPr>
        <p:spPr>
          <a:xfrm>
            <a:off x="2801676" y="3937760"/>
            <a:ext cx="1356300" cy="168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7129dd9cdf_0_61"/>
          <p:cNvSpPr/>
          <p:nvPr/>
        </p:nvSpPr>
        <p:spPr>
          <a:xfrm>
            <a:off x="4849232" y="4119327"/>
            <a:ext cx="2240100" cy="1325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Rasterizer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7129dd9cdf_0_61"/>
          <p:cNvSpPr/>
          <p:nvPr/>
        </p:nvSpPr>
        <p:spPr>
          <a:xfrm>
            <a:off x="7780563" y="3937760"/>
            <a:ext cx="1356300" cy="168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8" name="Google Shape;418;g7129dd9cdf_0_61"/>
          <p:cNvCxnSpPr>
            <a:stCxn id="415" idx="3"/>
            <a:endCxn id="416" idx="2"/>
          </p:cNvCxnSpPr>
          <p:nvPr/>
        </p:nvCxnSpPr>
        <p:spPr>
          <a:xfrm>
            <a:off x="4157976" y="4782110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9" name="Google Shape;419;g7129dd9cdf_0_61"/>
          <p:cNvCxnSpPr>
            <a:stCxn id="416" idx="6"/>
            <a:endCxn id="417" idx="1"/>
          </p:cNvCxnSpPr>
          <p:nvPr/>
        </p:nvCxnSpPr>
        <p:spPr>
          <a:xfrm>
            <a:off x="7089332" y="4782177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g7129dd9cdf_0_61"/>
          <p:cNvCxnSpPr>
            <a:stCxn id="417" idx="3"/>
            <a:endCxn id="421" idx="1"/>
          </p:cNvCxnSpPr>
          <p:nvPr/>
        </p:nvCxnSpPr>
        <p:spPr>
          <a:xfrm flipH="1" rot="10800000">
            <a:off x="9136863" y="4772510"/>
            <a:ext cx="14613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g7129dd9cdf_0_61"/>
          <p:cNvCxnSpPr>
            <a:stCxn id="423" idx="3"/>
            <a:endCxn id="415" idx="1"/>
          </p:cNvCxnSpPr>
          <p:nvPr/>
        </p:nvCxnSpPr>
        <p:spPr>
          <a:xfrm>
            <a:off x="1499463" y="4782142"/>
            <a:ext cx="1302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1" name="Google Shape;421;g7129dd9cdf_0_61"/>
          <p:cNvSpPr txBox="1"/>
          <p:nvPr/>
        </p:nvSpPr>
        <p:spPr>
          <a:xfrm>
            <a:off x="10598140" y="4587831"/>
            <a:ext cx="8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7129dd9cdf_0_61"/>
          <p:cNvSpPr txBox="1"/>
          <p:nvPr/>
        </p:nvSpPr>
        <p:spPr>
          <a:xfrm>
            <a:off x="2208477" y="5696655"/>
            <a:ext cx="25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coordinates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7129dd9cdf_0_61"/>
          <p:cNvSpPr txBox="1"/>
          <p:nvPr/>
        </p:nvSpPr>
        <p:spPr>
          <a:xfrm>
            <a:off x="7531320" y="5696655"/>
            <a:ext cx="18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Calculate pixels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7129dd9cdf_0_61"/>
          <p:cNvSpPr txBox="1"/>
          <p:nvPr/>
        </p:nvSpPr>
        <p:spPr>
          <a:xfrm>
            <a:off x="5375190" y="5696655"/>
            <a:ext cx="11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→ 2D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7129dd9cdf_0_61"/>
          <p:cNvSpPr txBox="1"/>
          <p:nvPr/>
        </p:nvSpPr>
        <p:spPr>
          <a:xfrm>
            <a:off x="2331134" y="3161542"/>
            <a:ext cx="6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GPU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7129dd9cdf_0_61"/>
          <p:cNvSpPr txBox="1"/>
          <p:nvPr/>
        </p:nvSpPr>
        <p:spPr>
          <a:xfrm>
            <a:off x="481263" y="4597492"/>
            <a:ext cx="10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data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8" name="Google Shape;428;g7129dd9cdf_0_61"/>
          <p:cNvCxnSpPr>
            <a:stCxn id="415" idx="0"/>
            <a:endCxn id="417" idx="0"/>
          </p:cNvCxnSpPr>
          <p:nvPr/>
        </p:nvCxnSpPr>
        <p:spPr>
          <a:xfrm flipH="1" rot="-5400000">
            <a:off x="5968926" y="1448660"/>
            <a:ext cx="600" cy="4978800"/>
          </a:xfrm>
          <a:prstGeom prst="bentConnector3">
            <a:avLst>
              <a:gd fmla="val -3968750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29" name="Google Shape;429;g7129dd9cdf_0_61"/>
          <p:cNvSpPr txBox="1"/>
          <p:nvPr/>
        </p:nvSpPr>
        <p:spPr>
          <a:xfrm>
            <a:off x="4253624" y="3274931"/>
            <a:ext cx="3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can control the shaders only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29dd9cdf_0_126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Vertex Shader &amp; Fragment Shader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7129dd9cdf_0_1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36" name="Google Shape;436;g7129dd9cdf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00" y="1344025"/>
            <a:ext cx="8570376" cy="49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7129dd9cdf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7076" y="2579059"/>
            <a:ext cx="2862525" cy="22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7129dd9cdf_0_126"/>
          <p:cNvSpPr txBox="1"/>
          <p:nvPr/>
        </p:nvSpPr>
        <p:spPr>
          <a:xfrm>
            <a:off x="10173950" y="4936250"/>
            <a:ext cx="105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g7129dd9cdf_0_126"/>
          <p:cNvSpPr txBox="1"/>
          <p:nvPr/>
        </p:nvSpPr>
        <p:spPr>
          <a:xfrm>
            <a:off x="2600000" y="6356350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https://learnopengl.com/Getting-started/Shaders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29dd9cdf_0_158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Uniform Variable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7129dd9cdf_0_1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46" name="Google Shape;446;g7129dd9cdf_0_158"/>
          <p:cNvSpPr txBox="1"/>
          <p:nvPr/>
        </p:nvSpPr>
        <p:spPr>
          <a:xfrm>
            <a:off x="481263" y="1592543"/>
            <a:ext cx="11414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 data from our application on the CPU to the shaders on the GPU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g7129dd9cdf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50" y="2332918"/>
            <a:ext cx="8684894" cy="205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7129dd9cdf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750" y="4719562"/>
            <a:ext cx="102965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7129dd9cdf_0_158"/>
          <p:cNvSpPr txBox="1"/>
          <p:nvPr/>
        </p:nvSpPr>
        <p:spPr>
          <a:xfrm>
            <a:off x="3948025" y="4308325"/>
            <a:ext cx="17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Fragment Shader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7129dd9cdf_0_158"/>
          <p:cNvSpPr txBox="1"/>
          <p:nvPr/>
        </p:nvSpPr>
        <p:spPr>
          <a:xfrm>
            <a:off x="10745200" y="5332338"/>
            <a:ext cx="109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main.cpp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7129dd9cdf_0_158"/>
          <p:cNvSpPr txBox="1"/>
          <p:nvPr/>
        </p:nvSpPr>
        <p:spPr>
          <a:xfrm>
            <a:off x="10061025" y="3738475"/>
            <a:ext cx="164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(Triangle color changes as time passes)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2" name="Google Shape;452;g7129dd9cdf_0_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29450" y="2313632"/>
            <a:ext cx="1911951" cy="1424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7129dd9cdf_0_158"/>
          <p:cNvSpPr/>
          <p:nvPr/>
        </p:nvSpPr>
        <p:spPr>
          <a:xfrm>
            <a:off x="512750" y="3141575"/>
            <a:ext cx="1911900" cy="26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7129dd9cdf_0_158"/>
          <p:cNvSpPr txBox="1"/>
          <p:nvPr/>
        </p:nvSpPr>
        <p:spPr>
          <a:xfrm>
            <a:off x="8033474" y="5353338"/>
            <a:ext cx="228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Upload ‘ourColor’ uniform variable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7129dd9cdf_0_158"/>
          <p:cNvSpPr txBox="1"/>
          <p:nvPr/>
        </p:nvSpPr>
        <p:spPr>
          <a:xfrm>
            <a:off x="6442624" y="3113663"/>
            <a:ext cx="228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Declare ‘ourColor’ uniform variable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7129dd9cdf_0_158"/>
          <p:cNvSpPr txBox="1"/>
          <p:nvPr/>
        </p:nvSpPr>
        <p:spPr>
          <a:xfrm>
            <a:off x="2600000" y="6356350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https://learnopengl.com/Getting-started/Shaders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129dd9cdf_0_183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More Attributes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7129dd9cdf_0_1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g7129dd9cdf_0_183"/>
          <p:cNvSpPr txBox="1"/>
          <p:nvPr/>
        </p:nvSpPr>
        <p:spPr>
          <a:xfrm>
            <a:off x="10852650" y="1986200"/>
            <a:ext cx="120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with position and colors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7129dd9cdf_0_183"/>
          <p:cNvSpPr txBox="1"/>
          <p:nvPr/>
        </p:nvSpPr>
        <p:spPr>
          <a:xfrm>
            <a:off x="8033474" y="5353338"/>
            <a:ext cx="228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Upload ‘ourColor’ uniform variable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7129dd9cdf_0_183"/>
          <p:cNvSpPr txBox="1"/>
          <p:nvPr/>
        </p:nvSpPr>
        <p:spPr>
          <a:xfrm>
            <a:off x="6442624" y="3113663"/>
            <a:ext cx="228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Declare ‘ourColor’ uniform variable</a:t>
            </a:r>
            <a:endParaRPr b="1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6" name="Google Shape;466;g7129dd9cdf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38" y="1434163"/>
            <a:ext cx="103346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7129dd9cdf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013" y="3320113"/>
            <a:ext cx="102489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7129dd9cdf_0_183"/>
          <p:cNvSpPr txBox="1"/>
          <p:nvPr/>
        </p:nvSpPr>
        <p:spPr>
          <a:xfrm>
            <a:off x="10852650" y="3738375"/>
            <a:ext cx="120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attrib pointer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9" name="Google Shape;469;g7129dd9cdf_0_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025" y="5429425"/>
            <a:ext cx="91440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7129dd9cdf_0_183"/>
          <p:cNvSpPr txBox="1"/>
          <p:nvPr/>
        </p:nvSpPr>
        <p:spPr>
          <a:xfrm>
            <a:off x="10042950" y="5536750"/>
            <a:ext cx="2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Vertex shader with more input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g7129dd9cdf_0_183"/>
          <p:cNvSpPr txBox="1"/>
          <p:nvPr/>
        </p:nvSpPr>
        <p:spPr>
          <a:xfrm>
            <a:off x="2600000" y="6356350"/>
            <a:ext cx="6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https://learnopengl.com/Getting-started/Shaders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Today’s Goal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481263" y="1592543"/>
            <a:ext cx="11414687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give LearnOpenGL </a:t>
            </a:r>
            <a:r>
              <a:rPr b="0" i="0" lang="en-US" sz="25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code</a:t>
            </a: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 a skeleton code. First try to run it.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goal: Draw two triangles with different colors.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 can use multiple VAO/VBOs, or use uniform variable.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Positions of vertices and colors are not specified. Draw what you want!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28"/>
          <p:cNvPicPr preferRelativeResize="0"/>
          <p:nvPr/>
        </p:nvPicPr>
        <p:blipFill rotWithShape="1">
          <a:blip r:embed="rId4">
            <a:alphaModFix/>
          </a:blip>
          <a:srcRect b="0" l="1268" r="1" t="0"/>
          <a:stretch/>
        </p:blipFill>
        <p:spPr>
          <a:xfrm>
            <a:off x="2989500" y="3535976"/>
            <a:ext cx="3521099" cy="29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8"/>
          <p:cNvSpPr txBox="1"/>
          <p:nvPr/>
        </p:nvSpPr>
        <p:spPr>
          <a:xfrm>
            <a:off x="7046400" y="3655075"/>
            <a:ext cx="46908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Instead of LearnOpenGL, write your Student ID and Name here!!!!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e.g) 2020-12345 Hong Gil Dong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2989500" y="3535974"/>
            <a:ext cx="1511100" cy="26302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28"/>
          <p:cNvCxnSpPr>
            <a:stCxn id="481" idx="3"/>
            <a:endCxn id="480" idx="1"/>
          </p:cNvCxnSpPr>
          <p:nvPr/>
        </p:nvCxnSpPr>
        <p:spPr>
          <a:xfrm>
            <a:off x="4500600" y="3667487"/>
            <a:ext cx="2545800" cy="479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28"/>
          <p:cNvSpPr txBox="1"/>
          <p:nvPr/>
        </p:nvSpPr>
        <p:spPr>
          <a:xfrm>
            <a:off x="6964950" y="5005731"/>
            <a:ext cx="47724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Submit only screenshot like left on ETL until 3/20 11:59PM. It will be graded by on/off policy.</a:t>
            </a:r>
            <a:endParaRPr b="0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GLFW?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81264" y="1592543"/>
            <a:ext cx="10313983" cy="392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Creating a window is OS-specific task.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 we should implement it to use OpenGL APIs.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GLUT, SDL, SFML, GLFW are helping libraries for this task.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GLUT was widely used, but there are no updates no more.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will use GLFW!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GLAD?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481264" y="1592543"/>
            <a:ext cx="1031398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location of most of OpenGL functions is not known at compile-time and needs to be queried at run-time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Retrieving those locations is OS-specific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GLAD is used for this task in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29dd9cdf_0_24"/>
          <p:cNvSpPr txBox="1"/>
          <p:nvPr/>
        </p:nvSpPr>
        <p:spPr>
          <a:xfrm>
            <a:off x="152399" y="431800"/>
            <a:ext cx="12124801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Environment Build Guide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7129dd9cdf_0_24"/>
          <p:cNvSpPr txBox="1"/>
          <p:nvPr/>
        </p:nvSpPr>
        <p:spPr>
          <a:xfrm>
            <a:off x="481275" y="1592550"/>
            <a:ext cx="111246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Following installation guide is written assuming that you are using </a:t>
            </a: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Visual Studio on Windows 10 64bit</a:t>
            </a: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Linux user, please check the original site. (</a:t>
            </a:r>
            <a:r>
              <a:rPr b="0" i="0" lang="en-US" sz="2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https://learnopengl.com/Getting-started/Creating-a-window</a:t>
            </a: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you prefer to use other settings, it’s ok, but please install it by yourself.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7129dd9cdf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Installing GLFW &amp; GLAD - 1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481264" y="1592543"/>
            <a:ext cx="774396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First of all, make directory(OpenGL) in C:/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53" y="2301389"/>
            <a:ext cx="4863019" cy="394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787440"/>
            <a:ext cx="5706461" cy="9775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Installing GLFW &amp; GLAD - 2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481264" y="1592543"/>
            <a:ext cx="7743961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Download GLFW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Link: </a:t>
            </a:r>
            <a:r>
              <a:rPr b="0" i="0" lang="en-US" sz="2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https://www.glfw.org/download.html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015" y="3302001"/>
            <a:ext cx="9720746" cy="227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/>
        </p:nvSpPr>
        <p:spPr>
          <a:xfrm>
            <a:off x="481264" y="1592543"/>
            <a:ext cx="774396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Move glfw binary zip file to C:/OpenGL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Unzip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274" y="3167847"/>
            <a:ext cx="4379951" cy="24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Installing GLFW &amp; GLAD - 3</a:t>
            </a:r>
            <a:endParaRPr b="1" i="0" sz="4000" u="none" cap="none" strike="noStrike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2020-01-01T12:37:02Z</dcterms:created>
  <dc:creator>손현태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0x01010070E13A2B6AEC7A479430FF474190713E</vt:lpwstr>
  </property>
</Properties>
</file>