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rsH3i6XDnah41IU5I/fAz5dHV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2E9CCF5-1934-4B24-82FC-01F27D9F0266}">
  <a:tblStyle styleId="{E2E9CCF5-1934-4B24-82FC-01F27D9F026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1805d1e2b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71805d1e2b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129a651db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7129a651db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29a651db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7129a651db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129a651db_0_10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7129a651db_0_10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g7129a651db_0_10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7129a651db_0_10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7129a651db_0_1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29a651db_0_10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7129a651db_0_10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7129a651db_0_10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7129a651db_0_10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7129a651db_0_10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29a651db_0_11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7129a651db_0_11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7129a651db_0_1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7129a651db_0_1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7129a651db_0_1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129a651db_0_1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7129a651db_0_11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7129a651db_0_11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7129a651db_0_1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7129a651db_0_1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7129a651db_0_1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29a651db_0_12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7129a651db_0_12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7129a651db_0_12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7129a651db_0_12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7129a651db_0_12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7129a651db_0_1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7129a651db_0_1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7129a651db_0_1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129a651db_0_1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7129a651db_0_1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7129a651db_0_1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7129a651db_0_1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29a651db_0_1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7129a651db_0_14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7129a651db_0_1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129a651db_0_14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7129a651db_0_144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g7129a651db_0_144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g7129a651db_0_14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7129a651db_0_14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7129a651db_0_1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129a651db_0_15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7129a651db_0_15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3" name="Google Shape;143;g7129a651db_0_15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g7129a651db_0_1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7129a651db_0_15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7129a651db_0_1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129a651db_0_1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7129a651db_0_158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7129a651db_0_15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7129a651db_0_15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7129a651db_0_1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29a651db_0_16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7129a651db_0_16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7129a651db_0_16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7129a651db_0_16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7129a651db_0_16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129a651db_0_9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g7129a651db_0_9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7" name="Google Shape;87;g7129a651db_0_9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8" name="Google Shape;88;g7129a651db_0_9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9" name="Google Shape;89;g7129a651db_0_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arnopengl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2748822" y="1841924"/>
            <a:ext cx="669435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Graphics Programming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Lab Introduction</a:t>
            </a:r>
            <a:endParaRPr/>
          </a:p>
        </p:txBody>
      </p:sp>
      <p:sp>
        <p:nvSpPr>
          <p:cNvPr id="165" name="Google Shape;165;p1"/>
          <p:cNvSpPr/>
          <p:nvPr/>
        </p:nvSpPr>
        <p:spPr>
          <a:xfrm>
            <a:off x="4724413" y="4122575"/>
            <a:ext cx="2743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3D Vision Lab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</a:t>
            </a:r>
            <a:r>
              <a:rPr b="1"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b="1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., 2020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Teaching Assistant (T.A.)</a:t>
            </a:r>
            <a:endParaRPr b="1" sz="4000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481264" y="1592543"/>
            <a:ext cx="7743961" cy="2015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T.A. (</a:t>
            </a: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graphics2020.snu@gmail.com</a:t>
            </a: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Juhyeon Kim (cjdeka3123@snu.ac.kr)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Hyeontae Son (sonhyuntae@snu.ac.kr)</a:t>
            </a:r>
            <a:endParaRPr/>
          </a:p>
          <a:p>
            <a:pPr indent="-1270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Office: R916-B301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p3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Lab Session</a:t>
            </a:r>
            <a:endParaRPr b="1" sz="4000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481275" y="1592554"/>
            <a:ext cx="11436600" cy="47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There are 3 lab sessions in this course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3/</a:t>
            </a: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(Today), 3/</a:t>
            </a: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</a:t>
            </a: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/>
          </a:p>
          <a:p>
            <a:pPr indent="-1270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There are 5 homeworks in this course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+1 final project</a:t>
            </a:r>
            <a:endParaRPr/>
          </a:p>
          <a:p>
            <a:pPr indent="-1270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We’re going to deal with the basics in the lap sessions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 that you can do your homework on your own.</a:t>
            </a:r>
            <a:endParaRPr b="0" i="0" sz="2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•"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All lab session will be done </a:t>
            </a:r>
            <a:r>
              <a:rPr b="1"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online</a:t>
            </a: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Follow the instructions on the PPT. We will also give a small assignment at each lab session, you have to submit it by </a:t>
            </a:r>
            <a:r>
              <a:rPr lang="en-US" sz="25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midnight on the day</a:t>
            </a: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(e.g. </a:t>
            </a: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3/20, 11:59 PM for Lab 1</a:t>
            </a: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574700" y="4923200"/>
            <a:ext cx="11343300" cy="143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Grading policy &amp; Late submission</a:t>
            </a:r>
            <a:endParaRPr b="1" sz="4000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481275" y="1592550"/>
            <a:ext cx="11436600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 lab session assignments (5% of total score): 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It will be graded by on/off policy, which means you can get full point if you submit it before the deadline. You are not required to submit your code. Mostly you will asked to submit a screenshot of your program.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Late submission grading rules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■"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One day : 50%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■"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More than one day : no points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1805d1e2b_3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g71805d1e2b_3_0"/>
          <p:cNvSpPr txBox="1"/>
          <p:nvPr/>
        </p:nvSpPr>
        <p:spPr>
          <a:xfrm>
            <a:off x="152399" y="431800"/>
            <a:ext cx="12124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Grading policy &amp; Late submission</a:t>
            </a:r>
            <a:endParaRPr b="1" sz="4000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71805d1e2b_3_0"/>
          <p:cNvSpPr txBox="1"/>
          <p:nvPr/>
        </p:nvSpPr>
        <p:spPr>
          <a:xfrm>
            <a:off x="481275" y="1592550"/>
            <a:ext cx="11436600" cy="3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 class a</a:t>
            </a: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ssignments (65% of total score): 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 is a normal class assignment. There will be total 5 assignments. (10%, 10%, 15%, 15%, 15% each)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Late submission grading rules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■"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 are allowed </a:t>
            </a:r>
            <a:r>
              <a:rPr b="1"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three late days</a:t>
            </a: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total for your homework. You may use them all for one homework assignment, or use one day per homework - it is up to you how to distribute them.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■"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any additional late days, we will deduct 20% of your score per day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29a651db_0_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g7129a651db_0_2"/>
          <p:cNvSpPr txBox="1"/>
          <p:nvPr/>
        </p:nvSpPr>
        <p:spPr>
          <a:xfrm>
            <a:off x="152399" y="431800"/>
            <a:ext cx="12124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Environment Setting</a:t>
            </a:r>
            <a:endParaRPr b="1" sz="4000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7129a651db_0_2"/>
          <p:cNvSpPr txBox="1"/>
          <p:nvPr/>
        </p:nvSpPr>
        <p:spPr>
          <a:xfrm>
            <a:off x="481275" y="1592554"/>
            <a:ext cx="11436600" cy="47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•"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 programming language, it’s free to use whatever you want. But all lab session and homework skeleton code will be provided on C++. So using C++ is strongly recommended.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•"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Your code should be runnable on Windows 10 64 bit or Ubuntu 18.04 LTS 64 bit.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129a651db_0_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g7129a651db_0_89"/>
          <p:cNvSpPr txBox="1"/>
          <p:nvPr/>
        </p:nvSpPr>
        <p:spPr>
          <a:xfrm>
            <a:off x="152399" y="431800"/>
            <a:ext cx="12124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LearnOpenGL</a:t>
            </a:r>
            <a:endParaRPr b="1" sz="4000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129a651db_0_89"/>
          <p:cNvSpPr txBox="1"/>
          <p:nvPr/>
        </p:nvSpPr>
        <p:spPr>
          <a:xfrm>
            <a:off x="481264" y="1592543"/>
            <a:ext cx="10314000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8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Char char="•"/>
            </a:pP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Most of lab session materials were created with reference to the LearnOpenGL site (</a:t>
            </a:r>
            <a:r>
              <a:rPr lang="en-US" sz="25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https://learnopengl.com/</a:t>
            </a:r>
            <a:r>
              <a:rPr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). So please check the site if you need details or want to study further.</a:t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152399" y="431800"/>
            <a:ext cx="1212494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Lab Schedule</a:t>
            </a:r>
            <a:endParaRPr b="1" sz="4000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5" name="Google Shape;215;p5"/>
          <p:cNvGraphicFramePr/>
          <p:nvPr/>
        </p:nvGraphicFramePr>
        <p:xfrm>
          <a:off x="692765" y="23133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{E2E9CCF5-1934-4B24-82FC-01F27D9F0266}</a:tableStyleId>
              </a:tblPr>
              <a:tblGrid>
                <a:gridCol w="1518175"/>
                <a:gridCol w="5328825"/>
                <a:gridCol w="3959475"/>
              </a:tblGrid>
              <a:tr h="57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Corresponding HW(due date)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5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3/</a:t>
                      </a: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20</a:t>
                      </a:r>
                      <a:endParaRPr b="1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Introduction+getting started with OpenGL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HW1 (3/</a:t>
                      </a:r>
                      <a:r>
                        <a:rPr lang="en-US" sz="1800"/>
                        <a:t>25</a:t>
                      </a:r>
                      <a:r>
                        <a:rPr lang="en-US" sz="1800" u="none" cap="none" strike="noStrike"/>
                        <a:t>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3/</a:t>
                      </a: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27</a:t>
                      </a:r>
                      <a:endParaRPr b="1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Texture, transformation and camera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HW</a:t>
                      </a:r>
                      <a:r>
                        <a:rPr lang="en-US" sz="1800"/>
                        <a:t>2</a:t>
                      </a:r>
                      <a:r>
                        <a:rPr lang="en-US" sz="1800" u="none" cap="none" strike="noStrike"/>
                        <a:t> (</a:t>
                      </a:r>
                      <a:r>
                        <a:rPr lang="en-US" sz="1800"/>
                        <a:t>4</a:t>
                      </a:r>
                      <a:r>
                        <a:rPr lang="en-US" sz="1800" u="none" cap="none" strike="noStrike"/>
                        <a:t>/</a:t>
                      </a:r>
                      <a:r>
                        <a:rPr lang="en-US" sz="1800"/>
                        <a:t>6</a:t>
                      </a:r>
                      <a:r>
                        <a:rPr lang="en-US" sz="1800" u="none" cap="none" strike="noStrike"/>
                        <a:t>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4</a:t>
                      </a: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6</a:t>
                      </a:r>
                      <a:endParaRPr b="1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Geometry and tessellation shader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HW</a:t>
                      </a:r>
                      <a:r>
                        <a:rPr lang="en-US" sz="1800"/>
                        <a:t>3</a:t>
                      </a:r>
                      <a:r>
                        <a:rPr lang="en-US" sz="1800" u="none" cap="none" strike="noStrike"/>
                        <a:t> (</a:t>
                      </a:r>
                      <a:r>
                        <a:rPr lang="en-US" sz="1800"/>
                        <a:t>4</a:t>
                      </a:r>
                      <a:r>
                        <a:rPr lang="en-US" sz="1800" u="none" cap="none" strike="noStrike"/>
                        <a:t>/</a:t>
                      </a:r>
                      <a:r>
                        <a:rPr lang="en-US" sz="1800"/>
                        <a:t>27</a:t>
                      </a:r>
                      <a:r>
                        <a:rPr lang="en-US" sz="1800" u="none" cap="none" strike="noStrike"/>
                        <a:t>)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6"/>
          <p:cNvSpPr txBox="1"/>
          <p:nvPr/>
        </p:nvSpPr>
        <p:spPr>
          <a:xfrm>
            <a:off x="5043418" y="3036585"/>
            <a:ext cx="2105163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026DEE"/>
                </a:solidFill>
                <a:latin typeface="Malgun Gothic"/>
                <a:ea typeface="Malgun Gothic"/>
                <a:cs typeface="Malgun Gothic"/>
                <a:sym typeface="Malgun Gothic"/>
              </a:rPr>
              <a:t>Thanks</a:t>
            </a:r>
            <a:endParaRPr b="1" sz="4000">
              <a:solidFill>
                <a:srgbClr val="026DE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2020-01-01T11:44:26Z</dcterms:created>
  <dc:creator>손현태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0x01010070E13A2B6AEC7A479430FF474190713E</vt:lpwstr>
  </property>
</Properties>
</file>