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6" r:id="rId2"/>
    <p:sldId id="256" r:id="rId3"/>
    <p:sldId id="257" r:id="rId4"/>
    <p:sldId id="258" r:id="rId5"/>
    <p:sldId id="259" r:id="rId6"/>
    <p:sldId id="260" r:id="rId7"/>
    <p:sldId id="261" r:id="rId8"/>
    <p:sldId id="262" r:id="rId9"/>
    <p:sldId id="263" r:id="rId10"/>
    <p:sldId id="264" r:id="rId11"/>
    <p:sldId id="265" r:id="rId12"/>
    <p:sldId id="267" r:id="rId13"/>
    <p:sldId id="268" r:id="rId14"/>
    <p:sldId id="274" r:id="rId15"/>
    <p:sldId id="273" r:id="rId16"/>
    <p:sldId id="282" r:id="rId17"/>
    <p:sldId id="281" r:id="rId18"/>
    <p:sldId id="280" r:id="rId19"/>
    <p:sldId id="279" r:id="rId20"/>
    <p:sldId id="284" r:id="rId21"/>
    <p:sldId id="283" r:id="rId22"/>
    <p:sldId id="275" r:id="rId23"/>
    <p:sldId id="272" r:id="rId24"/>
    <p:sldId id="271" r:id="rId25"/>
    <p:sldId id="278" r:id="rId26"/>
    <p:sldId id="269" r:id="rId27"/>
    <p:sldId id="276" r:id="rId28"/>
    <p:sldId id="27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CF255A-AB85-7BBB-B4FE-1A269B9BD60E}" v="4" dt="2018-10-07T15:57:18.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5" d="100"/>
          <a:sy n="75" d="100"/>
        </p:scale>
        <p:origin x="13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60969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10792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28102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65870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1023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33673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6CE7D5-CF57-46EF-B807-FDD0502418D4}" type="datetimeFigureOut">
              <a:rPr lang="en-US" smtClean="0"/>
              <a:t>10/9/2018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10548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6CE7D5-CF57-46EF-B807-FDD0502418D4}" type="datetimeFigureOut">
              <a:rPr lang="en-US" smtClean="0"/>
              <a:t>10/9/2018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66523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04070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5241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02904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55215533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Brute Force and Exhaustive Search</a:t>
            </a:r>
            <a:endParaRPr lang="en-US" dirty="0"/>
          </a:p>
        </p:txBody>
      </p:sp>
      <p:sp>
        <p:nvSpPr>
          <p:cNvPr id="3" name="Subtitle 2"/>
          <p:cNvSpPr>
            <a:spLocks noGrp="1"/>
          </p:cNvSpPr>
          <p:nvPr>
            <p:ph type="subTitle" idx="1"/>
          </p:nvPr>
        </p:nvSpPr>
        <p:spPr/>
        <p:txBody>
          <a:bodyPr>
            <a:normAutofit/>
          </a:bodyPr>
          <a:lstStyle/>
          <a:p>
            <a:r>
              <a:rPr lang="en-US" dirty="0"/>
              <a:t>Group – I Presentation (Solvi Magnusson, Ishan Anand, </a:t>
            </a:r>
            <a:r>
              <a:rPr lang="en-US" dirty="0" smtClean="0"/>
              <a:t>Rishi </a:t>
            </a:r>
            <a:r>
              <a:rPr lang="en-US" dirty="0" err="1"/>
              <a:t>Tej</a:t>
            </a:r>
            <a:r>
              <a:rPr lang="en-US" dirty="0"/>
              <a:t> </a:t>
            </a:r>
            <a:r>
              <a:rPr lang="en-US" dirty="0" err="1"/>
              <a:t>Talluri</a:t>
            </a:r>
            <a:r>
              <a:rPr lang="en-US" dirty="0"/>
              <a:t>)</a:t>
            </a:r>
          </a:p>
          <a:p>
            <a:r>
              <a:rPr lang="en-US" dirty="0"/>
              <a:t>Reference : Introduction to Design and Analysis of Algorithms, 3</a:t>
            </a:r>
            <a:r>
              <a:rPr lang="en-US" baseline="30000" dirty="0"/>
              <a:t>rd</a:t>
            </a:r>
            <a:r>
              <a:rPr lang="en-US" dirty="0"/>
              <a:t> Edition by </a:t>
            </a:r>
            <a:r>
              <a:rPr lang="en-US" dirty="0" err="1"/>
              <a:t>Anany</a:t>
            </a:r>
            <a:r>
              <a:rPr lang="en-US" dirty="0"/>
              <a:t> Levitin</a:t>
            </a:r>
          </a:p>
        </p:txBody>
      </p:sp>
    </p:spTree>
    <p:extLst>
      <p:ext uri="{BB962C8B-B14F-4D97-AF65-F5344CB8AC3E}">
        <p14:creationId xmlns:p14="http://schemas.microsoft.com/office/powerpoint/2010/main" val="2254775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F8B6F0-2192-4F91-A9E4-CBF4CCEF6F2D}"/>
              </a:ext>
            </a:extLst>
          </p:cNvPr>
          <p:cNvSpPr>
            <a:spLocks noGrp="1"/>
          </p:cNvSpPr>
          <p:nvPr>
            <p:ph type="title"/>
          </p:nvPr>
        </p:nvSpPr>
        <p:spPr/>
        <p:txBody>
          <a:bodyPr/>
          <a:lstStyle/>
          <a:p>
            <a:r>
              <a:rPr lang="en-US" sz="3800" dirty="0" smtClean="0">
                <a:cs typeface="Calibri Light"/>
              </a:rPr>
              <a:t>4.2 Brute-Force </a:t>
            </a:r>
            <a:r>
              <a:rPr lang="en-US" sz="3800" dirty="0">
                <a:cs typeface="Calibri Light"/>
              </a:rPr>
              <a:t>String Matching</a:t>
            </a:r>
          </a:p>
        </p:txBody>
      </p:sp>
      <p:sp>
        <p:nvSpPr>
          <p:cNvPr id="3" name="Content Placeholder 2">
            <a:extLst>
              <a:ext uri="{FF2B5EF4-FFF2-40B4-BE49-F238E27FC236}">
                <a16:creationId xmlns:a16="http://schemas.microsoft.com/office/drawing/2014/main" xmlns="" id="{D039C320-D16A-4A92-839E-A5BB5653675D}"/>
              </a:ext>
            </a:extLst>
          </p:cNvPr>
          <p:cNvSpPr>
            <a:spLocks noGrp="1"/>
          </p:cNvSpPr>
          <p:nvPr>
            <p:ph idx="1"/>
          </p:nvPr>
        </p:nvSpPr>
        <p:spPr/>
        <p:txBody>
          <a:bodyPr vert="horz" lIns="91440" tIns="45720" rIns="91440" bIns="45720" rtlCol="0" anchor="t">
            <a:normAutofit/>
          </a:bodyPr>
          <a:lstStyle/>
          <a:p>
            <a:r>
              <a:rPr lang="en-US" sz="2400" dirty="0" smtClean="0">
                <a:cs typeface="Calibri"/>
              </a:rPr>
              <a:t>Given </a:t>
            </a:r>
            <a:r>
              <a:rPr lang="en-US" sz="2400" dirty="0">
                <a:cs typeface="Calibri"/>
              </a:rPr>
              <a:t>a string of n characters called the text and a string of m characters (m ≤ n) called the pattern, we need to find a substring of the text that matches the pattern. </a:t>
            </a:r>
          </a:p>
          <a:p>
            <a:r>
              <a:rPr lang="en-US" sz="2400" dirty="0">
                <a:cs typeface="Calibri"/>
              </a:rPr>
              <a:t>We want to find </a:t>
            </a:r>
            <a:r>
              <a:rPr lang="en-US" sz="2400" dirty="0" err="1">
                <a:cs typeface="Calibri"/>
              </a:rPr>
              <a:t>i</a:t>
            </a:r>
            <a:r>
              <a:rPr lang="en-US" sz="2400" dirty="0">
                <a:cs typeface="Calibri"/>
              </a:rPr>
              <a:t>—the index of the leftmost character of the first matching substring in the text—such that </a:t>
            </a:r>
          </a:p>
          <a:p>
            <a:pPr marL="0" indent="0" algn="ctr">
              <a:buNone/>
            </a:pPr>
            <a:r>
              <a:rPr lang="en-US" dirty="0" err="1">
                <a:cs typeface="Calibri"/>
              </a:rPr>
              <a:t>ti</a:t>
            </a:r>
            <a:r>
              <a:rPr lang="en-US" dirty="0">
                <a:cs typeface="Calibri"/>
              </a:rPr>
              <a:t> = p0, . . . , </a:t>
            </a:r>
            <a:r>
              <a:rPr lang="en-US" dirty="0" err="1">
                <a:cs typeface="Calibri"/>
              </a:rPr>
              <a:t>ti+j</a:t>
            </a:r>
            <a:r>
              <a:rPr lang="en-US" dirty="0">
                <a:cs typeface="Calibri"/>
              </a:rPr>
              <a:t> = </a:t>
            </a:r>
            <a:r>
              <a:rPr lang="en-US" dirty="0" err="1">
                <a:cs typeface="Calibri"/>
              </a:rPr>
              <a:t>pj</a:t>
            </a:r>
            <a:r>
              <a:rPr lang="en-US" dirty="0">
                <a:cs typeface="Calibri"/>
              </a:rPr>
              <a:t>, . . . , ti+m−1 = pm−1</a:t>
            </a:r>
          </a:p>
          <a:p>
            <a:pPr marL="0" indent="0">
              <a:buNone/>
            </a:pPr>
            <a:endParaRPr lang="en-US" b="1" dirty="0">
              <a:cs typeface="Calibri"/>
            </a:endParaRPr>
          </a:p>
        </p:txBody>
      </p:sp>
    </p:spTree>
    <p:extLst>
      <p:ext uri="{BB962C8B-B14F-4D97-AF65-F5344CB8AC3E}">
        <p14:creationId xmlns:p14="http://schemas.microsoft.com/office/powerpoint/2010/main" val="383262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287EA-A2C3-43CE-9EE3-76E5B3F84AB5}"/>
              </a:ext>
            </a:extLst>
          </p:cNvPr>
          <p:cNvSpPr>
            <a:spLocks noGrp="1"/>
          </p:cNvSpPr>
          <p:nvPr>
            <p:ph type="title"/>
          </p:nvPr>
        </p:nvSpPr>
        <p:spPr/>
        <p:txBody>
          <a:bodyPr/>
          <a:lstStyle/>
          <a:p>
            <a:r>
              <a:rPr lang="en-US" sz="3800" dirty="0" smtClean="0">
                <a:cs typeface="Calibri Light"/>
              </a:rPr>
              <a:t>4.2 Brute-Force </a:t>
            </a:r>
            <a:r>
              <a:rPr lang="en-US" sz="3800" dirty="0">
                <a:cs typeface="Calibri Light"/>
              </a:rPr>
              <a:t>String </a:t>
            </a:r>
            <a:r>
              <a:rPr lang="en-US" sz="3800" dirty="0" smtClean="0">
                <a:cs typeface="Calibri Light"/>
              </a:rPr>
              <a:t>Matching Contd.</a:t>
            </a:r>
            <a:endParaRPr lang="en-US" sz="3800" dirty="0">
              <a:cs typeface="Calibri Light"/>
            </a:endParaRPr>
          </a:p>
        </p:txBody>
      </p:sp>
      <p:sp>
        <p:nvSpPr>
          <p:cNvPr id="3" name="Content Placeholder 2">
            <a:extLst>
              <a:ext uri="{FF2B5EF4-FFF2-40B4-BE49-F238E27FC236}">
                <a16:creationId xmlns:a16="http://schemas.microsoft.com/office/drawing/2014/main" xmlns="" id="{05ED1B01-F68C-4CEA-90A4-2152567B5A42}"/>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b="1" dirty="0">
                <a:cs typeface="Calibri"/>
              </a:rPr>
              <a:t>ALGORITHM</a:t>
            </a:r>
          </a:p>
          <a:p>
            <a:pPr>
              <a:buNone/>
            </a:pPr>
            <a:r>
              <a:rPr lang="en-US" sz="2400" dirty="0">
                <a:cs typeface="Calibri"/>
              </a:rPr>
              <a:t>//Implements brute-force string matching</a:t>
            </a:r>
          </a:p>
          <a:p>
            <a:pPr>
              <a:buNone/>
            </a:pPr>
            <a:r>
              <a:rPr lang="en-US" sz="2400" dirty="0">
                <a:cs typeface="Calibri"/>
              </a:rPr>
              <a:t>//Input: An array T [0..n − 1] of n characters representing a text and </a:t>
            </a:r>
          </a:p>
          <a:p>
            <a:pPr>
              <a:buNone/>
            </a:pPr>
            <a:r>
              <a:rPr lang="en-US" sz="2400" dirty="0">
                <a:cs typeface="Calibri"/>
              </a:rPr>
              <a:t>// an array P[0..m − 1] of m characters representing a pattern</a:t>
            </a:r>
          </a:p>
          <a:p>
            <a:pPr>
              <a:buNone/>
            </a:pPr>
            <a:r>
              <a:rPr lang="en-US" sz="2400" dirty="0">
                <a:cs typeface="Calibri"/>
              </a:rPr>
              <a:t>//Output: The index of the first character in the text that starts a</a:t>
            </a:r>
          </a:p>
          <a:p>
            <a:pPr>
              <a:buNone/>
            </a:pPr>
            <a:r>
              <a:rPr lang="en-US" sz="2400" dirty="0">
                <a:cs typeface="Calibri"/>
              </a:rPr>
              <a:t>// matching substring or −1 if the search is unsuccessful</a:t>
            </a:r>
          </a:p>
          <a:p>
            <a:pPr algn="ctr">
              <a:buNone/>
            </a:pPr>
            <a:r>
              <a:rPr lang="en-US" sz="2400" b="1" dirty="0">
                <a:cs typeface="Calibri"/>
              </a:rPr>
              <a:t>for </a:t>
            </a:r>
            <a:r>
              <a:rPr lang="en-US" sz="2400" dirty="0" err="1">
                <a:cs typeface="Calibri"/>
              </a:rPr>
              <a:t>i</a:t>
            </a:r>
            <a:r>
              <a:rPr lang="en-US" sz="2400" dirty="0">
                <a:cs typeface="Calibri"/>
              </a:rPr>
              <a:t> ←0 to n − m </a:t>
            </a:r>
            <a:r>
              <a:rPr lang="en-US" sz="2400" b="1" dirty="0">
                <a:cs typeface="Calibri"/>
              </a:rPr>
              <a:t>do</a:t>
            </a:r>
            <a:endParaRPr lang="en-US" b="1" dirty="0"/>
          </a:p>
          <a:p>
            <a:pPr algn="ctr">
              <a:buNone/>
            </a:pPr>
            <a:r>
              <a:rPr lang="en-US" sz="2400" dirty="0">
                <a:cs typeface="Calibri"/>
              </a:rPr>
              <a:t>j ←0</a:t>
            </a:r>
            <a:endParaRPr lang="en-US" dirty="0"/>
          </a:p>
          <a:p>
            <a:pPr algn="ctr">
              <a:buNone/>
            </a:pPr>
            <a:r>
              <a:rPr lang="en-US" sz="2400" b="1" dirty="0">
                <a:cs typeface="Calibri"/>
              </a:rPr>
              <a:t>while </a:t>
            </a:r>
            <a:r>
              <a:rPr lang="en-US" sz="2400" dirty="0">
                <a:cs typeface="Calibri"/>
              </a:rPr>
              <a:t>j &lt;m </a:t>
            </a:r>
            <a:r>
              <a:rPr lang="en-US" sz="2400" b="1" dirty="0">
                <a:cs typeface="Calibri"/>
              </a:rPr>
              <a:t>and</a:t>
            </a:r>
            <a:r>
              <a:rPr lang="en-US" sz="2400" dirty="0">
                <a:cs typeface="Calibri"/>
              </a:rPr>
              <a:t> P[j ]= T [</a:t>
            </a:r>
            <a:r>
              <a:rPr lang="en-US" sz="2400" dirty="0" err="1">
                <a:cs typeface="Calibri"/>
              </a:rPr>
              <a:t>i</a:t>
            </a:r>
            <a:r>
              <a:rPr lang="en-US" sz="2400" dirty="0">
                <a:cs typeface="Calibri"/>
              </a:rPr>
              <a:t> + j ] </a:t>
            </a:r>
            <a:r>
              <a:rPr lang="en-US" sz="2400" b="1" dirty="0">
                <a:cs typeface="Calibri"/>
              </a:rPr>
              <a:t>do</a:t>
            </a:r>
            <a:endParaRPr lang="en-US" b="1" dirty="0"/>
          </a:p>
          <a:p>
            <a:pPr algn="ctr">
              <a:buNone/>
            </a:pPr>
            <a:r>
              <a:rPr lang="en-US" sz="2400" dirty="0">
                <a:cs typeface="Calibri"/>
              </a:rPr>
              <a:t>j ←j + 1</a:t>
            </a:r>
            <a:endParaRPr lang="en-US" dirty="0"/>
          </a:p>
          <a:p>
            <a:pPr algn="ctr">
              <a:buNone/>
            </a:pPr>
            <a:r>
              <a:rPr lang="en-US" sz="2400" b="1" dirty="0">
                <a:cs typeface="Calibri"/>
              </a:rPr>
              <a:t>if </a:t>
            </a:r>
            <a:r>
              <a:rPr lang="en-US" sz="2400" dirty="0">
                <a:cs typeface="Calibri"/>
              </a:rPr>
              <a:t>j = m </a:t>
            </a:r>
            <a:r>
              <a:rPr lang="en-US" sz="2400" b="1" dirty="0">
                <a:cs typeface="Calibri"/>
              </a:rPr>
              <a:t>return </a:t>
            </a:r>
            <a:r>
              <a:rPr lang="en-US" sz="2400" dirty="0" err="1">
                <a:cs typeface="Calibri"/>
              </a:rPr>
              <a:t>i</a:t>
            </a:r>
            <a:endParaRPr lang="en-US" dirty="0" err="1"/>
          </a:p>
          <a:p>
            <a:pPr algn="ctr">
              <a:buNone/>
            </a:pPr>
            <a:r>
              <a:rPr lang="en-US" sz="2400" b="1" dirty="0">
                <a:cs typeface="Calibri"/>
              </a:rPr>
              <a:t>return </a:t>
            </a:r>
            <a:r>
              <a:rPr lang="en-US" sz="2400" dirty="0">
                <a:cs typeface="Calibri"/>
              </a:rPr>
              <a:t>−1</a:t>
            </a:r>
            <a:endParaRPr lang="en-US" dirty="0"/>
          </a:p>
        </p:txBody>
      </p:sp>
    </p:spTree>
    <p:extLst>
      <p:ext uri="{BB962C8B-B14F-4D97-AF65-F5344CB8AC3E}">
        <p14:creationId xmlns:p14="http://schemas.microsoft.com/office/powerpoint/2010/main" val="1832625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 </a:t>
            </a:r>
            <a:r>
              <a:rPr lang="en-US" dirty="0"/>
              <a:t>Closest pair by brute force</a:t>
            </a:r>
            <a:endParaRPr lang="en-US" dirty="0"/>
          </a:p>
        </p:txBody>
      </p:sp>
      <p:sp>
        <p:nvSpPr>
          <p:cNvPr id="3" name="Content Placeholder 2"/>
          <p:cNvSpPr>
            <a:spLocks noGrp="1"/>
          </p:cNvSpPr>
          <p:nvPr>
            <p:ph idx="1"/>
          </p:nvPr>
        </p:nvSpPr>
        <p:spPr/>
        <p:txBody>
          <a:bodyPr/>
          <a:lstStyle/>
          <a:p>
            <a:r>
              <a:rPr lang="en-US" dirty="0"/>
              <a:t>The problem of finding the two closest points in a set of n points.</a:t>
            </a:r>
          </a:p>
          <a:p>
            <a:r>
              <a:rPr lang="en-US" dirty="0"/>
              <a:t>For </a:t>
            </a:r>
            <a:r>
              <a:rPr lang="en-US" dirty="0" err="1"/>
              <a:t>nonnumerical</a:t>
            </a:r>
            <a:r>
              <a:rPr lang="en-US" dirty="0"/>
              <a:t> data, metrics such as Hamming distance is used to solving this problem.</a:t>
            </a:r>
          </a:p>
          <a:p>
            <a:r>
              <a:rPr lang="en-US" dirty="0"/>
              <a:t>The Euclidean distance metric is usually used for numerical data.</a:t>
            </a:r>
          </a:p>
          <a:p>
            <a:r>
              <a:rPr lang="en-US" dirty="0"/>
              <a:t>The Euclidean distance, the distance between two numerical points is described as</a:t>
            </a:r>
          </a:p>
          <a:p>
            <a:pPr marL="0" indent="0">
              <a:buNone/>
            </a:pPr>
            <a:endParaRPr lang="en-US" dirty="0"/>
          </a:p>
        </p:txBody>
      </p:sp>
      <p:pic>
        <p:nvPicPr>
          <p:cNvPr id="4" name="Picture 3">
            <a:extLst>
              <a:ext uri="{FF2B5EF4-FFF2-40B4-BE49-F238E27FC236}">
                <a16:creationId xmlns="" xmlns:a16="http://schemas.microsoft.com/office/drawing/2014/main" xmlns:lc="http://schemas.openxmlformats.org/drawingml/2006/lockedCanvas" id="{5DFC423E-3DF3-4E06-B733-5ED3E5C726AE}"/>
              </a:ext>
            </a:extLst>
          </p:cNvPr>
          <p:cNvPicPr>
            <a:picLocks noChangeAspect="1"/>
          </p:cNvPicPr>
          <p:nvPr/>
        </p:nvPicPr>
        <p:blipFill>
          <a:blip r:embed="rId2"/>
          <a:stretch>
            <a:fillRect/>
          </a:stretch>
        </p:blipFill>
        <p:spPr>
          <a:xfrm>
            <a:off x="3219106" y="4635660"/>
            <a:ext cx="4753123" cy="864718"/>
          </a:xfrm>
          <a:prstGeom prst="rect">
            <a:avLst/>
          </a:prstGeom>
        </p:spPr>
      </p:pic>
    </p:spTree>
    <p:extLst>
      <p:ext uri="{BB962C8B-B14F-4D97-AF65-F5344CB8AC3E}">
        <p14:creationId xmlns:p14="http://schemas.microsoft.com/office/powerpoint/2010/main" val="2922979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 </a:t>
            </a:r>
            <a:r>
              <a:rPr lang="en-US" dirty="0"/>
              <a:t>Closest pair by brute force cont.</a:t>
            </a:r>
            <a:endParaRPr lang="en-US" dirty="0"/>
          </a:p>
        </p:txBody>
      </p:sp>
      <p:sp>
        <p:nvSpPr>
          <p:cNvPr id="3" name="Content Placeholder 2"/>
          <p:cNvSpPr>
            <a:spLocks noGrp="1"/>
          </p:cNvSpPr>
          <p:nvPr>
            <p:ph idx="1"/>
          </p:nvPr>
        </p:nvSpPr>
        <p:spPr/>
        <p:txBody>
          <a:bodyPr/>
          <a:lstStyle/>
          <a:p>
            <a:r>
              <a:rPr lang="en-US" dirty="0"/>
              <a:t>Pseudocode for computing the distance between the two closest points out of n points.</a:t>
            </a:r>
          </a:p>
          <a:p>
            <a:endParaRPr lang="en-US" dirty="0"/>
          </a:p>
        </p:txBody>
      </p:sp>
      <p:pic>
        <p:nvPicPr>
          <p:cNvPr id="4" name="Picture 3">
            <a:extLst>
              <a:ext uri="{FF2B5EF4-FFF2-40B4-BE49-F238E27FC236}">
                <a16:creationId xmlns="" xmlns:a16="http://schemas.microsoft.com/office/drawing/2014/main" xmlns:lc="http://schemas.openxmlformats.org/drawingml/2006/lockedCanvas" id="{907C7D2A-A7CF-47E5-A1A0-A96234F995D4}"/>
              </a:ext>
            </a:extLst>
          </p:cNvPr>
          <p:cNvPicPr>
            <a:picLocks noChangeAspect="1"/>
          </p:cNvPicPr>
          <p:nvPr/>
        </p:nvPicPr>
        <p:blipFill>
          <a:blip r:embed="rId2"/>
          <a:stretch>
            <a:fillRect/>
          </a:stretch>
        </p:blipFill>
        <p:spPr>
          <a:xfrm>
            <a:off x="2415618" y="2779134"/>
            <a:ext cx="7360763" cy="2886993"/>
          </a:xfrm>
          <a:prstGeom prst="rect">
            <a:avLst/>
          </a:prstGeom>
        </p:spPr>
      </p:pic>
    </p:spTree>
    <p:extLst>
      <p:ext uri="{BB962C8B-B14F-4D97-AF65-F5344CB8AC3E}">
        <p14:creationId xmlns:p14="http://schemas.microsoft.com/office/powerpoint/2010/main" val="1469615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6.0 </a:t>
            </a:r>
            <a:r>
              <a:rPr lang="en-US" dirty="0"/>
              <a:t>Convex hull problem</a:t>
            </a:r>
            <a:endParaRPr lang="en-US" dirty="0"/>
          </a:p>
        </p:txBody>
      </p:sp>
      <p:sp>
        <p:nvSpPr>
          <p:cNvPr id="3" name="Content Placeholder 2"/>
          <p:cNvSpPr>
            <a:spLocks noGrp="1"/>
          </p:cNvSpPr>
          <p:nvPr>
            <p:ph idx="1"/>
          </p:nvPr>
        </p:nvSpPr>
        <p:spPr/>
        <p:txBody>
          <a:bodyPr/>
          <a:lstStyle/>
          <a:p>
            <a:endParaRPr lang="en-US" dirty="0"/>
          </a:p>
          <a:p>
            <a:endParaRPr lang="en-US" dirty="0"/>
          </a:p>
          <a:p>
            <a:r>
              <a:rPr lang="en-US" dirty="0"/>
              <a:t>The convex hull problem is the problem of constructing the convex hull for a given set S of n points.</a:t>
            </a:r>
          </a:p>
          <a:p>
            <a:r>
              <a:rPr lang="en-US" dirty="0"/>
              <a:t>To solve: Find all points that will serve as the vertices of the polygon in question.</a:t>
            </a:r>
          </a:p>
          <a:p>
            <a:pPr lvl="1"/>
            <a:r>
              <a:rPr lang="en-US" dirty="0"/>
              <a:t>Those points are called Extreme points.</a:t>
            </a:r>
          </a:p>
          <a:p>
            <a:pPr marL="457200" lvl="1" indent="0">
              <a:buNone/>
            </a:pPr>
            <a:endParaRPr lang="en-US" dirty="0"/>
          </a:p>
        </p:txBody>
      </p:sp>
      <p:pic>
        <p:nvPicPr>
          <p:cNvPr id="5" name="Content Placeholder 3">
            <a:extLst>
              <a:ext uri="{FF2B5EF4-FFF2-40B4-BE49-F238E27FC236}">
                <a16:creationId xmlns="" xmlns:a16="http://schemas.microsoft.com/office/drawing/2014/main" xmlns:lc="http://schemas.openxmlformats.org/drawingml/2006/lockedCanvas" id="{009C31D2-E723-4F8E-B833-AB9D74E133F8}"/>
              </a:ext>
            </a:extLst>
          </p:cNvPr>
          <p:cNvPicPr>
            <a:picLocks noChangeAspect="1"/>
          </p:cNvPicPr>
          <p:nvPr/>
        </p:nvPicPr>
        <p:blipFill>
          <a:blip r:embed="rId2"/>
          <a:stretch>
            <a:fillRect/>
          </a:stretch>
        </p:blipFill>
        <p:spPr>
          <a:xfrm>
            <a:off x="838200" y="1690688"/>
            <a:ext cx="9522872" cy="1128712"/>
          </a:xfrm>
          <a:prstGeom prst="rect">
            <a:avLst/>
          </a:prstGeom>
        </p:spPr>
      </p:pic>
    </p:spTree>
    <p:extLst>
      <p:ext uri="{BB962C8B-B14F-4D97-AF65-F5344CB8AC3E}">
        <p14:creationId xmlns:p14="http://schemas.microsoft.com/office/powerpoint/2010/main" val="4018475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6.0 </a:t>
            </a:r>
            <a:r>
              <a:rPr lang="en-US" dirty="0"/>
              <a:t>Convex Hull </a:t>
            </a:r>
            <a:r>
              <a:rPr lang="en-US" dirty="0" smtClean="0"/>
              <a:t>problem Contd.</a:t>
            </a:r>
            <a:endParaRPr lang="en-US" dirty="0"/>
          </a:p>
        </p:txBody>
      </p:sp>
      <p:sp>
        <p:nvSpPr>
          <p:cNvPr id="3" name="Content Placeholder 2"/>
          <p:cNvSpPr>
            <a:spLocks noGrp="1"/>
          </p:cNvSpPr>
          <p:nvPr>
            <p:ph idx="1"/>
          </p:nvPr>
        </p:nvSpPr>
        <p:spPr>
          <a:xfrm>
            <a:off x="838200" y="1825625"/>
            <a:ext cx="5269302" cy="4351338"/>
          </a:xfrm>
        </p:spPr>
        <p:txBody>
          <a:bodyPr/>
          <a:lstStyle/>
          <a:p>
            <a:r>
              <a:rPr lang="en-US" dirty="0"/>
              <a:t>Solving the convex hull problem using brute force.</a:t>
            </a:r>
          </a:p>
          <a:p>
            <a:pPr lvl="1"/>
            <a:r>
              <a:rPr lang="en-US" dirty="0"/>
              <a:t>A line segment connecting two points </a:t>
            </a:r>
            <a:r>
              <a:rPr lang="en-US" dirty="0" err="1"/>
              <a:t>pj</a:t>
            </a:r>
            <a:r>
              <a:rPr lang="en-US" dirty="0"/>
              <a:t> and pi of a set of n points is a part of the convex hull if and only if all other points lie on the same side of the straight line through these two points.</a:t>
            </a:r>
          </a:p>
          <a:p>
            <a:pPr lvl="1"/>
            <a:r>
              <a:rPr lang="en-US" dirty="0"/>
              <a:t>Repeating this test for every pair of points yields a list of line segments that make up the convex hull’s boundary.</a:t>
            </a:r>
            <a:endParaRPr lang="en-US" dirty="0"/>
          </a:p>
        </p:txBody>
      </p:sp>
      <p:pic>
        <p:nvPicPr>
          <p:cNvPr id="4" name="Picture 3">
            <a:extLst>
              <a:ext uri="{FF2B5EF4-FFF2-40B4-BE49-F238E27FC236}">
                <a16:creationId xmlns="" xmlns:a16="http://schemas.microsoft.com/office/drawing/2014/main" xmlns:lc="http://schemas.openxmlformats.org/drawingml/2006/lockedCanvas" id="{87014CD0-E551-465B-8CA3-81FBBFDFD54F}"/>
              </a:ext>
            </a:extLst>
          </p:cNvPr>
          <p:cNvPicPr>
            <a:picLocks noChangeAspect="1"/>
          </p:cNvPicPr>
          <p:nvPr/>
        </p:nvPicPr>
        <p:blipFill>
          <a:blip r:embed="rId2"/>
          <a:stretch>
            <a:fillRect/>
          </a:stretch>
        </p:blipFill>
        <p:spPr>
          <a:xfrm>
            <a:off x="6096000" y="1459849"/>
            <a:ext cx="5860662" cy="2316536"/>
          </a:xfrm>
          <a:prstGeom prst="rect">
            <a:avLst/>
          </a:prstGeom>
        </p:spPr>
      </p:pic>
      <p:sp>
        <p:nvSpPr>
          <p:cNvPr id="5" name="Rectangle 4"/>
          <p:cNvSpPr/>
          <p:nvPr/>
        </p:nvSpPr>
        <p:spPr>
          <a:xfrm>
            <a:off x="6096000" y="2912239"/>
            <a:ext cx="6096000" cy="2862322"/>
          </a:xfrm>
          <a:prstGeom prst="rect">
            <a:avLst/>
          </a:prstGeom>
        </p:spPr>
        <p:txBody>
          <a:bodyPr>
            <a:spAutoFit/>
          </a:bodyPr>
          <a:lstStyle/>
          <a:p>
            <a:endParaRPr lang="en-US" dirty="0"/>
          </a:p>
          <a:p>
            <a:endParaRPr lang="en-US" dirty="0"/>
          </a:p>
          <a:p>
            <a:endParaRPr lang="en-US" dirty="0"/>
          </a:p>
          <a:p>
            <a:endParaRPr lang="en-US" dirty="0"/>
          </a:p>
          <a:p>
            <a:r>
              <a:rPr lang="en-US" dirty="0"/>
              <a:t>L1 shows that all points are on the same side of the line connecting p6 and p5 and thus that line is a segment of the convex hull’s boundary</a:t>
            </a:r>
          </a:p>
          <a:p>
            <a:r>
              <a:rPr lang="en-US" dirty="0"/>
              <a:t>L2 shows that not all point are on the same side of the line connecting p6 and p1 and thus that line is not part of the convex hull’s boundary</a:t>
            </a:r>
            <a:endParaRPr lang="en-US" dirty="0"/>
          </a:p>
        </p:txBody>
      </p:sp>
    </p:spTree>
    <p:extLst>
      <p:ext uri="{BB962C8B-B14F-4D97-AF65-F5344CB8AC3E}">
        <p14:creationId xmlns:p14="http://schemas.microsoft.com/office/powerpoint/2010/main" val="20851739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7.0 </a:t>
            </a:r>
            <a:r>
              <a:rPr lang="en-US" dirty="0"/>
              <a:t>Exhaustive search</a:t>
            </a:r>
          </a:p>
        </p:txBody>
      </p:sp>
      <p:sp>
        <p:nvSpPr>
          <p:cNvPr id="3" name="Content Placeholder 2"/>
          <p:cNvSpPr>
            <a:spLocks noGrp="1"/>
          </p:cNvSpPr>
          <p:nvPr>
            <p:ph idx="1"/>
          </p:nvPr>
        </p:nvSpPr>
        <p:spPr/>
        <p:txBody>
          <a:bodyPr/>
          <a:lstStyle/>
          <a:p>
            <a:r>
              <a:rPr lang="en-US" dirty="0"/>
              <a:t>Is a brute force approach to combinational problems.</a:t>
            </a:r>
          </a:p>
          <a:p>
            <a:r>
              <a:rPr lang="en-US" dirty="0"/>
              <a:t>Application:</a:t>
            </a:r>
          </a:p>
          <a:p>
            <a:pPr lvl="1"/>
            <a:r>
              <a:rPr lang="en-US" dirty="0"/>
              <a:t>Generate each and every element of the problem domain.</a:t>
            </a:r>
          </a:p>
          <a:p>
            <a:pPr lvl="1"/>
            <a:r>
              <a:rPr lang="en-US" dirty="0"/>
              <a:t>Select those who satisfy all of the constraints and then finding a desired element.</a:t>
            </a:r>
          </a:p>
          <a:p>
            <a:r>
              <a:rPr lang="en-US" dirty="0"/>
              <a:t>Examples of problems that exhaustive search can be applied to</a:t>
            </a:r>
          </a:p>
          <a:p>
            <a:pPr lvl="1"/>
            <a:r>
              <a:rPr lang="en-US" dirty="0"/>
              <a:t>The traveling salesman problem</a:t>
            </a:r>
          </a:p>
          <a:p>
            <a:pPr lvl="1"/>
            <a:r>
              <a:rPr lang="en-US" dirty="0"/>
              <a:t>The knapsack problem</a:t>
            </a:r>
          </a:p>
          <a:p>
            <a:pPr lvl="1"/>
            <a:r>
              <a:rPr lang="en-US" dirty="0"/>
              <a:t>Assignment problem</a:t>
            </a:r>
          </a:p>
          <a:p>
            <a:pPr lvl="1"/>
            <a:endParaRPr lang="en-US" dirty="0"/>
          </a:p>
        </p:txBody>
      </p:sp>
    </p:spTree>
    <p:extLst>
      <p:ext uri="{BB962C8B-B14F-4D97-AF65-F5344CB8AC3E}">
        <p14:creationId xmlns:p14="http://schemas.microsoft.com/office/powerpoint/2010/main" val="700009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7.1 </a:t>
            </a:r>
            <a:r>
              <a:rPr lang="en-US" dirty="0"/>
              <a:t>The Traveling salesman problem</a:t>
            </a:r>
          </a:p>
        </p:txBody>
      </p:sp>
      <p:sp>
        <p:nvSpPr>
          <p:cNvPr id="3" name="Content Placeholder 2"/>
          <p:cNvSpPr>
            <a:spLocks noGrp="1"/>
          </p:cNvSpPr>
          <p:nvPr>
            <p:ph idx="1"/>
          </p:nvPr>
        </p:nvSpPr>
        <p:spPr/>
        <p:txBody>
          <a:bodyPr>
            <a:normAutofit lnSpcReduction="10000"/>
          </a:bodyPr>
          <a:lstStyle/>
          <a:p>
            <a:r>
              <a:rPr lang="en-US" dirty="0"/>
              <a:t>The problem asks to find the shortest tour through a given set of n cities that visits each city exactly once before returning to city where it started.</a:t>
            </a:r>
          </a:p>
          <a:p>
            <a:r>
              <a:rPr lang="en-US" dirty="0"/>
              <a:t>The problem can be described in terms of edges and vertices.</a:t>
            </a:r>
          </a:p>
          <a:p>
            <a:r>
              <a:rPr lang="en-US" dirty="0"/>
              <a:t>Then the problem can be stated as the problem of finding the shortest Hamiltonian circuit of the graph.</a:t>
            </a:r>
          </a:p>
          <a:p>
            <a:r>
              <a:rPr lang="en-US" dirty="0"/>
              <a:t>The circuit begins and ends with the same vertex, and all other n-1 vertices are distinct.</a:t>
            </a:r>
          </a:p>
          <a:p>
            <a:r>
              <a:rPr lang="en-US" dirty="0"/>
              <a:t>If duplicate permutations are removed the number of permutations needed is ½(n-1)!</a:t>
            </a:r>
            <a:endParaRPr lang="en-US" dirty="0"/>
          </a:p>
        </p:txBody>
      </p:sp>
    </p:spTree>
    <p:extLst>
      <p:ext uri="{BB962C8B-B14F-4D97-AF65-F5344CB8AC3E}">
        <p14:creationId xmlns:p14="http://schemas.microsoft.com/office/powerpoint/2010/main" val="4161065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7102"/>
            <a:ext cx="10515600" cy="1325563"/>
          </a:xfrm>
        </p:spPr>
        <p:txBody>
          <a:bodyPr>
            <a:normAutofit/>
          </a:bodyPr>
          <a:lstStyle/>
          <a:p>
            <a:r>
              <a:rPr lang="en-US" dirty="0" smtClean="0"/>
              <a:t>7.2 Example of Exhaustive Search on the TSM problem</a:t>
            </a:r>
            <a:endParaRPr lang="en-US" dirty="0"/>
          </a:p>
        </p:txBody>
      </p:sp>
      <p:pic>
        <p:nvPicPr>
          <p:cNvPr id="4" name="Content Placeholder 3">
            <a:extLst>
              <a:ext uri="{FF2B5EF4-FFF2-40B4-BE49-F238E27FC236}">
                <a16:creationId xmlns="" xmlns:a16="http://schemas.microsoft.com/office/drawing/2014/main" xmlns:lc="http://schemas.openxmlformats.org/drawingml/2006/lockedCanvas" id="{5CF0D1D2-AAB5-4591-8BC4-82591A2D4B27}"/>
              </a:ext>
            </a:extLst>
          </p:cNvPr>
          <p:cNvPicPr>
            <a:picLocks noGrp="1" noChangeAspect="1"/>
          </p:cNvPicPr>
          <p:nvPr>
            <p:ph idx="1"/>
          </p:nvPr>
        </p:nvPicPr>
        <p:blipFill>
          <a:blip r:embed="rId2"/>
          <a:stretch>
            <a:fillRect/>
          </a:stretch>
        </p:blipFill>
        <p:spPr>
          <a:xfrm>
            <a:off x="838201" y="1552665"/>
            <a:ext cx="10289874" cy="4624298"/>
          </a:xfrm>
          <a:prstGeom prst="rect">
            <a:avLst/>
          </a:prstGeom>
        </p:spPr>
      </p:pic>
    </p:spTree>
    <p:extLst>
      <p:ext uri="{BB962C8B-B14F-4D97-AF65-F5344CB8AC3E}">
        <p14:creationId xmlns:p14="http://schemas.microsoft.com/office/powerpoint/2010/main" val="1038402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 </a:t>
            </a:r>
            <a:r>
              <a:rPr lang="en-US" dirty="0"/>
              <a:t>The knapsack problem</a:t>
            </a:r>
          </a:p>
        </p:txBody>
      </p:sp>
      <p:sp>
        <p:nvSpPr>
          <p:cNvPr id="3" name="Content Placeholder 2"/>
          <p:cNvSpPr>
            <a:spLocks noGrp="1"/>
          </p:cNvSpPr>
          <p:nvPr>
            <p:ph idx="1"/>
          </p:nvPr>
        </p:nvSpPr>
        <p:spPr/>
        <p:txBody>
          <a:bodyPr>
            <a:normAutofit fontScale="92500" lnSpcReduction="10000"/>
          </a:bodyPr>
          <a:lstStyle/>
          <a:p>
            <a:r>
              <a:rPr lang="en-US" dirty="0"/>
              <a:t>Given n items of known weights, w1…</a:t>
            </a:r>
            <a:r>
              <a:rPr lang="en-US" dirty="0" err="1"/>
              <a:t>wn</a:t>
            </a:r>
            <a:r>
              <a:rPr lang="en-US" dirty="0"/>
              <a:t>, and values v1…</a:t>
            </a:r>
            <a:r>
              <a:rPr lang="en-US" dirty="0" err="1"/>
              <a:t>vn</a:t>
            </a:r>
            <a:r>
              <a:rPr lang="en-US" dirty="0"/>
              <a:t>, and a knapsack of capacity W, find the most valuable subset of the items that fit into the knapsack.</a:t>
            </a:r>
          </a:p>
          <a:p>
            <a:r>
              <a:rPr lang="en-US" dirty="0"/>
              <a:t>The exhaustive search approach to this problem leads to generating all possible subsets of size n items given, computing the total weight of each subset in order to find subsets that their total weight does not go over the knapsacks capacity, and finding the maximum value among them.</a:t>
            </a:r>
          </a:p>
          <a:p>
            <a:r>
              <a:rPr lang="en-US" dirty="0"/>
              <a:t>Since the number of subsets of an n-element set is 2^n, the exhaustive search leads to an Omega(2^n) algorithm, no matter how efficiently the subsets are generated.</a:t>
            </a:r>
          </a:p>
          <a:p>
            <a:r>
              <a:rPr lang="en-US" dirty="0"/>
              <a:t>Both TSM and the knapsack problems are NP-hard problems</a:t>
            </a:r>
            <a:endParaRPr lang="en-US" dirty="0"/>
          </a:p>
        </p:txBody>
      </p:sp>
    </p:spTree>
    <p:extLst>
      <p:ext uri="{BB962C8B-B14F-4D97-AF65-F5344CB8AC3E}">
        <p14:creationId xmlns:p14="http://schemas.microsoft.com/office/powerpoint/2010/main" val="3313336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49192"/>
            <a:ext cx="9144000" cy="834846"/>
          </a:xfrm>
        </p:spPr>
        <p:txBody>
          <a:bodyPr>
            <a:normAutofit fontScale="90000"/>
          </a:bodyPr>
          <a:lstStyle/>
          <a:p>
            <a:pPr algn="l"/>
            <a:r>
              <a:rPr lang="en-US" dirty="0" smtClean="0">
                <a:cs typeface="Calibri Light"/>
              </a:rPr>
              <a:t>1.0 Introduction</a:t>
            </a:r>
            <a:endParaRPr lang="en-US" dirty="0"/>
          </a:p>
        </p:txBody>
      </p:sp>
      <p:sp>
        <p:nvSpPr>
          <p:cNvPr id="3" name="Subtitle 2"/>
          <p:cNvSpPr>
            <a:spLocks noGrp="1"/>
          </p:cNvSpPr>
          <p:nvPr>
            <p:ph type="subTitle" idx="1"/>
          </p:nvPr>
        </p:nvSpPr>
        <p:spPr>
          <a:xfrm>
            <a:off x="1524000" y="1833623"/>
            <a:ext cx="9144000" cy="4358705"/>
          </a:xfrm>
        </p:spPr>
        <p:txBody>
          <a:bodyPr vert="horz" lIns="91440" tIns="45720" rIns="91440" bIns="45720" rtlCol="0" anchor="t">
            <a:normAutofit/>
          </a:bodyPr>
          <a:lstStyle/>
          <a:p>
            <a:pPr algn="l"/>
            <a:r>
              <a:rPr lang="en-US" dirty="0" smtClean="0">
                <a:cs typeface="Calibri"/>
              </a:rPr>
              <a:t>Brute </a:t>
            </a:r>
            <a:r>
              <a:rPr lang="en-US" dirty="0">
                <a:cs typeface="Calibri"/>
              </a:rPr>
              <a:t>force is a straightforward approach to solving a problem, usually</a:t>
            </a:r>
          </a:p>
          <a:p>
            <a:pPr algn="l"/>
            <a:r>
              <a:rPr lang="en-US" dirty="0">
                <a:cs typeface="Calibri"/>
              </a:rPr>
              <a:t>directly based on the problem statement and definitions of the concepts</a:t>
            </a:r>
          </a:p>
          <a:p>
            <a:pPr algn="l"/>
            <a:r>
              <a:rPr lang="en-US" dirty="0">
                <a:cs typeface="Calibri"/>
              </a:rPr>
              <a:t>Involved.</a:t>
            </a:r>
          </a:p>
          <a:p>
            <a:pPr marL="342900" indent="-342900" algn="l">
              <a:buChar char="•"/>
            </a:pPr>
            <a:r>
              <a:rPr lang="en-US" dirty="0">
                <a:cs typeface="Calibri"/>
              </a:rPr>
              <a:t>The “force” implied by the strategy’s definition is that of a computer and not that of one’s intellect. “Just do it!” would be another way to describe the prescription of the brute-force approach. And often, the brute-force strategy is indeed the one that is easiest to apply.</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9.0 </a:t>
            </a:r>
            <a:r>
              <a:rPr lang="en-US" dirty="0"/>
              <a:t>The assignment problem</a:t>
            </a:r>
          </a:p>
        </p:txBody>
      </p:sp>
      <p:sp>
        <p:nvSpPr>
          <p:cNvPr id="3" name="Content Placeholder 2"/>
          <p:cNvSpPr>
            <a:spLocks noGrp="1"/>
          </p:cNvSpPr>
          <p:nvPr>
            <p:ph idx="1"/>
          </p:nvPr>
        </p:nvSpPr>
        <p:spPr/>
        <p:txBody>
          <a:bodyPr/>
          <a:lstStyle/>
          <a:p>
            <a:r>
              <a:rPr lang="en-US" dirty="0"/>
              <a:t>There are n people who need to be assigned to execute n jobs, one person per job</a:t>
            </a:r>
          </a:p>
          <a:p>
            <a:r>
              <a:rPr lang="en-US" dirty="0"/>
              <a:t>The cost of person j doing job </a:t>
            </a:r>
            <a:r>
              <a:rPr lang="en-US" dirty="0" err="1"/>
              <a:t>i</a:t>
            </a:r>
            <a:r>
              <a:rPr lang="en-US" dirty="0"/>
              <a:t> is known</a:t>
            </a:r>
          </a:p>
          <a:p>
            <a:r>
              <a:rPr lang="en-US" dirty="0"/>
              <a:t>The problem is to find an assignment with the minimum total cost.</a:t>
            </a:r>
          </a:p>
          <a:p>
            <a:pPr marL="0" indent="0">
              <a:buNone/>
            </a:pPr>
            <a:endParaRPr lang="en-US" dirty="0"/>
          </a:p>
        </p:txBody>
      </p:sp>
      <p:pic>
        <p:nvPicPr>
          <p:cNvPr id="4" name="Picture 3">
            <a:extLst>
              <a:ext uri="{FF2B5EF4-FFF2-40B4-BE49-F238E27FC236}">
                <a16:creationId xmlns="" xmlns:a16="http://schemas.microsoft.com/office/drawing/2014/main" xmlns:lc="http://schemas.openxmlformats.org/drawingml/2006/lockedCanvas" id="{F4041660-D9C6-4684-A53B-FBD2FDC63E3A}"/>
              </a:ext>
            </a:extLst>
          </p:cNvPr>
          <p:cNvPicPr>
            <a:picLocks noChangeAspect="1"/>
          </p:cNvPicPr>
          <p:nvPr/>
        </p:nvPicPr>
        <p:blipFill>
          <a:blip r:embed="rId2"/>
          <a:stretch>
            <a:fillRect/>
          </a:stretch>
        </p:blipFill>
        <p:spPr>
          <a:xfrm>
            <a:off x="2739653" y="3560669"/>
            <a:ext cx="6333132" cy="2616294"/>
          </a:xfrm>
          <a:prstGeom prst="rect">
            <a:avLst/>
          </a:prstGeom>
        </p:spPr>
      </p:pic>
    </p:spTree>
    <p:extLst>
      <p:ext uri="{BB962C8B-B14F-4D97-AF65-F5344CB8AC3E}">
        <p14:creationId xmlns:p14="http://schemas.microsoft.com/office/powerpoint/2010/main" val="2880042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9.0 The </a:t>
            </a:r>
            <a:r>
              <a:rPr lang="en-US" dirty="0"/>
              <a:t>assignment </a:t>
            </a:r>
            <a:r>
              <a:rPr lang="en-US" dirty="0" smtClean="0"/>
              <a:t>problem Contd.</a:t>
            </a:r>
            <a:endParaRPr lang="en-US" dirty="0"/>
          </a:p>
        </p:txBody>
      </p:sp>
      <p:pic>
        <p:nvPicPr>
          <p:cNvPr id="4" name="Content Placeholder 3">
            <a:extLst>
              <a:ext uri="{FF2B5EF4-FFF2-40B4-BE49-F238E27FC236}">
                <a16:creationId xmlns="" xmlns:a16="http://schemas.microsoft.com/office/drawing/2014/main" xmlns:lc="http://schemas.openxmlformats.org/drawingml/2006/lockedCanvas" id="{F87F2962-455E-4F70-BA7D-80F39EEC0898}"/>
              </a:ext>
            </a:extLst>
          </p:cNvPr>
          <p:cNvPicPr>
            <a:picLocks noGrp="1" noChangeAspect="1"/>
          </p:cNvPicPr>
          <p:nvPr>
            <p:ph idx="1"/>
          </p:nvPr>
        </p:nvPicPr>
        <p:blipFill>
          <a:blip r:embed="rId2"/>
          <a:stretch>
            <a:fillRect/>
          </a:stretch>
        </p:blipFill>
        <p:spPr>
          <a:xfrm>
            <a:off x="838200" y="1556301"/>
            <a:ext cx="10186358" cy="2020934"/>
          </a:xfrm>
          <a:prstGeom prst="rect">
            <a:avLst/>
          </a:prstGeom>
        </p:spPr>
      </p:pic>
      <p:sp>
        <p:nvSpPr>
          <p:cNvPr id="5" name="Rectangle 4"/>
          <p:cNvSpPr/>
          <p:nvPr/>
        </p:nvSpPr>
        <p:spPr>
          <a:xfrm>
            <a:off x="838200" y="3050739"/>
            <a:ext cx="10186357" cy="2308324"/>
          </a:xfrm>
          <a:prstGeom prst="rect">
            <a:avLst/>
          </a:prstGeom>
        </p:spPr>
        <p:txBody>
          <a:bodyPr wrap="square">
            <a:spAutoFit/>
          </a:bodyPr>
          <a:lstStyle/>
          <a:p>
            <a:endParaRPr lang="en-US" dirty="0"/>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Since the number of permutations to be considered for the general case of the assignment problem is n!, exhaustive search is impractical for all but small instances of n.</a:t>
            </a:r>
          </a:p>
          <a:p>
            <a:pPr marL="285750" indent="-285750">
              <a:buFont typeface="Arial" panose="020B0604020202020204" pitchFamily="34" charset="0"/>
              <a:buChar char="•"/>
            </a:pPr>
            <a:r>
              <a:rPr lang="en-US" dirty="0"/>
              <a:t>Better method: The Hungarian method</a:t>
            </a:r>
          </a:p>
          <a:p>
            <a:endParaRPr lang="en-US" dirty="0"/>
          </a:p>
        </p:txBody>
      </p:sp>
    </p:spTree>
    <p:extLst>
      <p:ext uri="{BB962C8B-B14F-4D97-AF65-F5344CB8AC3E}">
        <p14:creationId xmlns:p14="http://schemas.microsoft.com/office/powerpoint/2010/main" val="1586877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10.0 Depth-First </a:t>
            </a:r>
            <a:r>
              <a:rPr lang="en-US" dirty="0" smtClean="0"/>
              <a:t>Search and Breadth First Search</a:t>
            </a:r>
            <a:endParaRPr lang="en-US" dirty="0"/>
          </a:p>
        </p:txBody>
      </p:sp>
      <p:sp>
        <p:nvSpPr>
          <p:cNvPr id="3" name="Content Placeholder 2"/>
          <p:cNvSpPr>
            <a:spLocks noGrp="1"/>
          </p:cNvSpPr>
          <p:nvPr>
            <p:ph idx="1"/>
          </p:nvPr>
        </p:nvSpPr>
        <p:spPr/>
        <p:txBody>
          <a:bodyPr/>
          <a:lstStyle/>
          <a:p>
            <a:r>
              <a:rPr lang="en-US" dirty="0" smtClean="0"/>
              <a:t>Considered as two very important algorithms that systematically process all vertices and edges of the graph.</a:t>
            </a:r>
          </a:p>
          <a:p>
            <a:r>
              <a:rPr lang="en-US" dirty="0" smtClean="0"/>
              <a:t>Proved to be very useful for many applications involving graphs in Artificial Intelligence and Operations Research.</a:t>
            </a:r>
          </a:p>
          <a:p>
            <a:r>
              <a:rPr lang="en-US" dirty="0" smtClean="0"/>
              <a:t>Indispensable for efficient investigation of fundamental properties of graphs such as connectivity and cycle presence.</a:t>
            </a:r>
            <a:endParaRPr lang="en-US" dirty="0"/>
          </a:p>
        </p:txBody>
      </p:sp>
    </p:spTree>
    <p:extLst>
      <p:ext uri="{BB962C8B-B14F-4D97-AF65-F5344CB8AC3E}">
        <p14:creationId xmlns:p14="http://schemas.microsoft.com/office/powerpoint/2010/main" val="32888949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10.1 Depth </a:t>
            </a:r>
            <a:r>
              <a:rPr lang="en-US" dirty="0" smtClean="0"/>
              <a:t>First Search Algorithm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Stats a graph’s traversal at an arbitrary vertex by making it as visited.</a:t>
            </a:r>
          </a:p>
          <a:p>
            <a:r>
              <a:rPr lang="en-US" dirty="0" smtClean="0"/>
              <a:t>On each iteration, the algorithm proceeds to an unvisited vertex that is adjacent to the one it is currently in.</a:t>
            </a:r>
          </a:p>
          <a:p>
            <a:r>
              <a:rPr lang="en-US" dirty="0" smtClean="0"/>
              <a:t>This process continues till dead end –</a:t>
            </a:r>
            <a:r>
              <a:rPr lang="en-US" dirty="0"/>
              <a:t> </a:t>
            </a:r>
            <a:r>
              <a:rPr lang="en-US" dirty="0" smtClean="0"/>
              <a:t>a vertex with no adjacent unvisited vertices.</a:t>
            </a:r>
          </a:p>
          <a:p>
            <a:r>
              <a:rPr lang="en-US" dirty="0" smtClean="0"/>
              <a:t>At the dead end, the algorithm backs up one edge to the vertex it came from and tries to continue visiting unvisited vertices from there.</a:t>
            </a:r>
          </a:p>
          <a:p>
            <a:r>
              <a:rPr lang="en-US" dirty="0" smtClean="0"/>
              <a:t>The algorithm eventually halts after backing up to starting vertex, with the latter being the dead end.</a:t>
            </a:r>
          </a:p>
          <a:p>
            <a:r>
              <a:rPr lang="en-US" dirty="0" smtClean="0"/>
              <a:t>By then, all vertices in same component have been visited –</a:t>
            </a:r>
            <a:r>
              <a:rPr lang="en-US" dirty="0"/>
              <a:t> </a:t>
            </a:r>
            <a:r>
              <a:rPr lang="en-US" dirty="0" smtClean="0"/>
              <a:t>if unvisited vertices still remain then the search must be started in any of them.</a:t>
            </a:r>
          </a:p>
        </p:txBody>
      </p:sp>
    </p:spTree>
    <p:extLst>
      <p:ext uri="{BB962C8B-B14F-4D97-AF65-F5344CB8AC3E}">
        <p14:creationId xmlns:p14="http://schemas.microsoft.com/office/powerpoint/2010/main" val="16952242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10.1 Depth </a:t>
            </a:r>
            <a:r>
              <a:rPr lang="en-US" dirty="0" smtClean="0"/>
              <a:t>First Search Algorithm Contd.</a:t>
            </a:r>
            <a:endParaRPr lang="en-US" dirty="0"/>
          </a:p>
        </p:txBody>
      </p:sp>
      <p:pic>
        <p:nvPicPr>
          <p:cNvPr id="4" name="Content Placeholder 3"/>
          <p:cNvPicPr>
            <a:picLocks noGrp="1" noChangeAspect="1"/>
          </p:cNvPicPr>
          <p:nvPr>
            <p:ph idx="1"/>
          </p:nvPr>
        </p:nvPicPr>
        <p:blipFill>
          <a:blip r:embed="rId2"/>
          <a:stretch>
            <a:fillRect/>
          </a:stretch>
        </p:blipFill>
        <p:spPr>
          <a:xfrm>
            <a:off x="1921932" y="1351179"/>
            <a:ext cx="8060267" cy="5031841"/>
          </a:xfrm>
          <a:prstGeom prst="rect">
            <a:avLst/>
          </a:prstGeom>
        </p:spPr>
      </p:pic>
    </p:spTree>
    <p:extLst>
      <p:ext uri="{BB962C8B-B14F-4D97-AF65-F5344CB8AC3E}">
        <p14:creationId xmlns:p14="http://schemas.microsoft.com/office/powerpoint/2010/main" val="35703147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10.1 Depth </a:t>
            </a:r>
            <a:r>
              <a:rPr lang="en-US" dirty="0"/>
              <a:t>First Search Algorithm Contd.</a:t>
            </a:r>
            <a:endParaRPr lang="en-IN" dirty="0"/>
          </a:p>
        </p:txBody>
      </p:sp>
      <p:sp>
        <p:nvSpPr>
          <p:cNvPr id="3" name="Content Placeholder 2"/>
          <p:cNvSpPr>
            <a:spLocks noGrp="1"/>
          </p:cNvSpPr>
          <p:nvPr>
            <p:ph idx="1"/>
          </p:nvPr>
        </p:nvSpPr>
        <p:spPr/>
        <p:txBody>
          <a:bodyPr>
            <a:normAutofit fontScale="62500" lnSpcReduction="20000"/>
          </a:bodyPr>
          <a:lstStyle/>
          <a:p>
            <a:r>
              <a:rPr lang="en-US" dirty="0"/>
              <a:t>Depth First Search </a:t>
            </a:r>
            <a:r>
              <a:rPr lang="en-US" dirty="0" smtClean="0"/>
              <a:t>Algorithm</a:t>
            </a:r>
          </a:p>
          <a:p>
            <a:pPr marL="457200" lvl="1" indent="0">
              <a:buNone/>
            </a:pPr>
            <a:r>
              <a:rPr lang="en-US" dirty="0" smtClean="0"/>
              <a:t>//Implement a depth-first search traversal of a given graph</a:t>
            </a:r>
          </a:p>
          <a:p>
            <a:pPr marL="457200" lvl="1" indent="0">
              <a:buNone/>
            </a:pPr>
            <a:r>
              <a:rPr lang="en-US" dirty="0" smtClean="0"/>
              <a:t>//Input: Graph G = V,E</a:t>
            </a:r>
          </a:p>
          <a:p>
            <a:pPr marL="457200" lvl="1" indent="0">
              <a:buNone/>
            </a:pPr>
            <a:r>
              <a:rPr lang="en-US" dirty="0" smtClean="0"/>
              <a:t>//Output: Graph G with its vertices marked with consecutive integers</a:t>
            </a:r>
          </a:p>
          <a:p>
            <a:pPr marL="457200" lvl="1" indent="0">
              <a:buNone/>
            </a:pPr>
            <a:r>
              <a:rPr lang="en-US" dirty="0" smtClean="0"/>
              <a:t>// in the order they are encountered by the DSF traversal</a:t>
            </a:r>
          </a:p>
          <a:p>
            <a:pPr marL="457200" lvl="1" indent="0">
              <a:buNone/>
            </a:pPr>
            <a:r>
              <a:rPr lang="en-US" dirty="0" smtClean="0"/>
              <a:t>Mark each vertex in V with 0 as a mark of being “unvisited”</a:t>
            </a:r>
          </a:p>
          <a:p>
            <a:pPr marL="457200" lvl="1" indent="0">
              <a:buNone/>
            </a:pPr>
            <a:r>
              <a:rPr lang="en-US" dirty="0" smtClean="0"/>
              <a:t>count &lt;- 0</a:t>
            </a:r>
          </a:p>
          <a:p>
            <a:pPr marL="457200" lvl="1" indent="0">
              <a:buNone/>
            </a:pPr>
            <a:r>
              <a:rPr lang="en-US" dirty="0" smtClean="0"/>
              <a:t>for each vertex v in V do</a:t>
            </a:r>
          </a:p>
          <a:p>
            <a:pPr marL="457200" lvl="1" indent="0">
              <a:buNone/>
            </a:pPr>
            <a:r>
              <a:rPr lang="en-US" dirty="0"/>
              <a:t>	</a:t>
            </a:r>
            <a:r>
              <a:rPr lang="en-US" dirty="0" smtClean="0"/>
              <a:t>if v is marked with 0</a:t>
            </a:r>
          </a:p>
          <a:p>
            <a:pPr marL="457200" lvl="1" indent="0">
              <a:buNone/>
            </a:pPr>
            <a:r>
              <a:rPr lang="en-US" dirty="0"/>
              <a:t>	</a:t>
            </a:r>
            <a:r>
              <a:rPr lang="en-US" dirty="0" smtClean="0"/>
              <a:t>	</a:t>
            </a:r>
            <a:r>
              <a:rPr lang="en-US" dirty="0" err="1" smtClean="0"/>
              <a:t>dsf</a:t>
            </a:r>
            <a:r>
              <a:rPr lang="en-US" dirty="0" smtClean="0"/>
              <a:t>(v)</a:t>
            </a:r>
          </a:p>
          <a:p>
            <a:pPr marL="457200" lvl="1" indent="0">
              <a:buNone/>
            </a:pPr>
            <a:r>
              <a:rPr lang="en-US" dirty="0" err="1" smtClean="0"/>
              <a:t>dsf</a:t>
            </a:r>
            <a:r>
              <a:rPr lang="en-US" dirty="0" smtClean="0"/>
              <a:t>(v) </a:t>
            </a:r>
          </a:p>
          <a:p>
            <a:pPr marL="457200" lvl="1" indent="0">
              <a:buNone/>
            </a:pPr>
            <a:r>
              <a:rPr lang="en-US" dirty="0" smtClean="0"/>
              <a:t>//visits recursively all the unvisited vertices connected to vertex v</a:t>
            </a:r>
          </a:p>
          <a:p>
            <a:pPr marL="457200" lvl="1" indent="0">
              <a:buNone/>
            </a:pPr>
            <a:r>
              <a:rPr lang="en-US" dirty="0" smtClean="0"/>
              <a:t>//by a path  and numbers them in the order they are encountered</a:t>
            </a:r>
          </a:p>
          <a:p>
            <a:pPr marL="457200" lvl="1" indent="0">
              <a:buNone/>
            </a:pPr>
            <a:r>
              <a:rPr lang="en-US" dirty="0" smtClean="0"/>
              <a:t>//via global variable count</a:t>
            </a:r>
          </a:p>
          <a:p>
            <a:pPr marL="457200" lvl="1" indent="0">
              <a:buNone/>
            </a:pPr>
            <a:r>
              <a:rPr lang="en-US" dirty="0" smtClean="0"/>
              <a:t>count &lt;- count +1; mark v with count</a:t>
            </a:r>
          </a:p>
          <a:p>
            <a:pPr marL="457200" lvl="1" indent="0">
              <a:buNone/>
            </a:pPr>
            <a:r>
              <a:rPr lang="en-US" dirty="0" smtClean="0"/>
              <a:t>/for</a:t>
            </a:r>
            <a:r>
              <a:rPr lang="en-US" dirty="0"/>
              <a:t>	</a:t>
            </a:r>
            <a:r>
              <a:rPr lang="en-US" dirty="0" smtClean="0"/>
              <a:t>each vertex w in V  adjacent to v do</a:t>
            </a:r>
          </a:p>
          <a:p>
            <a:pPr marL="457200" lvl="1" indent="0">
              <a:buNone/>
            </a:pPr>
            <a:r>
              <a:rPr lang="en-US" dirty="0"/>
              <a:t>	</a:t>
            </a:r>
            <a:r>
              <a:rPr lang="en-US" dirty="0" smtClean="0"/>
              <a:t>if w is marked with 0</a:t>
            </a:r>
          </a:p>
          <a:p>
            <a:pPr marL="457200" lvl="1" indent="0">
              <a:buNone/>
            </a:pPr>
            <a:r>
              <a:rPr lang="en-US" dirty="0"/>
              <a:t>	</a:t>
            </a:r>
            <a:r>
              <a:rPr lang="en-US" dirty="0" smtClean="0"/>
              <a:t>	</a:t>
            </a:r>
            <a:r>
              <a:rPr lang="en-US" dirty="0" err="1" smtClean="0"/>
              <a:t>dsf</a:t>
            </a:r>
            <a:r>
              <a:rPr lang="en-US" dirty="0" smtClean="0"/>
              <a:t>(w)</a:t>
            </a:r>
          </a:p>
          <a:p>
            <a:endParaRPr lang="en-US" dirty="0"/>
          </a:p>
        </p:txBody>
      </p:sp>
    </p:spTree>
    <p:extLst>
      <p:ext uri="{BB962C8B-B14F-4D97-AF65-F5344CB8AC3E}">
        <p14:creationId xmlns:p14="http://schemas.microsoft.com/office/powerpoint/2010/main" val="2066391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10.2 Breadth </a:t>
            </a:r>
            <a:r>
              <a:rPr lang="en-US" dirty="0" smtClean="0"/>
              <a:t>First search Algorithm</a:t>
            </a:r>
            <a:endParaRPr lang="en-US" dirty="0"/>
          </a:p>
        </p:txBody>
      </p:sp>
      <p:sp>
        <p:nvSpPr>
          <p:cNvPr id="3" name="Content Placeholder 2"/>
          <p:cNvSpPr>
            <a:spLocks noGrp="1"/>
          </p:cNvSpPr>
          <p:nvPr>
            <p:ph idx="1"/>
          </p:nvPr>
        </p:nvSpPr>
        <p:spPr/>
        <p:txBody>
          <a:bodyPr>
            <a:normAutofit fontScale="92500"/>
          </a:bodyPr>
          <a:lstStyle/>
          <a:p>
            <a:r>
              <a:rPr lang="en-US" dirty="0" smtClean="0"/>
              <a:t>It proceeds in a concentric manner by visiting first all the vertices that are adjacent to a starting vertex.</a:t>
            </a:r>
          </a:p>
          <a:p>
            <a:r>
              <a:rPr lang="en-US" dirty="0" smtClean="0"/>
              <a:t>then all unvisited vertices two edges apart from it until all the vertices in the same connected component as the starting vertex are visited.</a:t>
            </a:r>
          </a:p>
          <a:p>
            <a:r>
              <a:rPr lang="en-US" dirty="0" smtClean="0"/>
              <a:t>It is convenient to use queue to tracer the operations of breadth first search. The queue is initialized with the traversals starting vertex, which is marked as visited.</a:t>
            </a:r>
          </a:p>
          <a:p>
            <a:r>
              <a:rPr lang="en-US" dirty="0" smtClean="0"/>
              <a:t>On each iteration, the algorithm identifies all unvisited  vertices that are adjacent to front vertex, marks them visited, and adds them to queue.</a:t>
            </a:r>
          </a:p>
          <a:p>
            <a:r>
              <a:rPr lang="en-US" dirty="0" smtClean="0"/>
              <a:t>After that, the front vertex is removed from queue.</a:t>
            </a:r>
            <a:endParaRPr lang="en-US" dirty="0"/>
          </a:p>
        </p:txBody>
      </p:sp>
    </p:spTree>
    <p:extLst>
      <p:ext uri="{BB962C8B-B14F-4D97-AF65-F5344CB8AC3E}">
        <p14:creationId xmlns:p14="http://schemas.microsoft.com/office/powerpoint/2010/main" val="37682893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10.2 Breadth </a:t>
            </a:r>
            <a:r>
              <a:rPr lang="en-US" dirty="0" smtClean="0"/>
              <a:t>First Search Algorithm Contd.</a:t>
            </a:r>
            <a:endParaRPr lang="en-US" dirty="0"/>
          </a:p>
        </p:txBody>
      </p:sp>
      <p:pic>
        <p:nvPicPr>
          <p:cNvPr id="4" name="Content Placeholder 3"/>
          <p:cNvPicPr>
            <a:picLocks noGrp="1" noChangeAspect="1"/>
          </p:cNvPicPr>
          <p:nvPr>
            <p:ph idx="1"/>
          </p:nvPr>
        </p:nvPicPr>
        <p:blipFill>
          <a:blip r:embed="rId2"/>
          <a:stretch>
            <a:fillRect/>
          </a:stretch>
        </p:blipFill>
        <p:spPr>
          <a:xfrm>
            <a:off x="1540933" y="1618527"/>
            <a:ext cx="9076267" cy="4747817"/>
          </a:xfrm>
          <a:prstGeom prst="rect">
            <a:avLst/>
          </a:prstGeom>
        </p:spPr>
      </p:pic>
    </p:spTree>
    <p:extLst>
      <p:ext uri="{BB962C8B-B14F-4D97-AF65-F5344CB8AC3E}">
        <p14:creationId xmlns:p14="http://schemas.microsoft.com/office/powerpoint/2010/main" val="36753996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10.2 Breadth </a:t>
            </a:r>
            <a:r>
              <a:rPr lang="en-US" dirty="0" smtClean="0"/>
              <a:t>First Search Algorithm Contd.</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Breadth First Search Algorithm</a:t>
            </a:r>
          </a:p>
          <a:p>
            <a:pPr marL="457200" lvl="1" indent="0">
              <a:buNone/>
            </a:pPr>
            <a:r>
              <a:rPr lang="en-US" dirty="0" smtClean="0"/>
              <a:t>//Implements a breadth-first search traversal of a given graph</a:t>
            </a:r>
            <a:br>
              <a:rPr lang="en-US" dirty="0" smtClean="0"/>
            </a:br>
            <a:r>
              <a:rPr lang="en-US" dirty="0" smtClean="0"/>
              <a:t>//Input: Graph G = V,E</a:t>
            </a:r>
          </a:p>
          <a:p>
            <a:pPr marL="457200" lvl="1" indent="0">
              <a:buNone/>
            </a:pPr>
            <a:r>
              <a:rPr lang="en-US" dirty="0" smtClean="0"/>
              <a:t>//Output: Graph G with its vertices marked with consecutive integers</a:t>
            </a:r>
          </a:p>
          <a:p>
            <a:pPr marL="457200" lvl="1" indent="0">
              <a:buNone/>
            </a:pPr>
            <a:r>
              <a:rPr lang="en-US" dirty="0" smtClean="0"/>
              <a:t>//in the order they are visited by the BSF traversal</a:t>
            </a:r>
          </a:p>
          <a:p>
            <a:pPr marL="457200" lvl="1" indent="0">
              <a:buNone/>
            </a:pPr>
            <a:r>
              <a:rPr lang="en-US" dirty="0" smtClean="0"/>
              <a:t>mark each vertex in V with 0 as a mark of being “unvisited”</a:t>
            </a:r>
          </a:p>
          <a:p>
            <a:pPr marL="457200" lvl="1" indent="0">
              <a:buNone/>
            </a:pPr>
            <a:r>
              <a:rPr lang="en-US" dirty="0" smtClean="0"/>
              <a:t>count &lt;- 0</a:t>
            </a:r>
          </a:p>
          <a:p>
            <a:pPr marL="457200" lvl="1" indent="0">
              <a:buNone/>
            </a:pPr>
            <a:r>
              <a:rPr lang="en-US" dirty="0" smtClean="0"/>
              <a:t>for each vertex v in V do</a:t>
            </a:r>
          </a:p>
          <a:p>
            <a:pPr marL="457200" lvl="1" indent="0">
              <a:buNone/>
            </a:pPr>
            <a:r>
              <a:rPr lang="en-US" dirty="0" smtClean="0"/>
              <a:t>	if v is marked with 0</a:t>
            </a:r>
          </a:p>
          <a:p>
            <a:pPr marL="457200" lvl="1" indent="0">
              <a:buNone/>
            </a:pPr>
            <a:r>
              <a:rPr lang="en-US" dirty="0"/>
              <a:t>	</a:t>
            </a:r>
            <a:r>
              <a:rPr lang="en-US" dirty="0" smtClean="0"/>
              <a:t>	</a:t>
            </a:r>
            <a:r>
              <a:rPr lang="en-US" dirty="0" err="1" smtClean="0"/>
              <a:t>bsf</a:t>
            </a:r>
            <a:r>
              <a:rPr lang="en-US" dirty="0" smtClean="0"/>
              <a:t>(v)</a:t>
            </a:r>
          </a:p>
          <a:p>
            <a:pPr marL="457200" lvl="1" indent="0">
              <a:buNone/>
            </a:pPr>
            <a:r>
              <a:rPr lang="en-US" dirty="0" err="1" smtClean="0"/>
              <a:t>bsf</a:t>
            </a:r>
            <a:r>
              <a:rPr lang="en-US" dirty="0" smtClean="0"/>
              <a:t>(v)</a:t>
            </a:r>
          </a:p>
          <a:p>
            <a:pPr marL="457200" lvl="1" indent="0">
              <a:buNone/>
            </a:pPr>
            <a:r>
              <a:rPr lang="en-US" dirty="0"/>
              <a:t>//visits </a:t>
            </a:r>
            <a:r>
              <a:rPr lang="en-US" dirty="0" smtClean="0"/>
              <a:t>all </a:t>
            </a:r>
            <a:r>
              <a:rPr lang="en-US" dirty="0"/>
              <a:t>the unvisited vertices connected to vertex v</a:t>
            </a:r>
          </a:p>
          <a:p>
            <a:pPr marL="457200" lvl="1" indent="0">
              <a:buNone/>
            </a:pPr>
            <a:r>
              <a:rPr lang="en-US" dirty="0"/>
              <a:t>//by a path  and numbers them in the order they are </a:t>
            </a:r>
            <a:r>
              <a:rPr lang="en-US" dirty="0" smtClean="0"/>
              <a:t>visited</a:t>
            </a:r>
            <a:endParaRPr lang="en-US" dirty="0"/>
          </a:p>
          <a:p>
            <a:pPr marL="457200" lvl="1" indent="0">
              <a:buNone/>
            </a:pPr>
            <a:r>
              <a:rPr lang="en-US" dirty="0"/>
              <a:t>//via global variable count</a:t>
            </a:r>
          </a:p>
          <a:p>
            <a:pPr marL="457200" lvl="1" indent="0">
              <a:buNone/>
            </a:pPr>
            <a:r>
              <a:rPr lang="en-US" dirty="0"/>
              <a:t>count &lt;- count +1; mark v with </a:t>
            </a:r>
            <a:r>
              <a:rPr lang="en-US" dirty="0" smtClean="0"/>
              <a:t>count and initialize a queue with v</a:t>
            </a:r>
          </a:p>
          <a:p>
            <a:pPr marL="457200" lvl="1" indent="0">
              <a:buNone/>
            </a:pPr>
            <a:r>
              <a:rPr lang="en-US" dirty="0" smtClean="0"/>
              <a:t>while the queue is not empty do</a:t>
            </a:r>
            <a:endParaRPr lang="en-US" dirty="0"/>
          </a:p>
          <a:p>
            <a:pPr marL="457200" lvl="1" indent="0">
              <a:buNone/>
            </a:pPr>
            <a:r>
              <a:rPr lang="en-US" dirty="0" smtClean="0"/>
              <a:t>	for each </a:t>
            </a:r>
            <a:r>
              <a:rPr lang="en-US" dirty="0"/>
              <a:t>vertex w in V  adjacent </a:t>
            </a:r>
            <a:r>
              <a:rPr lang="en-US" dirty="0" smtClean="0"/>
              <a:t>to the front vertex do</a:t>
            </a:r>
          </a:p>
          <a:p>
            <a:pPr marL="457200" lvl="1" indent="0">
              <a:buNone/>
            </a:pPr>
            <a:r>
              <a:rPr lang="en-US" dirty="0" smtClean="0"/>
              <a:t>	If w is marked with 0</a:t>
            </a:r>
          </a:p>
          <a:p>
            <a:pPr marL="457200" lvl="1" indent="0">
              <a:buNone/>
            </a:pPr>
            <a:r>
              <a:rPr lang="en-US" dirty="0"/>
              <a:t>	</a:t>
            </a:r>
            <a:r>
              <a:rPr lang="en-US" dirty="0" smtClean="0"/>
              <a:t>	count &lt;- count +1; mark w with count</a:t>
            </a:r>
          </a:p>
          <a:p>
            <a:pPr marL="457200" lvl="1" indent="0">
              <a:buNone/>
            </a:pPr>
            <a:r>
              <a:rPr lang="en-US" dirty="0" smtClean="0"/>
              <a:t>	</a:t>
            </a:r>
            <a:r>
              <a:rPr lang="en-US" dirty="0"/>
              <a:t>	</a:t>
            </a:r>
            <a:r>
              <a:rPr lang="en-US" dirty="0" smtClean="0"/>
              <a:t>add w to the queue</a:t>
            </a:r>
          </a:p>
          <a:p>
            <a:pPr marL="457200" lvl="1" indent="0">
              <a:buNone/>
            </a:pPr>
            <a:r>
              <a:rPr lang="en-US" dirty="0" smtClean="0"/>
              <a:t>	remove the front vertex from the queue</a:t>
            </a:r>
            <a:endParaRPr lang="en-US" dirty="0"/>
          </a:p>
        </p:txBody>
      </p:sp>
    </p:spTree>
    <p:extLst>
      <p:ext uri="{BB962C8B-B14F-4D97-AF65-F5344CB8AC3E}">
        <p14:creationId xmlns:p14="http://schemas.microsoft.com/office/powerpoint/2010/main" val="548251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9B56E0-4163-40C2-82D6-6A680803CF5B}"/>
              </a:ext>
            </a:extLst>
          </p:cNvPr>
          <p:cNvSpPr>
            <a:spLocks noGrp="1"/>
          </p:cNvSpPr>
          <p:nvPr>
            <p:ph type="title"/>
          </p:nvPr>
        </p:nvSpPr>
        <p:spPr/>
        <p:txBody>
          <a:bodyPr/>
          <a:lstStyle/>
          <a:p>
            <a:r>
              <a:rPr lang="en-US" dirty="0" smtClean="0">
                <a:cs typeface="Calibri Light"/>
              </a:rPr>
              <a:t>2.0 Selection Sort</a:t>
            </a:r>
            <a:endParaRPr lang="en-US" dirty="0">
              <a:cs typeface="Calibri Light"/>
            </a:endParaRPr>
          </a:p>
        </p:txBody>
      </p:sp>
      <p:sp>
        <p:nvSpPr>
          <p:cNvPr id="3" name="Content Placeholder 2">
            <a:extLst>
              <a:ext uri="{FF2B5EF4-FFF2-40B4-BE49-F238E27FC236}">
                <a16:creationId xmlns:a16="http://schemas.microsoft.com/office/drawing/2014/main" xmlns="" id="{218F9409-F5D7-4FA9-B6CF-5B15E1932A5F}"/>
              </a:ext>
            </a:extLst>
          </p:cNvPr>
          <p:cNvSpPr>
            <a:spLocks noGrp="1"/>
          </p:cNvSpPr>
          <p:nvPr>
            <p:ph idx="1"/>
          </p:nvPr>
        </p:nvSpPr>
        <p:spPr/>
        <p:txBody>
          <a:bodyPr vert="horz" lIns="91440" tIns="45720" rIns="91440" bIns="45720" rtlCol="0" anchor="t">
            <a:normAutofit/>
          </a:bodyPr>
          <a:lstStyle/>
          <a:p>
            <a:r>
              <a:rPr lang="en-US" sz="2400" dirty="0" smtClean="0">
                <a:cs typeface="Calibri"/>
              </a:rPr>
              <a:t>We </a:t>
            </a:r>
            <a:r>
              <a:rPr lang="en-US" sz="2400" dirty="0">
                <a:cs typeface="Calibri"/>
              </a:rPr>
              <a:t>start selection sort by scanning the entire given list to find its smallest element and exchange it with the first element, putting the smallest element in its final position in the sorted list.</a:t>
            </a:r>
          </a:p>
          <a:p>
            <a:r>
              <a:rPr lang="en-US" sz="2400" dirty="0">
                <a:cs typeface="Calibri"/>
              </a:rPr>
              <a:t>Then we scan the list, starting with the second element, to find the smallest among the last n − 1 elements and exchange it with the second element, putting the second smallest element in its final position</a:t>
            </a:r>
          </a:p>
          <a:p>
            <a:r>
              <a:rPr lang="en-US" sz="2400" dirty="0">
                <a:cs typeface="Calibri"/>
              </a:rPr>
              <a:t>Generally, on the </a:t>
            </a:r>
            <a:r>
              <a:rPr lang="en-US" sz="2400" dirty="0" err="1">
                <a:cs typeface="Calibri"/>
              </a:rPr>
              <a:t>i</a:t>
            </a:r>
            <a:r>
              <a:rPr lang="en-US" sz="2000" dirty="0" err="1">
                <a:cs typeface="Calibri"/>
              </a:rPr>
              <a:t>th</a:t>
            </a:r>
            <a:r>
              <a:rPr lang="en-US" sz="2400" dirty="0">
                <a:cs typeface="Calibri"/>
              </a:rPr>
              <a:t> pass through the list, which we number from 0 to n − 2, the algorithm searches for the smallest item among the last n − </a:t>
            </a:r>
            <a:r>
              <a:rPr lang="en-US" sz="2400" dirty="0" err="1">
                <a:cs typeface="Calibri"/>
              </a:rPr>
              <a:t>i</a:t>
            </a:r>
            <a:r>
              <a:rPr lang="en-US" sz="2400" dirty="0">
                <a:cs typeface="Calibri"/>
              </a:rPr>
              <a:t> elements and swaps it with Ai. After n − 1 passes, the list is sorted.</a:t>
            </a:r>
          </a:p>
        </p:txBody>
      </p:sp>
    </p:spTree>
    <p:extLst>
      <p:ext uri="{BB962C8B-B14F-4D97-AF65-F5344CB8AC3E}">
        <p14:creationId xmlns:p14="http://schemas.microsoft.com/office/powerpoint/2010/main" val="362574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677C71-2998-46FB-8A73-6F911A8DC4FE}"/>
              </a:ext>
            </a:extLst>
          </p:cNvPr>
          <p:cNvSpPr>
            <a:spLocks noGrp="1"/>
          </p:cNvSpPr>
          <p:nvPr>
            <p:ph type="title"/>
          </p:nvPr>
        </p:nvSpPr>
        <p:spPr/>
        <p:txBody>
          <a:bodyPr/>
          <a:lstStyle/>
          <a:p>
            <a:r>
              <a:rPr lang="en-US" dirty="0" smtClean="0">
                <a:cs typeface="Calibri Light"/>
              </a:rPr>
              <a:t>2.0 Selection </a:t>
            </a:r>
            <a:r>
              <a:rPr lang="en-US" dirty="0">
                <a:cs typeface="Calibri Light"/>
              </a:rPr>
              <a:t>Sort </a:t>
            </a:r>
            <a:r>
              <a:rPr lang="en-US" dirty="0" smtClean="0">
                <a:cs typeface="Calibri Light"/>
              </a:rPr>
              <a:t>Algorithm Contd.</a:t>
            </a:r>
            <a:endParaRPr lang="en-US" dirty="0"/>
          </a:p>
        </p:txBody>
      </p:sp>
      <p:sp>
        <p:nvSpPr>
          <p:cNvPr id="3" name="Content Placeholder 2">
            <a:extLst>
              <a:ext uri="{FF2B5EF4-FFF2-40B4-BE49-F238E27FC236}">
                <a16:creationId xmlns:a16="http://schemas.microsoft.com/office/drawing/2014/main" xmlns="" id="{0BC87662-4246-4BB3-8B95-918BA51851CD}"/>
              </a:ext>
            </a:extLst>
          </p:cNvPr>
          <p:cNvSpPr>
            <a:spLocks noGrp="1"/>
          </p:cNvSpPr>
          <p:nvPr>
            <p:ph idx="1"/>
          </p:nvPr>
        </p:nvSpPr>
        <p:spPr/>
        <p:txBody>
          <a:bodyPr vert="horz" lIns="91440" tIns="45720" rIns="91440" bIns="45720" rtlCol="0" anchor="t">
            <a:normAutofit/>
          </a:bodyPr>
          <a:lstStyle/>
          <a:p>
            <a:pPr marL="0" indent="0">
              <a:buNone/>
            </a:pPr>
            <a:r>
              <a:rPr lang="en-US" b="1" dirty="0">
                <a:cs typeface="Calibri"/>
              </a:rPr>
              <a:t>ALGORITHM</a:t>
            </a:r>
          </a:p>
          <a:p>
            <a:pPr>
              <a:buNone/>
            </a:pPr>
            <a:r>
              <a:rPr lang="en-US" sz="2200" dirty="0">
                <a:cs typeface="Calibri"/>
              </a:rPr>
              <a:t>//Sorts a given array by selection sort</a:t>
            </a:r>
          </a:p>
          <a:p>
            <a:pPr>
              <a:buNone/>
            </a:pPr>
            <a:r>
              <a:rPr lang="en-US" sz="2200" dirty="0">
                <a:cs typeface="Calibri"/>
              </a:rPr>
              <a:t>//Input: An array A[0..n − 1] of orderable elements</a:t>
            </a:r>
          </a:p>
          <a:p>
            <a:pPr>
              <a:buNone/>
            </a:pPr>
            <a:r>
              <a:rPr lang="en-US" sz="2200" dirty="0">
                <a:cs typeface="Calibri"/>
              </a:rPr>
              <a:t>//Output: Array A[0..n − 1] sorted in nondecreasing order</a:t>
            </a:r>
          </a:p>
          <a:p>
            <a:pPr algn="ctr">
              <a:buNone/>
            </a:pPr>
            <a:r>
              <a:rPr lang="en-US" sz="2200" b="1" i="1" dirty="0">
                <a:cs typeface="Calibri"/>
              </a:rPr>
              <a:t>for </a:t>
            </a:r>
            <a:r>
              <a:rPr lang="en-US" sz="2200" i="1" dirty="0" err="1">
                <a:cs typeface="Calibri"/>
              </a:rPr>
              <a:t>i</a:t>
            </a:r>
            <a:r>
              <a:rPr lang="en-US" sz="2200" i="1" dirty="0">
                <a:cs typeface="Calibri"/>
              </a:rPr>
              <a:t> ←0 </a:t>
            </a:r>
            <a:r>
              <a:rPr lang="en-US" sz="2200" b="1" i="1" dirty="0">
                <a:cs typeface="Calibri"/>
              </a:rPr>
              <a:t>to </a:t>
            </a:r>
            <a:r>
              <a:rPr lang="en-US" sz="2200" i="1" dirty="0">
                <a:cs typeface="Calibri"/>
              </a:rPr>
              <a:t>n − 2 </a:t>
            </a:r>
            <a:r>
              <a:rPr lang="en-US" sz="2200" b="1" i="1" dirty="0">
                <a:cs typeface="Calibri"/>
              </a:rPr>
              <a:t>do</a:t>
            </a:r>
          </a:p>
          <a:p>
            <a:pPr algn="ctr">
              <a:buNone/>
            </a:pPr>
            <a:r>
              <a:rPr lang="en-US" sz="2200" i="1" dirty="0" err="1">
                <a:cs typeface="Calibri"/>
              </a:rPr>
              <a:t>min←i</a:t>
            </a:r>
            <a:endParaRPr lang="en-US" sz="2200" i="1" dirty="0">
              <a:cs typeface="Calibri"/>
            </a:endParaRPr>
          </a:p>
          <a:p>
            <a:pPr algn="ctr">
              <a:buNone/>
            </a:pPr>
            <a:r>
              <a:rPr lang="en-US" sz="2200" b="1" i="1" dirty="0">
                <a:cs typeface="Calibri"/>
              </a:rPr>
              <a:t>for </a:t>
            </a:r>
            <a:r>
              <a:rPr lang="en-US" sz="2200" i="1" dirty="0">
                <a:cs typeface="Calibri"/>
              </a:rPr>
              <a:t>j ←</a:t>
            </a:r>
            <a:r>
              <a:rPr lang="en-US" sz="2200" i="1" dirty="0" err="1">
                <a:cs typeface="Calibri"/>
              </a:rPr>
              <a:t>i</a:t>
            </a:r>
            <a:r>
              <a:rPr lang="en-US" sz="2200" i="1" dirty="0">
                <a:cs typeface="Calibri"/>
              </a:rPr>
              <a:t> + 1 </a:t>
            </a:r>
            <a:r>
              <a:rPr lang="en-US" sz="2200" b="1" i="1" dirty="0">
                <a:cs typeface="Calibri"/>
              </a:rPr>
              <a:t>to </a:t>
            </a:r>
            <a:r>
              <a:rPr lang="en-US" sz="2200" i="1" dirty="0">
                <a:cs typeface="Calibri"/>
              </a:rPr>
              <a:t>n − 1 </a:t>
            </a:r>
            <a:r>
              <a:rPr lang="en-US" sz="2200" b="1" i="1" dirty="0">
                <a:cs typeface="Calibri"/>
              </a:rPr>
              <a:t>do</a:t>
            </a:r>
          </a:p>
          <a:p>
            <a:pPr algn="ctr">
              <a:buNone/>
            </a:pPr>
            <a:r>
              <a:rPr lang="en-US" sz="2200" b="1" i="1" dirty="0">
                <a:cs typeface="Calibri"/>
              </a:rPr>
              <a:t>if </a:t>
            </a:r>
            <a:r>
              <a:rPr lang="en-US" sz="2200" i="1" dirty="0">
                <a:cs typeface="Calibri"/>
              </a:rPr>
              <a:t>A[j ]&lt;A[min] </a:t>
            </a:r>
            <a:r>
              <a:rPr lang="en-US" sz="2200" i="1" dirty="0" err="1">
                <a:cs typeface="Calibri"/>
              </a:rPr>
              <a:t>min←j</a:t>
            </a:r>
            <a:endParaRPr lang="en-US" sz="2200" i="1" dirty="0">
              <a:cs typeface="Calibri"/>
            </a:endParaRPr>
          </a:p>
          <a:p>
            <a:pPr algn="ctr">
              <a:buNone/>
            </a:pPr>
            <a:r>
              <a:rPr lang="en-US" sz="2200" i="1" dirty="0">
                <a:cs typeface="Calibri"/>
              </a:rPr>
              <a:t>swap A[</a:t>
            </a:r>
            <a:r>
              <a:rPr lang="en-US" sz="2200" i="1" dirty="0" err="1">
                <a:cs typeface="Calibri"/>
              </a:rPr>
              <a:t>i</a:t>
            </a:r>
            <a:r>
              <a:rPr lang="en-US" sz="2200" i="1" dirty="0">
                <a:cs typeface="Calibri"/>
              </a:rPr>
              <a:t>] and A[min]</a:t>
            </a:r>
          </a:p>
        </p:txBody>
      </p:sp>
    </p:spTree>
    <p:extLst>
      <p:ext uri="{BB962C8B-B14F-4D97-AF65-F5344CB8AC3E}">
        <p14:creationId xmlns:p14="http://schemas.microsoft.com/office/powerpoint/2010/main" val="3921148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81BC3D-7C7F-4A71-8CC8-226622721550}"/>
              </a:ext>
            </a:extLst>
          </p:cNvPr>
          <p:cNvSpPr>
            <a:spLocks noGrp="1"/>
          </p:cNvSpPr>
          <p:nvPr>
            <p:ph type="title"/>
          </p:nvPr>
        </p:nvSpPr>
        <p:spPr/>
        <p:txBody>
          <a:bodyPr/>
          <a:lstStyle/>
          <a:p>
            <a:r>
              <a:rPr lang="en-US" dirty="0" smtClean="0">
                <a:cs typeface="Calibri Light"/>
              </a:rPr>
              <a:t>3.0 Bubble </a:t>
            </a:r>
            <a:r>
              <a:rPr lang="en-US" dirty="0">
                <a:cs typeface="Calibri Light"/>
              </a:rPr>
              <a:t>Sort </a:t>
            </a:r>
          </a:p>
        </p:txBody>
      </p:sp>
      <p:sp>
        <p:nvSpPr>
          <p:cNvPr id="3" name="Content Placeholder 2">
            <a:extLst>
              <a:ext uri="{FF2B5EF4-FFF2-40B4-BE49-F238E27FC236}">
                <a16:creationId xmlns:a16="http://schemas.microsoft.com/office/drawing/2014/main" xmlns="" id="{E0033735-6454-4155-BB18-4A21C93CA5A8}"/>
              </a:ext>
            </a:extLst>
          </p:cNvPr>
          <p:cNvSpPr>
            <a:spLocks noGrp="1"/>
          </p:cNvSpPr>
          <p:nvPr>
            <p:ph idx="1"/>
          </p:nvPr>
        </p:nvSpPr>
        <p:spPr/>
        <p:txBody>
          <a:bodyPr vert="horz" lIns="91440" tIns="45720" rIns="91440" bIns="45720" rtlCol="0" anchor="t">
            <a:normAutofit/>
          </a:bodyPr>
          <a:lstStyle/>
          <a:p>
            <a:r>
              <a:rPr lang="en-US" sz="2400" dirty="0" smtClean="0">
                <a:cs typeface="Calibri"/>
              </a:rPr>
              <a:t>Another brute-force application to the sorting problem is to compare adjacent elements of the list and exchange them if they are out of order. </a:t>
            </a:r>
            <a:endParaRPr lang="en-US" sz="2400" b="1" dirty="0" smtClean="0">
              <a:cs typeface="Calibri"/>
            </a:endParaRPr>
          </a:p>
          <a:p>
            <a:r>
              <a:rPr lang="en-US" sz="2400" dirty="0" smtClean="0">
                <a:cs typeface="Calibri"/>
              </a:rPr>
              <a:t>By </a:t>
            </a:r>
            <a:r>
              <a:rPr lang="en-US" sz="2400" dirty="0">
                <a:cs typeface="Calibri"/>
              </a:rPr>
              <a:t>doing it  repeatedly, we end up “bubbling up” the largest element to the last position on the list. </a:t>
            </a:r>
            <a:endParaRPr lang="en-US" sz="2400" b="1" dirty="0">
              <a:cs typeface="Calibri"/>
            </a:endParaRPr>
          </a:p>
          <a:p>
            <a:r>
              <a:rPr lang="en-US" sz="2400" dirty="0">
                <a:cs typeface="Calibri"/>
              </a:rPr>
              <a:t>The next pass bubbles up the second largest element, and so on, until  after n − 1 passes the list is sorted.</a:t>
            </a:r>
            <a:endParaRPr lang="en-US" sz="2400" b="1" dirty="0">
              <a:cs typeface="Calibri"/>
            </a:endParaRPr>
          </a:p>
        </p:txBody>
      </p:sp>
    </p:spTree>
    <p:extLst>
      <p:ext uri="{BB962C8B-B14F-4D97-AF65-F5344CB8AC3E}">
        <p14:creationId xmlns:p14="http://schemas.microsoft.com/office/powerpoint/2010/main" val="699619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676D14-DB17-4420-9E42-B60AAFB38DE7}"/>
              </a:ext>
            </a:extLst>
          </p:cNvPr>
          <p:cNvSpPr>
            <a:spLocks noGrp="1"/>
          </p:cNvSpPr>
          <p:nvPr>
            <p:ph type="title"/>
          </p:nvPr>
        </p:nvSpPr>
        <p:spPr/>
        <p:txBody>
          <a:bodyPr/>
          <a:lstStyle/>
          <a:p>
            <a:r>
              <a:rPr lang="en-US" dirty="0" smtClean="0">
                <a:cs typeface="Calibri Light"/>
              </a:rPr>
              <a:t>3.0 Bubble </a:t>
            </a:r>
            <a:r>
              <a:rPr lang="en-US" dirty="0">
                <a:cs typeface="Calibri Light"/>
              </a:rPr>
              <a:t>Sort </a:t>
            </a:r>
            <a:r>
              <a:rPr lang="en-US" dirty="0" smtClean="0">
                <a:cs typeface="Calibri Light"/>
              </a:rPr>
              <a:t>Contd.</a:t>
            </a:r>
            <a:endParaRPr lang="en-US" dirty="0"/>
          </a:p>
        </p:txBody>
      </p:sp>
      <p:sp>
        <p:nvSpPr>
          <p:cNvPr id="3" name="Content Placeholder 2">
            <a:extLst>
              <a:ext uri="{FF2B5EF4-FFF2-40B4-BE49-F238E27FC236}">
                <a16:creationId xmlns:a16="http://schemas.microsoft.com/office/drawing/2014/main" xmlns="" id="{B42DBA3E-47F0-4947-B290-F2280704C1FF}"/>
              </a:ext>
            </a:extLst>
          </p:cNvPr>
          <p:cNvSpPr>
            <a:spLocks noGrp="1"/>
          </p:cNvSpPr>
          <p:nvPr>
            <p:ph idx="1"/>
          </p:nvPr>
        </p:nvSpPr>
        <p:spPr/>
        <p:txBody>
          <a:bodyPr vert="horz" lIns="91440" tIns="45720" rIns="91440" bIns="45720" rtlCol="0" anchor="t">
            <a:normAutofit/>
          </a:bodyPr>
          <a:lstStyle/>
          <a:p>
            <a:pPr marL="0" indent="0">
              <a:buNone/>
            </a:pPr>
            <a:r>
              <a:rPr lang="en-US" b="1" dirty="0">
                <a:cs typeface="Calibri"/>
              </a:rPr>
              <a:t>ALGORITHM</a:t>
            </a:r>
          </a:p>
          <a:p>
            <a:pPr>
              <a:buNone/>
            </a:pPr>
            <a:r>
              <a:rPr lang="en-US" sz="2200" dirty="0">
                <a:cs typeface="Calibri"/>
              </a:rPr>
              <a:t>//Sorts a given array by bubble sort</a:t>
            </a:r>
          </a:p>
          <a:p>
            <a:pPr>
              <a:buNone/>
            </a:pPr>
            <a:r>
              <a:rPr lang="en-US" sz="2200" dirty="0">
                <a:cs typeface="Calibri"/>
              </a:rPr>
              <a:t>//Input: An array A[0..n − 1] of orderable elements</a:t>
            </a:r>
          </a:p>
          <a:p>
            <a:pPr>
              <a:buNone/>
            </a:pPr>
            <a:r>
              <a:rPr lang="en-US" sz="2200" dirty="0">
                <a:cs typeface="Calibri"/>
              </a:rPr>
              <a:t>//Output: Array A[0..n − 1] sorted in nondecreasing order</a:t>
            </a:r>
          </a:p>
          <a:p>
            <a:pPr algn="ctr">
              <a:buNone/>
            </a:pPr>
            <a:r>
              <a:rPr lang="en-US" sz="2200" b="1" i="1" dirty="0">
                <a:cs typeface="Calibri"/>
              </a:rPr>
              <a:t>for </a:t>
            </a:r>
            <a:r>
              <a:rPr lang="en-US" sz="2200" i="1" dirty="0" err="1">
                <a:cs typeface="Calibri"/>
              </a:rPr>
              <a:t>i</a:t>
            </a:r>
            <a:r>
              <a:rPr lang="en-US" sz="2200" i="1" dirty="0">
                <a:cs typeface="Calibri"/>
              </a:rPr>
              <a:t> ←0 </a:t>
            </a:r>
            <a:r>
              <a:rPr lang="en-US" sz="2200" b="1" i="1" dirty="0">
                <a:cs typeface="Calibri"/>
              </a:rPr>
              <a:t>to </a:t>
            </a:r>
            <a:r>
              <a:rPr lang="en-US" sz="2200" i="1" dirty="0">
                <a:cs typeface="Calibri"/>
              </a:rPr>
              <a:t>n − 2 </a:t>
            </a:r>
            <a:r>
              <a:rPr lang="en-US" sz="2200" b="1" i="1" dirty="0">
                <a:cs typeface="Calibri"/>
              </a:rPr>
              <a:t>do</a:t>
            </a:r>
            <a:endParaRPr lang="en-US" b="1" i="1" dirty="0">
              <a:cs typeface="Calibri"/>
            </a:endParaRPr>
          </a:p>
          <a:p>
            <a:pPr algn="ctr">
              <a:buNone/>
            </a:pPr>
            <a:r>
              <a:rPr lang="en-US" sz="2200" b="1" i="1" dirty="0">
                <a:cs typeface="Calibri"/>
              </a:rPr>
              <a:t>for </a:t>
            </a:r>
            <a:r>
              <a:rPr lang="en-US" sz="2200" i="1" dirty="0">
                <a:cs typeface="Calibri"/>
              </a:rPr>
              <a:t>j ←0 </a:t>
            </a:r>
            <a:r>
              <a:rPr lang="en-US" sz="2200" b="1" i="1" dirty="0">
                <a:cs typeface="Calibri"/>
              </a:rPr>
              <a:t>to </a:t>
            </a:r>
            <a:r>
              <a:rPr lang="en-US" sz="2200" i="1" dirty="0">
                <a:cs typeface="Calibri"/>
              </a:rPr>
              <a:t>n − 2 − </a:t>
            </a:r>
            <a:r>
              <a:rPr lang="en-US" sz="2200" i="1" dirty="0" err="1">
                <a:cs typeface="Calibri"/>
              </a:rPr>
              <a:t>i</a:t>
            </a:r>
            <a:r>
              <a:rPr lang="en-US" sz="2200" i="1" dirty="0">
                <a:cs typeface="Calibri"/>
              </a:rPr>
              <a:t> </a:t>
            </a:r>
            <a:r>
              <a:rPr lang="en-US" sz="2200" b="1" i="1" dirty="0">
                <a:cs typeface="Calibri"/>
              </a:rPr>
              <a:t>do</a:t>
            </a:r>
            <a:endParaRPr lang="en-US" b="1" i="1" dirty="0">
              <a:cs typeface="Calibri"/>
            </a:endParaRPr>
          </a:p>
          <a:p>
            <a:pPr algn="ctr">
              <a:buNone/>
            </a:pPr>
            <a:r>
              <a:rPr lang="en-US" sz="2200" b="1" i="1" dirty="0">
                <a:cs typeface="Calibri"/>
              </a:rPr>
              <a:t>if </a:t>
            </a:r>
            <a:r>
              <a:rPr lang="en-US" sz="2200" i="1" dirty="0">
                <a:cs typeface="Calibri"/>
              </a:rPr>
              <a:t>A[j + 1]&lt;A[j ] swap A[j ] and A[j + 1]</a:t>
            </a:r>
            <a:endParaRPr lang="en-US" i="1" dirty="0">
              <a:cs typeface="Calibri"/>
            </a:endParaRPr>
          </a:p>
        </p:txBody>
      </p:sp>
    </p:spTree>
    <p:extLst>
      <p:ext uri="{BB962C8B-B14F-4D97-AF65-F5344CB8AC3E}">
        <p14:creationId xmlns:p14="http://schemas.microsoft.com/office/powerpoint/2010/main" val="374652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627281-836C-4D6A-BFB6-766110286B2A}"/>
              </a:ext>
            </a:extLst>
          </p:cNvPr>
          <p:cNvSpPr>
            <a:spLocks noGrp="1"/>
          </p:cNvSpPr>
          <p:nvPr>
            <p:ph type="title"/>
          </p:nvPr>
        </p:nvSpPr>
        <p:spPr/>
        <p:txBody>
          <a:bodyPr>
            <a:normAutofit/>
          </a:bodyPr>
          <a:lstStyle/>
          <a:p>
            <a:r>
              <a:rPr lang="en-US" sz="3600" dirty="0" smtClean="0">
                <a:cs typeface="Calibri Light"/>
              </a:rPr>
              <a:t>4.0 Sequential </a:t>
            </a:r>
            <a:r>
              <a:rPr lang="en-US" sz="3600" dirty="0">
                <a:cs typeface="Calibri Light"/>
              </a:rPr>
              <a:t>Search and Brute-Force String Matching</a:t>
            </a:r>
          </a:p>
        </p:txBody>
      </p:sp>
      <p:sp>
        <p:nvSpPr>
          <p:cNvPr id="3" name="Content Placeholder 2">
            <a:extLst>
              <a:ext uri="{FF2B5EF4-FFF2-40B4-BE49-F238E27FC236}">
                <a16:creationId xmlns:a16="http://schemas.microsoft.com/office/drawing/2014/main" xmlns="" id="{973D2D2B-EBCA-49DB-BFB2-84F9486A1732}"/>
              </a:ext>
            </a:extLst>
          </p:cNvPr>
          <p:cNvSpPr>
            <a:spLocks noGrp="1"/>
          </p:cNvSpPr>
          <p:nvPr>
            <p:ph idx="1"/>
          </p:nvPr>
        </p:nvSpPr>
        <p:spPr/>
        <p:txBody>
          <a:bodyPr vert="horz" lIns="91440" tIns="45720" rIns="91440" bIns="45720" rtlCol="0" anchor="t">
            <a:normAutofit/>
          </a:bodyPr>
          <a:lstStyle/>
          <a:p>
            <a:pPr>
              <a:lnSpc>
                <a:spcPct val="150000"/>
              </a:lnSpc>
            </a:pPr>
            <a:r>
              <a:rPr lang="en-US" sz="2400" dirty="0">
                <a:cs typeface="Calibri"/>
              </a:rPr>
              <a:t>Here we discuss two applications of this strategy to the problem of searching.</a:t>
            </a:r>
            <a:endParaRPr lang="en-US"/>
          </a:p>
          <a:p>
            <a:pPr>
              <a:lnSpc>
                <a:spcPct val="150000"/>
              </a:lnSpc>
            </a:pPr>
            <a:r>
              <a:rPr lang="en-US" sz="2400" dirty="0">
                <a:cs typeface="Calibri"/>
              </a:rPr>
              <a:t>The first deals with the canonical problem of searching for an item of a given value in a given list.</a:t>
            </a:r>
          </a:p>
          <a:p>
            <a:pPr>
              <a:lnSpc>
                <a:spcPct val="150000"/>
              </a:lnSpc>
            </a:pPr>
            <a:r>
              <a:rPr lang="en-US" sz="2400" dirty="0">
                <a:cs typeface="Calibri"/>
              </a:rPr>
              <a:t>The second is different in that it deals with the string-matching problem.</a:t>
            </a:r>
          </a:p>
        </p:txBody>
      </p:sp>
    </p:spTree>
    <p:extLst>
      <p:ext uri="{BB962C8B-B14F-4D97-AF65-F5344CB8AC3E}">
        <p14:creationId xmlns:p14="http://schemas.microsoft.com/office/powerpoint/2010/main" val="2246570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DAD0D3-BC24-4403-8268-DAEE585020DF}"/>
              </a:ext>
            </a:extLst>
          </p:cNvPr>
          <p:cNvSpPr>
            <a:spLocks noGrp="1"/>
          </p:cNvSpPr>
          <p:nvPr>
            <p:ph type="title"/>
          </p:nvPr>
        </p:nvSpPr>
        <p:spPr/>
        <p:txBody>
          <a:bodyPr/>
          <a:lstStyle/>
          <a:p>
            <a:r>
              <a:rPr lang="en-US" sz="3800" dirty="0" smtClean="0">
                <a:cs typeface="Calibri Light"/>
              </a:rPr>
              <a:t>4.1 Sequential Search</a:t>
            </a:r>
            <a:endParaRPr lang="en-US" sz="3800" dirty="0">
              <a:cs typeface="Calibri Light"/>
            </a:endParaRPr>
          </a:p>
        </p:txBody>
      </p:sp>
      <p:sp>
        <p:nvSpPr>
          <p:cNvPr id="3" name="Content Placeholder 2">
            <a:extLst>
              <a:ext uri="{FF2B5EF4-FFF2-40B4-BE49-F238E27FC236}">
                <a16:creationId xmlns:a16="http://schemas.microsoft.com/office/drawing/2014/main" xmlns="" id="{400C2C91-4258-4F12-8108-5FECAB93FBAC}"/>
              </a:ext>
            </a:extLst>
          </p:cNvPr>
          <p:cNvSpPr>
            <a:spLocks noGrp="1"/>
          </p:cNvSpPr>
          <p:nvPr>
            <p:ph idx="1"/>
          </p:nvPr>
        </p:nvSpPr>
        <p:spPr/>
        <p:txBody>
          <a:bodyPr vert="horz" lIns="91440" tIns="45720" rIns="91440" bIns="45720" rtlCol="0" anchor="t">
            <a:normAutofit/>
          </a:bodyPr>
          <a:lstStyle/>
          <a:p>
            <a:r>
              <a:rPr lang="en-US" sz="2400" dirty="0" smtClean="0">
                <a:cs typeface="Calibri"/>
              </a:rPr>
              <a:t>The </a:t>
            </a:r>
            <a:r>
              <a:rPr lang="en-US" sz="2400" dirty="0">
                <a:cs typeface="Calibri"/>
              </a:rPr>
              <a:t>algorithm simply compares successive elements of a given list with a given search key until either a match is encountered (successful search) or the list is exhausted without finding a match (unsuccessful search).</a:t>
            </a:r>
            <a:endParaRPr lang="en-US" sz="2400" b="1" dirty="0">
              <a:cs typeface="Calibri"/>
            </a:endParaRPr>
          </a:p>
          <a:p>
            <a:r>
              <a:rPr lang="en-US" sz="2400" dirty="0">
                <a:cs typeface="Calibri"/>
              </a:rPr>
              <a:t>A simple extra trick is often employed in implementing sequential search: if we append the search key to the end of the list, the search for the key will have to be successful. </a:t>
            </a:r>
          </a:p>
          <a:p>
            <a:r>
              <a:rPr lang="en-US" sz="2400" dirty="0">
                <a:cs typeface="Calibri"/>
              </a:rPr>
              <a:t>Therefore we can eliminate the end of list check altogether.</a:t>
            </a:r>
            <a:endParaRPr lang="en-US" sz="2400" dirty="0"/>
          </a:p>
        </p:txBody>
      </p:sp>
    </p:spTree>
    <p:extLst>
      <p:ext uri="{BB962C8B-B14F-4D97-AF65-F5344CB8AC3E}">
        <p14:creationId xmlns:p14="http://schemas.microsoft.com/office/powerpoint/2010/main" val="1579995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939F40-4EF9-4B71-B3F6-71BC2115C01E}"/>
              </a:ext>
            </a:extLst>
          </p:cNvPr>
          <p:cNvSpPr>
            <a:spLocks noGrp="1"/>
          </p:cNvSpPr>
          <p:nvPr>
            <p:ph type="title"/>
          </p:nvPr>
        </p:nvSpPr>
        <p:spPr/>
        <p:txBody>
          <a:bodyPr/>
          <a:lstStyle/>
          <a:p>
            <a:r>
              <a:rPr lang="en-US" sz="3800" dirty="0" smtClean="0">
                <a:cs typeface="Calibri Light"/>
              </a:rPr>
              <a:t>4.1 Sequential Search Contd.</a:t>
            </a:r>
            <a:endParaRPr lang="en-US" sz="3800" dirty="0">
              <a:cs typeface="Calibri Light"/>
            </a:endParaRPr>
          </a:p>
        </p:txBody>
      </p:sp>
      <p:sp>
        <p:nvSpPr>
          <p:cNvPr id="3" name="Content Placeholder 2">
            <a:extLst>
              <a:ext uri="{FF2B5EF4-FFF2-40B4-BE49-F238E27FC236}">
                <a16:creationId xmlns:a16="http://schemas.microsoft.com/office/drawing/2014/main" xmlns="" id="{B406B427-55FE-4833-B37F-4A626851E2F0}"/>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b="1" dirty="0">
                <a:cs typeface="Calibri"/>
              </a:rPr>
              <a:t>ALGORITHM</a:t>
            </a:r>
          </a:p>
          <a:p>
            <a:pPr>
              <a:buNone/>
            </a:pPr>
            <a:r>
              <a:rPr lang="en-US" sz="2400" dirty="0">
                <a:cs typeface="Calibri"/>
              </a:rPr>
              <a:t>//Implements sequential search with a search key as a sentinel</a:t>
            </a:r>
          </a:p>
          <a:p>
            <a:pPr>
              <a:buNone/>
            </a:pPr>
            <a:r>
              <a:rPr lang="en-US" sz="2400" dirty="0">
                <a:cs typeface="Calibri"/>
              </a:rPr>
              <a:t>//Input: An array A of n elements and a search key K</a:t>
            </a:r>
          </a:p>
          <a:p>
            <a:pPr>
              <a:buNone/>
            </a:pPr>
            <a:r>
              <a:rPr lang="en-US" sz="2400" dirty="0">
                <a:cs typeface="Calibri"/>
              </a:rPr>
              <a:t>//Output: The index of the first element in A[0..n − 1] whose value is</a:t>
            </a:r>
          </a:p>
          <a:p>
            <a:pPr>
              <a:buNone/>
            </a:pPr>
            <a:r>
              <a:rPr lang="en-US" sz="2400" dirty="0">
                <a:cs typeface="Calibri"/>
              </a:rPr>
              <a:t>// equal to K or −1 if no such element is found</a:t>
            </a:r>
            <a:endParaRPr lang="en-US" sz="2400">
              <a:cs typeface="Calibri"/>
            </a:endParaRPr>
          </a:p>
          <a:p>
            <a:pPr algn="ctr">
              <a:buNone/>
            </a:pPr>
            <a:r>
              <a:rPr lang="en-US" sz="2400" i="1" dirty="0">
                <a:cs typeface="Calibri"/>
              </a:rPr>
              <a:t>A[n]←K</a:t>
            </a:r>
            <a:endParaRPr lang="en-US" i="1" dirty="0">
              <a:cs typeface="Calibri"/>
            </a:endParaRPr>
          </a:p>
          <a:p>
            <a:pPr algn="ctr">
              <a:buNone/>
            </a:pPr>
            <a:r>
              <a:rPr lang="en-US" sz="2400" i="1" dirty="0" err="1">
                <a:cs typeface="Calibri"/>
              </a:rPr>
              <a:t>i</a:t>
            </a:r>
            <a:r>
              <a:rPr lang="en-US" sz="2400" i="1" dirty="0">
                <a:cs typeface="Calibri"/>
              </a:rPr>
              <a:t> ←0</a:t>
            </a:r>
            <a:endParaRPr lang="en-US" i="1" dirty="0">
              <a:cs typeface="Calibri"/>
            </a:endParaRPr>
          </a:p>
          <a:p>
            <a:pPr algn="ctr">
              <a:buNone/>
            </a:pPr>
            <a:r>
              <a:rPr lang="en-US" sz="2400" b="1" i="1" dirty="0">
                <a:cs typeface="Calibri"/>
              </a:rPr>
              <a:t>while </a:t>
            </a:r>
            <a:r>
              <a:rPr lang="en-US" sz="2400" i="1" dirty="0">
                <a:cs typeface="Calibri"/>
              </a:rPr>
              <a:t>A[</a:t>
            </a:r>
            <a:r>
              <a:rPr lang="en-US" sz="2400" i="1" dirty="0" err="1">
                <a:cs typeface="Calibri"/>
              </a:rPr>
              <a:t>i</a:t>
            </a:r>
            <a:r>
              <a:rPr lang="en-US" sz="2400" i="1" dirty="0">
                <a:cs typeface="Calibri"/>
              </a:rPr>
              <a:t>] = K </a:t>
            </a:r>
            <a:r>
              <a:rPr lang="en-US" sz="2400" b="1" i="1" dirty="0">
                <a:cs typeface="Calibri"/>
              </a:rPr>
              <a:t>do</a:t>
            </a:r>
            <a:endParaRPr lang="en-US" b="1" i="1" dirty="0">
              <a:cs typeface="Calibri"/>
            </a:endParaRPr>
          </a:p>
          <a:p>
            <a:pPr algn="ctr">
              <a:buNone/>
            </a:pPr>
            <a:r>
              <a:rPr lang="en-US" sz="2400" i="1" dirty="0" err="1">
                <a:cs typeface="Calibri"/>
              </a:rPr>
              <a:t>i</a:t>
            </a:r>
            <a:r>
              <a:rPr lang="en-US" sz="2400" i="1" dirty="0">
                <a:cs typeface="Calibri"/>
              </a:rPr>
              <a:t> ←</a:t>
            </a:r>
            <a:r>
              <a:rPr lang="en-US" sz="2400" i="1" dirty="0" err="1">
                <a:cs typeface="Calibri"/>
              </a:rPr>
              <a:t>i</a:t>
            </a:r>
            <a:r>
              <a:rPr lang="en-US" sz="2400" i="1" dirty="0">
                <a:cs typeface="Calibri"/>
              </a:rPr>
              <a:t> + 1</a:t>
            </a:r>
            <a:endParaRPr lang="en-US" i="1" dirty="0">
              <a:cs typeface="Calibri"/>
            </a:endParaRPr>
          </a:p>
          <a:p>
            <a:pPr algn="ctr">
              <a:buNone/>
            </a:pPr>
            <a:r>
              <a:rPr lang="en-US" sz="2400" b="1" i="1" dirty="0">
                <a:cs typeface="Calibri"/>
              </a:rPr>
              <a:t>if </a:t>
            </a:r>
            <a:r>
              <a:rPr lang="en-US" sz="2400" i="1" dirty="0" err="1">
                <a:cs typeface="Calibri"/>
              </a:rPr>
              <a:t>i</a:t>
            </a:r>
            <a:r>
              <a:rPr lang="en-US" sz="2400" i="1" dirty="0">
                <a:cs typeface="Calibri"/>
              </a:rPr>
              <a:t> &lt; n </a:t>
            </a:r>
            <a:r>
              <a:rPr lang="en-US" sz="2400" b="1" i="1" dirty="0">
                <a:cs typeface="Calibri"/>
              </a:rPr>
              <a:t>return </a:t>
            </a:r>
            <a:r>
              <a:rPr lang="en-US" sz="2400" i="1" dirty="0" err="1">
                <a:cs typeface="Calibri"/>
              </a:rPr>
              <a:t>i</a:t>
            </a:r>
            <a:endParaRPr lang="en-US" i="1" dirty="0" err="1">
              <a:cs typeface="Calibri"/>
            </a:endParaRPr>
          </a:p>
          <a:p>
            <a:pPr algn="ctr">
              <a:buNone/>
            </a:pPr>
            <a:r>
              <a:rPr lang="en-US" sz="2400" b="1" i="1" dirty="0">
                <a:cs typeface="Calibri"/>
              </a:rPr>
              <a:t>else return </a:t>
            </a:r>
            <a:r>
              <a:rPr lang="en-US" sz="2400" i="1" dirty="0">
                <a:cs typeface="Calibri"/>
              </a:rPr>
              <a:t>−1</a:t>
            </a:r>
            <a:endParaRPr lang="en-US" i="1" dirty="0"/>
          </a:p>
        </p:txBody>
      </p:sp>
    </p:spTree>
    <p:extLst>
      <p:ext uri="{BB962C8B-B14F-4D97-AF65-F5344CB8AC3E}">
        <p14:creationId xmlns:p14="http://schemas.microsoft.com/office/powerpoint/2010/main" val="172722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1095</TotalTime>
  <Words>1649</Words>
  <Application>Microsoft Office PowerPoint</Application>
  <PresentationFormat>Widescreen</PresentationFormat>
  <Paragraphs>185</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Brute Force and Exhaustive Search</vt:lpstr>
      <vt:lpstr>1.0 Introduction</vt:lpstr>
      <vt:lpstr>2.0 Selection Sort</vt:lpstr>
      <vt:lpstr>2.0 Selection Sort Algorithm Contd.</vt:lpstr>
      <vt:lpstr>3.0 Bubble Sort </vt:lpstr>
      <vt:lpstr>3.0 Bubble Sort Contd.</vt:lpstr>
      <vt:lpstr>4.0 Sequential Search and Brute-Force String Matching</vt:lpstr>
      <vt:lpstr>4.1 Sequential Search</vt:lpstr>
      <vt:lpstr>4.1 Sequential Search Contd.</vt:lpstr>
      <vt:lpstr>4.2 Brute-Force String Matching</vt:lpstr>
      <vt:lpstr>4.2 Brute-Force String Matching Contd.</vt:lpstr>
      <vt:lpstr>5.0 Closest pair by brute force</vt:lpstr>
      <vt:lpstr>5.0 Closest pair by brute force cont.</vt:lpstr>
      <vt:lpstr>6.0 Convex hull problem</vt:lpstr>
      <vt:lpstr>6.0 Convex Hull problem Contd.</vt:lpstr>
      <vt:lpstr>7.0 Exhaustive search</vt:lpstr>
      <vt:lpstr>7.1 The Traveling salesman problem</vt:lpstr>
      <vt:lpstr>7.2 Example of Exhaustive Search on the TSM problem</vt:lpstr>
      <vt:lpstr>8.0 The knapsack problem</vt:lpstr>
      <vt:lpstr>9.0 The assignment problem</vt:lpstr>
      <vt:lpstr>9.0 The assignment problem Contd.</vt:lpstr>
      <vt:lpstr>10.0 Depth-First Search and Breadth First Search</vt:lpstr>
      <vt:lpstr>10.1 Depth First Search Algorithm</vt:lpstr>
      <vt:lpstr>10.1 Depth First Search Algorithm Contd.</vt:lpstr>
      <vt:lpstr>10.1 Depth First Search Algorithm Contd.</vt:lpstr>
      <vt:lpstr>10.2 Breadth First search Algorithm</vt:lpstr>
      <vt:lpstr>10.2 Breadth First Search Algorithm Contd.</vt:lpstr>
      <vt:lpstr>10.2 Breadth First Search Algorithm Contd.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ISHAN ANAND</cp:lastModifiedBy>
  <cp:revision>225</cp:revision>
  <dcterms:created xsi:type="dcterms:W3CDTF">2013-07-15T20:26:40Z</dcterms:created>
  <dcterms:modified xsi:type="dcterms:W3CDTF">2018-10-10T04:48:29Z</dcterms:modified>
</cp:coreProperties>
</file>