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1" r:id="rId7"/>
    <p:sldId id="263" r:id="rId8"/>
    <p:sldId id="264" r:id="rId9"/>
    <p:sldId id="265" r:id="rId10"/>
    <p:sldId id="266" r:id="rId11"/>
    <p:sldId id="267" r:id="rId12"/>
    <p:sldId id="268" r:id="rId13"/>
    <p:sldId id="269" r:id="rId14"/>
    <p:sldId id="270" r:id="rId1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40" d="100"/>
          <a:sy n="40" d="100"/>
        </p:scale>
        <p:origin x="-8" y="1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8B78D9-6E36-4880-A13E-4A804F0F59E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316778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B78D9-6E36-4880-A13E-4A804F0F59E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326170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B78D9-6E36-4880-A13E-4A804F0F59E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203114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B78D9-6E36-4880-A13E-4A804F0F59E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24387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B78D9-6E36-4880-A13E-4A804F0F59E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37135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8B78D9-6E36-4880-A13E-4A804F0F59EB}"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261685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8B78D9-6E36-4880-A13E-4A804F0F59EB}"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4845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8B78D9-6E36-4880-A13E-4A804F0F59EB}"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10640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B78D9-6E36-4880-A13E-4A804F0F59EB}"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792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B78D9-6E36-4880-A13E-4A804F0F59EB}"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222166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B78D9-6E36-4880-A13E-4A804F0F59EB}"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B4F85-E96D-4BAE-929B-BF136D7CDD63}" type="slidenum">
              <a:rPr lang="en-US" smtClean="0"/>
              <a:t>‹#›</a:t>
            </a:fld>
            <a:endParaRPr lang="en-US"/>
          </a:p>
        </p:txBody>
      </p:sp>
    </p:spTree>
    <p:extLst>
      <p:ext uri="{BB962C8B-B14F-4D97-AF65-F5344CB8AC3E}">
        <p14:creationId xmlns:p14="http://schemas.microsoft.com/office/powerpoint/2010/main" val="372396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B78D9-6E36-4880-A13E-4A804F0F59EB}" type="datetimeFigureOut">
              <a:rPr lang="en-US" smtClean="0"/>
              <a:t>10/3/2018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B4F85-E96D-4BAE-929B-BF136D7CDD63}" type="slidenum">
              <a:rPr lang="en-US" smtClean="0"/>
              <a:t>‹#›</a:t>
            </a:fld>
            <a:endParaRPr lang="en-US"/>
          </a:p>
        </p:txBody>
      </p:sp>
    </p:spTree>
    <p:extLst>
      <p:ext uri="{BB962C8B-B14F-4D97-AF65-F5344CB8AC3E}">
        <p14:creationId xmlns:p14="http://schemas.microsoft.com/office/powerpoint/2010/main" val="118346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HOMEWORK</a:t>
            </a:r>
            <a:endParaRPr lang="en-US"/>
          </a:p>
        </p:txBody>
      </p:sp>
      <p:sp>
        <p:nvSpPr>
          <p:cNvPr id="3" name="Subtitle 2"/>
          <p:cNvSpPr>
            <a:spLocks noGrp="1"/>
          </p:cNvSpPr>
          <p:nvPr>
            <p:ph type="subTitle" idx="1"/>
          </p:nvPr>
        </p:nvSpPr>
        <p:spPr/>
        <p:txBody>
          <a:bodyPr/>
          <a:lstStyle/>
          <a:p>
            <a:r>
              <a:rPr lang="en-US" smtClean="0"/>
              <a:t>Group – I (Solvi Magnusson, Ishan Anand, Rishi, Tej Talluri)</a:t>
            </a:r>
          </a:p>
          <a:p>
            <a:r>
              <a:rPr lang="en-US" smtClean="0"/>
              <a:t>1.4 (3 &amp; 9)</a:t>
            </a:r>
            <a:endParaRPr lang="en-US" dirty="0" smtClean="0"/>
          </a:p>
        </p:txBody>
      </p:sp>
    </p:spTree>
    <p:extLst>
      <p:ext uri="{BB962C8B-B14F-4D97-AF65-F5344CB8AC3E}">
        <p14:creationId xmlns:p14="http://schemas.microsoft.com/office/powerpoint/2010/main" val="379300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dequeue</a:t>
            </a:r>
            <a:endParaRPr lang="en-US"/>
          </a:p>
        </p:txBody>
      </p:sp>
      <p:pic>
        <p:nvPicPr>
          <p:cNvPr id="4" name="Picture 3"/>
          <p:cNvPicPr>
            <a:picLocks noChangeAspect="1"/>
          </p:cNvPicPr>
          <p:nvPr/>
        </p:nvPicPr>
        <p:blipFill>
          <a:blip r:embed="rId2"/>
          <a:stretch>
            <a:fillRect/>
          </a:stretch>
        </p:blipFill>
        <p:spPr>
          <a:xfrm>
            <a:off x="2014374" y="3182090"/>
            <a:ext cx="8163252" cy="493819"/>
          </a:xfrm>
          <a:prstGeom prst="rect">
            <a:avLst/>
          </a:prstGeom>
        </p:spPr>
      </p:pic>
    </p:spTree>
    <p:extLst>
      <p:ext uri="{BB962C8B-B14F-4D97-AF65-F5344CB8AC3E}">
        <p14:creationId xmlns:p14="http://schemas.microsoft.com/office/powerpoint/2010/main" val="228592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Enqueue c</a:t>
            </a:r>
            <a:endParaRPr lang="en-US"/>
          </a:p>
        </p:txBody>
      </p:sp>
      <p:pic>
        <p:nvPicPr>
          <p:cNvPr id="4" name="Picture 3"/>
          <p:cNvPicPr>
            <a:picLocks noChangeAspect="1"/>
          </p:cNvPicPr>
          <p:nvPr/>
        </p:nvPicPr>
        <p:blipFill>
          <a:blip r:embed="rId2"/>
          <a:stretch>
            <a:fillRect/>
          </a:stretch>
        </p:blipFill>
        <p:spPr>
          <a:xfrm>
            <a:off x="2014374" y="3182090"/>
            <a:ext cx="8163252" cy="493819"/>
          </a:xfrm>
          <a:prstGeom prst="rect">
            <a:avLst/>
          </a:prstGeom>
        </p:spPr>
      </p:pic>
    </p:spTree>
    <p:extLst>
      <p:ext uri="{BB962C8B-B14F-4D97-AF65-F5344CB8AC3E}">
        <p14:creationId xmlns:p14="http://schemas.microsoft.com/office/powerpoint/2010/main" val="297480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Enqueue d</a:t>
            </a:r>
            <a:endParaRPr lang="en-US"/>
          </a:p>
        </p:txBody>
      </p:sp>
      <p:pic>
        <p:nvPicPr>
          <p:cNvPr id="4" name="Picture 3"/>
          <p:cNvPicPr>
            <a:picLocks noChangeAspect="1"/>
          </p:cNvPicPr>
          <p:nvPr/>
        </p:nvPicPr>
        <p:blipFill>
          <a:blip r:embed="rId2"/>
          <a:stretch>
            <a:fillRect/>
          </a:stretch>
        </p:blipFill>
        <p:spPr>
          <a:xfrm>
            <a:off x="2014374" y="3182090"/>
            <a:ext cx="8163252" cy="493819"/>
          </a:xfrm>
          <a:prstGeom prst="rect">
            <a:avLst/>
          </a:prstGeom>
        </p:spPr>
      </p:pic>
    </p:spTree>
    <p:extLst>
      <p:ext uri="{BB962C8B-B14F-4D97-AF65-F5344CB8AC3E}">
        <p14:creationId xmlns:p14="http://schemas.microsoft.com/office/powerpoint/2010/main" val="398882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Final Queue</a:t>
            </a:r>
            <a:endParaRPr lang="en-US"/>
          </a:p>
        </p:txBody>
      </p:sp>
      <p:sp>
        <p:nvSpPr>
          <p:cNvPr id="3" name="Content Placeholder 2"/>
          <p:cNvSpPr>
            <a:spLocks noGrp="1"/>
          </p:cNvSpPr>
          <p:nvPr>
            <p:ph idx="1"/>
          </p:nvPr>
        </p:nvSpPr>
        <p:spPr/>
        <p:txBody>
          <a:bodyPr/>
          <a:lstStyle/>
          <a:p>
            <a:r>
              <a:rPr lang="en-US" smtClean="0"/>
              <a:t>dequeue</a:t>
            </a:r>
            <a:endParaRPr lang="en-US"/>
          </a:p>
        </p:txBody>
      </p:sp>
      <p:pic>
        <p:nvPicPr>
          <p:cNvPr id="4" name="Picture 3"/>
          <p:cNvPicPr>
            <a:picLocks noChangeAspect="1"/>
          </p:cNvPicPr>
          <p:nvPr/>
        </p:nvPicPr>
        <p:blipFill>
          <a:blip r:embed="rId2"/>
          <a:stretch>
            <a:fillRect/>
          </a:stretch>
        </p:blipFill>
        <p:spPr>
          <a:xfrm>
            <a:off x="2014374" y="3182090"/>
            <a:ext cx="8163252" cy="493819"/>
          </a:xfrm>
          <a:prstGeom prst="rect">
            <a:avLst/>
          </a:prstGeom>
        </p:spPr>
      </p:pic>
    </p:spTree>
    <p:extLst>
      <p:ext uri="{BB962C8B-B14F-4D97-AF65-F5344CB8AC3E}">
        <p14:creationId xmlns:p14="http://schemas.microsoft.com/office/powerpoint/2010/main" val="396035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smtClean="0"/>
              <a:t>For each of the following applications, indicate the most appropriate data structure:</a:t>
            </a:r>
            <a:br>
              <a:rPr lang="en-US" sz="2400" smtClean="0"/>
            </a:br>
            <a:r>
              <a:rPr lang="en-US" sz="2400" smtClean="0"/>
              <a:t>a) answering telephone calls in order to know priorities</a:t>
            </a:r>
            <a:br>
              <a:rPr lang="en-US" sz="2400" smtClean="0"/>
            </a:br>
            <a:r>
              <a:rPr lang="en-US" sz="2400" smtClean="0"/>
              <a:t>b) Sending backlog orders to customers in order they have been received</a:t>
            </a:r>
            <a:br>
              <a:rPr lang="en-US" sz="2400" smtClean="0"/>
            </a:br>
            <a:r>
              <a:rPr lang="en-US" sz="2400" smtClean="0"/>
              <a:t>c) Implementing a calculator for computing simple arithmetic expessions.</a:t>
            </a:r>
            <a:endParaRPr lang="en-US" sz="2400"/>
          </a:p>
        </p:txBody>
      </p:sp>
      <p:sp>
        <p:nvSpPr>
          <p:cNvPr id="3" name="Content Placeholder 2"/>
          <p:cNvSpPr>
            <a:spLocks noGrp="1"/>
          </p:cNvSpPr>
          <p:nvPr>
            <p:ph idx="1"/>
          </p:nvPr>
        </p:nvSpPr>
        <p:spPr/>
        <p:txBody>
          <a:bodyPr>
            <a:normAutofit/>
          </a:bodyPr>
          <a:lstStyle/>
          <a:p>
            <a:pPr marL="514350" indent="-514350">
              <a:buAutoNum type="alphaLcParenR"/>
            </a:pPr>
            <a:r>
              <a:rPr lang="en-US" sz="2400" smtClean="0">
                <a:latin typeface="+mj-lt"/>
              </a:rPr>
              <a:t>Priority Queue is the most appropriate data structure for answering telephone calls in the order of their known priorities. A priority queue orders its items by their priority value. When the priotities are known, they can be inserted into a priority queue, where they are sorted out as per their priority.</a:t>
            </a:r>
          </a:p>
          <a:p>
            <a:pPr marL="514350" indent="-514350">
              <a:buAutoNum type="alphaLcParenR"/>
            </a:pPr>
            <a:r>
              <a:rPr lang="en-US" sz="2400" smtClean="0">
                <a:latin typeface="+mj-lt"/>
              </a:rPr>
              <a:t>Queue is the most appropriate data structure for sending backlog orders to customers in the order they have been received. In a queue, the elements that enter first will be removed first in the same order.</a:t>
            </a:r>
          </a:p>
          <a:p>
            <a:pPr marL="514350" indent="-514350">
              <a:buAutoNum type="alphaLcParenR"/>
            </a:pPr>
            <a:r>
              <a:rPr lang="en-US" sz="2400" smtClean="0">
                <a:latin typeface="+mj-lt"/>
              </a:rPr>
              <a:t>Stack is the most appropriate data structure for implementing a calculator for computing simple arithematical expressions. Stack machines execute data manipulation operations using postfix operations. These operations are usuallycalled Reverse Polish. In postfix notation, the operator acts upon the  most recently seen operands and uses am implied stack for evaluation.</a:t>
            </a:r>
            <a:endParaRPr lang="en-US" sz="2400">
              <a:latin typeface="+mj-lt"/>
            </a:endParaRPr>
          </a:p>
        </p:txBody>
      </p:sp>
    </p:spTree>
    <p:extLst>
      <p:ext uri="{BB962C8B-B14F-4D97-AF65-F5344CB8AC3E}">
        <p14:creationId xmlns:p14="http://schemas.microsoft.com/office/powerpoint/2010/main" val="366394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Show the Stack after each operation of the following sequence that starts with the empty stack:</a:t>
            </a:r>
            <a:br>
              <a:rPr lang="en-US" sz="3200" smtClean="0"/>
            </a:br>
            <a:r>
              <a:rPr lang="en-US" sz="3200" smtClean="0"/>
              <a:t>push(a), </a:t>
            </a:r>
            <a:r>
              <a:rPr lang="en-US" sz="3200" smtClean="0"/>
              <a:t>push(b), pop, push(c), push(d), pop</a:t>
            </a:r>
            <a:r>
              <a:rPr lang="en-US" sz="3200" smtClean="0"/>
              <a:t> </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69542203"/>
              </p:ext>
            </p:extLst>
          </p:nvPr>
        </p:nvGraphicFramePr>
        <p:xfrm>
          <a:off x="838200" y="3248025"/>
          <a:ext cx="10515600" cy="2289174"/>
        </p:xfrm>
        <a:graphic>
          <a:graphicData uri="http://schemas.openxmlformats.org/drawingml/2006/table">
            <a:tbl>
              <a:tblPr firstRow="1" bandRow="1">
                <a:tableStyleId>{5C22544A-7EE6-4342-B048-85BDC9FD1C3A}</a:tableStyleId>
              </a:tblPr>
              <a:tblGrid>
                <a:gridCol w="10515600"/>
              </a:tblGrid>
              <a:tr h="381529">
                <a:tc>
                  <a:txBody>
                    <a:bodyPr/>
                    <a:lstStyle/>
                    <a:p>
                      <a:pPr algn="ctr"/>
                      <a:r>
                        <a:rPr lang="en-US" smtClean="0"/>
                        <a:t>PUSH</a:t>
                      </a:r>
                      <a:r>
                        <a:rPr lang="en-US" baseline="0" smtClean="0"/>
                        <a:t> A</a:t>
                      </a:r>
                      <a:endParaRPr lang="en-US"/>
                    </a:p>
                  </a:txBody>
                  <a:tcPr/>
                </a:tc>
              </a:tr>
              <a:tr h="381529">
                <a:tc>
                  <a:txBody>
                    <a:bodyPr/>
                    <a:lstStyle/>
                    <a:p>
                      <a:endParaRPr lang="en-US"/>
                    </a:p>
                  </a:txBody>
                  <a:tcPr/>
                </a:tc>
              </a:tr>
              <a:tr h="381529">
                <a:tc>
                  <a:txBody>
                    <a:bodyPr/>
                    <a:lstStyle/>
                    <a:p>
                      <a:endParaRPr lang="en-US"/>
                    </a:p>
                  </a:txBody>
                  <a:tcPr/>
                </a:tc>
              </a:tr>
              <a:tr h="381529">
                <a:tc>
                  <a:txBody>
                    <a:bodyPr/>
                    <a:lstStyle/>
                    <a:p>
                      <a:pPr algn="ctr"/>
                      <a:endParaRPr lang="en-US"/>
                    </a:p>
                  </a:txBody>
                  <a:tcPr/>
                </a:tc>
              </a:tr>
              <a:tr h="381529">
                <a:tc>
                  <a:txBody>
                    <a:bodyPr/>
                    <a:lstStyle/>
                    <a:p>
                      <a:pPr algn="ctr"/>
                      <a:endParaRPr lang="en-US"/>
                    </a:p>
                  </a:txBody>
                  <a:tcPr/>
                </a:tc>
              </a:tr>
              <a:tr h="381529">
                <a:tc>
                  <a:txBody>
                    <a:bodyPr/>
                    <a:lstStyle/>
                    <a:p>
                      <a:pPr algn="ctr"/>
                      <a:r>
                        <a:rPr lang="en-US" smtClean="0"/>
                        <a:t>a</a:t>
                      </a:r>
                      <a:endParaRPr lang="en-US"/>
                    </a:p>
                  </a:txBody>
                  <a:tcPr/>
                </a:tc>
              </a:tr>
            </a:tbl>
          </a:graphicData>
        </a:graphic>
      </p:graphicFrame>
    </p:spTree>
    <p:extLst>
      <p:ext uri="{BB962C8B-B14F-4D97-AF65-F5344CB8AC3E}">
        <p14:creationId xmlns:p14="http://schemas.microsoft.com/office/powerpoint/2010/main" val="68032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838200" y="2801507"/>
            <a:ext cx="10515600" cy="2399573"/>
          </a:xfrm>
          <a:prstGeom prst="rect">
            <a:avLst/>
          </a:prstGeom>
        </p:spPr>
      </p:pic>
    </p:spTree>
    <p:extLst>
      <p:ext uri="{BB962C8B-B14F-4D97-AF65-F5344CB8AC3E}">
        <p14:creationId xmlns:p14="http://schemas.microsoft.com/office/powerpoint/2010/main" val="20253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838200" y="2801507"/>
            <a:ext cx="10515600" cy="2399573"/>
          </a:xfrm>
          <a:prstGeom prst="rect">
            <a:avLst/>
          </a:prstGeom>
        </p:spPr>
      </p:pic>
    </p:spTree>
    <p:extLst>
      <p:ext uri="{BB962C8B-B14F-4D97-AF65-F5344CB8AC3E}">
        <p14:creationId xmlns:p14="http://schemas.microsoft.com/office/powerpoint/2010/main" val="199443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2801507"/>
            <a:ext cx="10515600" cy="2399573"/>
          </a:xfrm>
          <a:prstGeom prst="rect">
            <a:avLst/>
          </a:prstGeom>
        </p:spPr>
      </p:pic>
    </p:spTree>
    <p:extLst>
      <p:ext uri="{BB962C8B-B14F-4D97-AF65-F5344CB8AC3E}">
        <p14:creationId xmlns:p14="http://schemas.microsoft.com/office/powerpoint/2010/main" val="342929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2801507"/>
            <a:ext cx="10515600" cy="2399573"/>
          </a:xfrm>
          <a:prstGeom prst="rect">
            <a:avLst/>
          </a:prstGeom>
        </p:spPr>
      </p:pic>
    </p:spTree>
    <p:extLst>
      <p:ext uri="{BB962C8B-B14F-4D97-AF65-F5344CB8AC3E}">
        <p14:creationId xmlns:p14="http://schemas.microsoft.com/office/powerpoint/2010/main" val="168451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2801507"/>
            <a:ext cx="10515600" cy="2399573"/>
          </a:xfrm>
          <a:prstGeom prst="rect">
            <a:avLst/>
          </a:prstGeom>
        </p:spPr>
      </p:pic>
    </p:spTree>
    <p:extLst>
      <p:ext uri="{BB962C8B-B14F-4D97-AF65-F5344CB8AC3E}">
        <p14:creationId xmlns:p14="http://schemas.microsoft.com/office/powerpoint/2010/main" val="224196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Show the queue after each operation of the following sequence that starts with the empty queue:</a:t>
            </a:r>
            <a:br>
              <a:rPr lang="en-US" sz="2000" smtClean="0"/>
            </a:br>
            <a:r>
              <a:rPr lang="en-US" sz="2000" smtClean="0"/>
              <a:t>enqueue(a), enqueuer(b), dequeuer, enqueue(c), enqueuer(d), dequeue</a:t>
            </a:r>
            <a:br>
              <a:rPr lang="en-US" sz="2000" smtClean="0"/>
            </a:br>
            <a:endParaRPr lang="en-US" sz="2000"/>
          </a:p>
        </p:txBody>
      </p:sp>
      <p:sp>
        <p:nvSpPr>
          <p:cNvPr id="3" name="Content Placeholder 2"/>
          <p:cNvSpPr>
            <a:spLocks noGrp="1"/>
          </p:cNvSpPr>
          <p:nvPr>
            <p:ph idx="1"/>
          </p:nvPr>
        </p:nvSpPr>
        <p:spPr/>
        <p:txBody>
          <a:bodyPr/>
          <a:lstStyle/>
          <a:p>
            <a:r>
              <a:rPr lang="en-US" smtClean="0"/>
              <a:t>Enqueue a</a:t>
            </a:r>
            <a:endParaRPr lang="en-US"/>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67470443"/>
              </p:ext>
            </p:extLst>
          </p:nvPr>
        </p:nvGraphicFramePr>
        <p:xfrm>
          <a:off x="1727200" y="2531533"/>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smtClean="0"/>
                        <a:t>a</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201999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Enqueue b</a:t>
            </a:r>
            <a:endParaRPr lang="en-US"/>
          </a:p>
        </p:txBody>
      </p:sp>
      <p:pic>
        <p:nvPicPr>
          <p:cNvPr id="5" name="Picture 4"/>
          <p:cNvPicPr>
            <a:picLocks noChangeAspect="1"/>
          </p:cNvPicPr>
          <p:nvPr/>
        </p:nvPicPr>
        <p:blipFill>
          <a:blip r:embed="rId2"/>
          <a:stretch>
            <a:fillRect/>
          </a:stretch>
        </p:blipFill>
        <p:spPr>
          <a:xfrm>
            <a:off x="2014374" y="3182090"/>
            <a:ext cx="8163252" cy="493819"/>
          </a:xfrm>
          <a:prstGeom prst="rect">
            <a:avLst/>
          </a:prstGeom>
        </p:spPr>
      </p:pic>
    </p:spTree>
    <p:extLst>
      <p:ext uri="{BB962C8B-B14F-4D97-AF65-F5344CB8AC3E}">
        <p14:creationId xmlns:p14="http://schemas.microsoft.com/office/powerpoint/2010/main" val="406493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236</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HOMEWORK</vt:lpstr>
      <vt:lpstr>Show the Stack after each operation of the following sequence that starts with the empty stack: push(a), push(b), pop, push(c), push(d), pop </vt:lpstr>
      <vt:lpstr>PowerPoint Presentation</vt:lpstr>
      <vt:lpstr>PowerPoint Presentation</vt:lpstr>
      <vt:lpstr>PowerPoint Presentation</vt:lpstr>
      <vt:lpstr>PowerPoint Presentation</vt:lpstr>
      <vt:lpstr>PowerPoint Presentation</vt:lpstr>
      <vt:lpstr>Show the queue after each operation of the following sequence that starts with the empty queue: enqueue(a), enqueuer(b), dequeuer, enqueue(c), enqueuer(d), dequeue </vt:lpstr>
      <vt:lpstr>PowerPoint Presentation</vt:lpstr>
      <vt:lpstr>PowerPoint Presentation</vt:lpstr>
      <vt:lpstr>PowerPoint Presentation</vt:lpstr>
      <vt:lpstr>PowerPoint Presentation</vt:lpstr>
      <vt:lpstr>Final Queue</vt:lpstr>
      <vt:lpstr>For each of the following applications, indicate the most appropriate data structure: a) answering telephone calls in order to know priorities b) Sending backlog orders to customers in order they have been received c) Implementing a calculator for computing simple arithmetic expessions.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dc:title>
  <dc:creator>ISHAN ANAND</dc:creator>
  <cp:lastModifiedBy>ISHAN ANAND</cp:lastModifiedBy>
  <cp:revision>5</cp:revision>
  <cp:lastPrinted>2018-10-03T23:00:32Z</cp:lastPrinted>
  <dcterms:created xsi:type="dcterms:W3CDTF">2018-10-03T21:28:22Z</dcterms:created>
  <dcterms:modified xsi:type="dcterms:W3CDTF">2018-10-03T23:40:02Z</dcterms:modified>
</cp:coreProperties>
</file>