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58" r:id="rId6"/>
    <p:sldId id="273" r:id="rId7"/>
    <p:sldId id="270" r:id="rId8"/>
    <p:sldId id="271" r:id="rId9"/>
    <p:sldId id="274" r:id="rId10"/>
    <p:sldId id="272" r:id="rId11"/>
    <p:sldId id="259" r:id="rId12"/>
    <p:sldId id="275" r:id="rId13"/>
    <p:sldId id="276" r:id="rId14"/>
    <p:sldId id="261" r:id="rId15"/>
    <p:sldId id="262" r:id="rId16"/>
    <p:sldId id="263" r:id="rId17"/>
    <p:sldId id="278" r:id="rId18"/>
    <p:sldId id="277" r:id="rId19"/>
    <p:sldId id="265" r:id="rId20"/>
    <p:sldId id="279" r:id="rId21"/>
    <p:sldId id="280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D8D41-2904-4344-9D8B-103A5AEF68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1FF6F1-7D4A-4D65-9F63-01C40424938C}">
      <dgm:prSet phldrT="[Text]"/>
      <dgm:spPr/>
      <dgm:t>
        <a:bodyPr/>
        <a:lstStyle/>
        <a:p>
          <a:r>
            <a:rPr lang="en-US" dirty="0" smtClean="0"/>
            <a:t>problem's</a:t>
          </a:r>
        </a:p>
        <a:p>
          <a:r>
            <a:rPr lang="en-US" dirty="0" smtClean="0"/>
            <a:t>instance</a:t>
          </a:r>
          <a:endParaRPr lang="en-US" dirty="0"/>
        </a:p>
      </dgm:t>
    </dgm:pt>
    <dgm:pt modelId="{018B434B-3CC2-4D89-A79A-5E09F721BE48}" type="parTrans" cxnId="{33CC47C0-C839-4723-9CEA-1AB33847480E}">
      <dgm:prSet/>
      <dgm:spPr/>
      <dgm:t>
        <a:bodyPr/>
        <a:lstStyle/>
        <a:p>
          <a:endParaRPr lang="en-US"/>
        </a:p>
      </dgm:t>
    </dgm:pt>
    <dgm:pt modelId="{F5C78FA7-25D6-425E-85F5-66712AB992B2}" type="sibTrans" cxnId="{33CC47C0-C839-4723-9CEA-1AB33847480E}">
      <dgm:prSet/>
      <dgm:spPr/>
      <dgm:t>
        <a:bodyPr/>
        <a:lstStyle/>
        <a:p>
          <a:endParaRPr lang="en-US"/>
        </a:p>
      </dgm:t>
    </dgm:pt>
    <dgm:pt modelId="{728234C4-A0BF-422E-A530-E3F0965D6D03}">
      <dgm:prSet phldrT="[Text]"/>
      <dgm:spPr/>
      <dgm:t>
        <a:bodyPr/>
        <a:lstStyle/>
        <a:p>
          <a:r>
            <a:rPr lang="en-US" dirty="0" smtClean="0"/>
            <a:t>simpler instance</a:t>
          </a:r>
        </a:p>
        <a:p>
          <a:r>
            <a:rPr lang="en-US" dirty="0" smtClean="0"/>
            <a:t>or</a:t>
          </a:r>
        </a:p>
        <a:p>
          <a:r>
            <a:rPr lang="en-US" dirty="0" smtClean="0"/>
            <a:t>another representation</a:t>
          </a:r>
        </a:p>
        <a:p>
          <a:r>
            <a:rPr lang="en-US" dirty="0" smtClean="0"/>
            <a:t>or</a:t>
          </a:r>
        </a:p>
        <a:p>
          <a:r>
            <a:rPr lang="en-US" dirty="0" smtClean="0"/>
            <a:t>another  problem's instance</a:t>
          </a:r>
          <a:endParaRPr lang="en-US" dirty="0"/>
        </a:p>
      </dgm:t>
    </dgm:pt>
    <dgm:pt modelId="{5ED65A05-E920-4900-82C0-9A79B1E7B904}" type="parTrans" cxnId="{89F353D9-1C2F-4D87-9A03-9BC2341BA917}">
      <dgm:prSet/>
      <dgm:spPr/>
      <dgm:t>
        <a:bodyPr/>
        <a:lstStyle/>
        <a:p>
          <a:endParaRPr lang="en-US"/>
        </a:p>
      </dgm:t>
    </dgm:pt>
    <dgm:pt modelId="{C0D3EE09-07F5-44F2-BA0D-F4B6887A5290}" type="sibTrans" cxnId="{89F353D9-1C2F-4D87-9A03-9BC2341BA917}">
      <dgm:prSet/>
      <dgm:spPr/>
      <dgm:t>
        <a:bodyPr/>
        <a:lstStyle/>
        <a:p>
          <a:endParaRPr lang="en-US"/>
        </a:p>
      </dgm:t>
    </dgm:pt>
    <dgm:pt modelId="{9FC62743-3FF5-4EE7-A776-82A9BDB8FC80}">
      <dgm:prSet phldrT="[Text]"/>
      <dgm:spPr/>
      <dgm:t>
        <a:bodyPr/>
        <a:lstStyle/>
        <a:p>
          <a:r>
            <a:rPr lang="en-US" dirty="0" smtClean="0"/>
            <a:t>solution</a:t>
          </a:r>
        </a:p>
      </dgm:t>
    </dgm:pt>
    <dgm:pt modelId="{D90DF110-1F90-428F-86BD-6922CCB3AC91}" type="parTrans" cxnId="{8E3A0950-3C93-4FD1-A913-2D0DE46E3FEB}">
      <dgm:prSet/>
      <dgm:spPr/>
      <dgm:t>
        <a:bodyPr/>
        <a:lstStyle/>
        <a:p>
          <a:endParaRPr lang="en-US"/>
        </a:p>
      </dgm:t>
    </dgm:pt>
    <dgm:pt modelId="{68925281-CBAE-4B08-AF02-431A64DB28B1}" type="sibTrans" cxnId="{8E3A0950-3C93-4FD1-A913-2D0DE46E3FEB}">
      <dgm:prSet/>
      <dgm:spPr/>
      <dgm:t>
        <a:bodyPr/>
        <a:lstStyle/>
        <a:p>
          <a:endParaRPr lang="en-US"/>
        </a:p>
      </dgm:t>
    </dgm:pt>
    <dgm:pt modelId="{2B828EDE-6957-4BBB-AAEA-C88B7C7DE74B}" type="pres">
      <dgm:prSet presAssocID="{F04D8D41-2904-4344-9D8B-103A5AEF68ED}" presName="Name0" presStyleCnt="0">
        <dgm:presLayoutVars>
          <dgm:dir/>
          <dgm:resizeHandles val="exact"/>
        </dgm:presLayoutVars>
      </dgm:prSet>
      <dgm:spPr/>
    </dgm:pt>
    <dgm:pt modelId="{894E305D-15DA-4458-9E69-955D8365B843}" type="pres">
      <dgm:prSet presAssocID="{1E1FF6F1-7D4A-4D65-9F63-01C4042493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71AE7-539C-454B-9C4A-F60E148E0C56}" type="pres">
      <dgm:prSet presAssocID="{F5C78FA7-25D6-425E-85F5-66712AB992B2}" presName="sibTrans" presStyleLbl="sibTrans2D1" presStyleIdx="0" presStyleCnt="2"/>
      <dgm:spPr/>
    </dgm:pt>
    <dgm:pt modelId="{15CF3AB0-D9D0-4B5C-9DAB-6570DC67AF43}" type="pres">
      <dgm:prSet presAssocID="{F5C78FA7-25D6-425E-85F5-66712AB992B2}" presName="connectorText" presStyleLbl="sibTrans2D1" presStyleIdx="0" presStyleCnt="2"/>
      <dgm:spPr/>
    </dgm:pt>
    <dgm:pt modelId="{7F690569-B833-4FB8-9F56-70FAFFCD3349}" type="pres">
      <dgm:prSet presAssocID="{728234C4-A0BF-422E-A530-E3F0965D6D0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C454-3938-4C51-94BF-7B29CDB480C5}" type="pres">
      <dgm:prSet presAssocID="{C0D3EE09-07F5-44F2-BA0D-F4B6887A5290}" presName="sibTrans" presStyleLbl="sibTrans2D1" presStyleIdx="1" presStyleCnt="2"/>
      <dgm:spPr/>
    </dgm:pt>
    <dgm:pt modelId="{EBDAA0E9-ED6D-4114-B6F0-2178B2B5D32F}" type="pres">
      <dgm:prSet presAssocID="{C0D3EE09-07F5-44F2-BA0D-F4B6887A5290}" presName="connectorText" presStyleLbl="sibTrans2D1" presStyleIdx="1" presStyleCnt="2"/>
      <dgm:spPr/>
    </dgm:pt>
    <dgm:pt modelId="{117B0463-1AAA-4A6A-94B1-68A815861CB1}" type="pres">
      <dgm:prSet presAssocID="{9FC62743-3FF5-4EE7-A776-82A9BDB8FC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35DD98-C125-45D3-B1AF-0FEF72C8D8B6}" type="presOf" srcId="{C0D3EE09-07F5-44F2-BA0D-F4B6887A5290}" destId="{EBDAA0E9-ED6D-4114-B6F0-2178B2B5D32F}" srcOrd="1" destOrd="0" presId="urn:microsoft.com/office/officeart/2005/8/layout/process1"/>
    <dgm:cxn modelId="{89F353D9-1C2F-4D87-9A03-9BC2341BA917}" srcId="{F04D8D41-2904-4344-9D8B-103A5AEF68ED}" destId="{728234C4-A0BF-422E-A530-E3F0965D6D03}" srcOrd="1" destOrd="0" parTransId="{5ED65A05-E920-4900-82C0-9A79B1E7B904}" sibTransId="{C0D3EE09-07F5-44F2-BA0D-F4B6887A5290}"/>
    <dgm:cxn modelId="{CC34B90F-40C1-4CCB-B81B-C537103BA8E7}" type="presOf" srcId="{F5C78FA7-25D6-425E-85F5-66712AB992B2}" destId="{15CF3AB0-D9D0-4B5C-9DAB-6570DC67AF43}" srcOrd="1" destOrd="0" presId="urn:microsoft.com/office/officeart/2005/8/layout/process1"/>
    <dgm:cxn modelId="{8E3A0950-3C93-4FD1-A913-2D0DE46E3FEB}" srcId="{F04D8D41-2904-4344-9D8B-103A5AEF68ED}" destId="{9FC62743-3FF5-4EE7-A776-82A9BDB8FC80}" srcOrd="2" destOrd="0" parTransId="{D90DF110-1F90-428F-86BD-6922CCB3AC91}" sibTransId="{68925281-CBAE-4B08-AF02-431A64DB28B1}"/>
    <dgm:cxn modelId="{A7EF6565-A8E2-43A3-93A8-9F3515B4B46C}" type="presOf" srcId="{1E1FF6F1-7D4A-4D65-9F63-01C40424938C}" destId="{894E305D-15DA-4458-9E69-955D8365B843}" srcOrd="0" destOrd="0" presId="urn:microsoft.com/office/officeart/2005/8/layout/process1"/>
    <dgm:cxn modelId="{94967578-2EE6-40EE-9374-AB935EDC5438}" type="presOf" srcId="{728234C4-A0BF-422E-A530-E3F0965D6D03}" destId="{7F690569-B833-4FB8-9F56-70FAFFCD3349}" srcOrd="0" destOrd="0" presId="urn:microsoft.com/office/officeart/2005/8/layout/process1"/>
    <dgm:cxn modelId="{33CC47C0-C839-4723-9CEA-1AB33847480E}" srcId="{F04D8D41-2904-4344-9D8B-103A5AEF68ED}" destId="{1E1FF6F1-7D4A-4D65-9F63-01C40424938C}" srcOrd="0" destOrd="0" parTransId="{018B434B-3CC2-4D89-A79A-5E09F721BE48}" sibTransId="{F5C78FA7-25D6-425E-85F5-66712AB992B2}"/>
    <dgm:cxn modelId="{5C3F0879-0D22-49EF-8AB7-BB5F89C23A6D}" type="presOf" srcId="{F5C78FA7-25D6-425E-85F5-66712AB992B2}" destId="{B5C71AE7-539C-454B-9C4A-F60E148E0C56}" srcOrd="0" destOrd="0" presId="urn:microsoft.com/office/officeart/2005/8/layout/process1"/>
    <dgm:cxn modelId="{586C5DC5-1282-4940-BC7D-9272036F5375}" type="presOf" srcId="{C0D3EE09-07F5-44F2-BA0D-F4B6887A5290}" destId="{2F9DC454-3938-4C51-94BF-7B29CDB480C5}" srcOrd="0" destOrd="0" presId="urn:microsoft.com/office/officeart/2005/8/layout/process1"/>
    <dgm:cxn modelId="{78D56DEE-47B8-4186-9393-87D09D110DC4}" type="presOf" srcId="{F04D8D41-2904-4344-9D8B-103A5AEF68ED}" destId="{2B828EDE-6957-4BBB-AAEA-C88B7C7DE74B}" srcOrd="0" destOrd="0" presId="urn:microsoft.com/office/officeart/2005/8/layout/process1"/>
    <dgm:cxn modelId="{57582D6F-B6D0-4B80-A262-7C526A4FC2B5}" type="presOf" srcId="{9FC62743-3FF5-4EE7-A776-82A9BDB8FC80}" destId="{117B0463-1AAA-4A6A-94B1-68A815861CB1}" srcOrd="0" destOrd="0" presId="urn:microsoft.com/office/officeart/2005/8/layout/process1"/>
    <dgm:cxn modelId="{0A36FADC-EFEB-45C8-B044-C8D1A6FCD4BB}" type="presParOf" srcId="{2B828EDE-6957-4BBB-AAEA-C88B7C7DE74B}" destId="{894E305D-15DA-4458-9E69-955D8365B843}" srcOrd="0" destOrd="0" presId="urn:microsoft.com/office/officeart/2005/8/layout/process1"/>
    <dgm:cxn modelId="{99C436FE-5EBD-48C3-A183-956180758A37}" type="presParOf" srcId="{2B828EDE-6957-4BBB-AAEA-C88B7C7DE74B}" destId="{B5C71AE7-539C-454B-9C4A-F60E148E0C56}" srcOrd="1" destOrd="0" presId="urn:microsoft.com/office/officeart/2005/8/layout/process1"/>
    <dgm:cxn modelId="{0F944090-CA9E-4CAC-83B4-010FB87EE908}" type="presParOf" srcId="{B5C71AE7-539C-454B-9C4A-F60E148E0C56}" destId="{15CF3AB0-D9D0-4B5C-9DAB-6570DC67AF43}" srcOrd="0" destOrd="0" presId="urn:microsoft.com/office/officeart/2005/8/layout/process1"/>
    <dgm:cxn modelId="{FF65EC30-C570-467C-8CCD-8B7B0DF1984B}" type="presParOf" srcId="{2B828EDE-6957-4BBB-AAEA-C88B7C7DE74B}" destId="{7F690569-B833-4FB8-9F56-70FAFFCD3349}" srcOrd="2" destOrd="0" presId="urn:microsoft.com/office/officeart/2005/8/layout/process1"/>
    <dgm:cxn modelId="{4759072C-B5A1-4B76-BD78-15CD90AFFD89}" type="presParOf" srcId="{2B828EDE-6957-4BBB-AAEA-C88B7C7DE74B}" destId="{2F9DC454-3938-4C51-94BF-7B29CDB480C5}" srcOrd="3" destOrd="0" presId="urn:microsoft.com/office/officeart/2005/8/layout/process1"/>
    <dgm:cxn modelId="{580C2EC8-2ACF-4E5C-B2A6-95D07F4467E5}" type="presParOf" srcId="{2F9DC454-3938-4C51-94BF-7B29CDB480C5}" destId="{EBDAA0E9-ED6D-4114-B6F0-2178B2B5D32F}" srcOrd="0" destOrd="0" presId="urn:microsoft.com/office/officeart/2005/8/layout/process1"/>
    <dgm:cxn modelId="{83BEA3C8-E73D-4F11-B8A3-F8632480C096}" type="presParOf" srcId="{2B828EDE-6957-4BBB-AAEA-C88B7C7DE74B}" destId="{117B0463-1AAA-4A6A-94B1-68A815861C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69CE8-E9AF-4A72-98A7-CC7D6EB0D0C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21FB0-6207-4E36-9589-D9CF96F4508B}">
      <dgm:prSet phldrT="[Text]"/>
      <dgm:spPr/>
      <dgm:t>
        <a:bodyPr/>
        <a:lstStyle/>
        <a:p>
          <a:r>
            <a:rPr lang="en-US" dirty="0" smtClean="0"/>
            <a:t>Balanced Search trees</a:t>
          </a:r>
          <a:endParaRPr lang="en-US" dirty="0"/>
        </a:p>
      </dgm:t>
    </dgm:pt>
    <dgm:pt modelId="{71ECA1AF-AA4C-4897-8429-3819D1F7F226}" type="parTrans" cxnId="{B0CC4387-9AA9-4019-9622-E30AB3920887}">
      <dgm:prSet/>
      <dgm:spPr/>
      <dgm:t>
        <a:bodyPr/>
        <a:lstStyle/>
        <a:p>
          <a:endParaRPr lang="en-US"/>
        </a:p>
      </dgm:t>
    </dgm:pt>
    <dgm:pt modelId="{7EE1F321-5C02-4F32-BEC8-AC29B51C0235}" type="sibTrans" cxnId="{B0CC4387-9AA9-4019-9622-E30AB3920887}">
      <dgm:prSet/>
      <dgm:spPr/>
      <dgm:t>
        <a:bodyPr/>
        <a:lstStyle/>
        <a:p>
          <a:endParaRPr lang="en-US"/>
        </a:p>
      </dgm:t>
    </dgm:pt>
    <dgm:pt modelId="{B56DB289-9B93-4BA8-81D3-E95A0A91F945}">
      <dgm:prSet phldrT="[Text]"/>
      <dgm:spPr/>
      <dgm:t>
        <a:bodyPr/>
        <a:lstStyle/>
        <a:p>
          <a:r>
            <a:rPr lang="en-US" dirty="0" smtClean="0"/>
            <a:t>B Trees</a:t>
          </a:r>
          <a:endParaRPr lang="en-US" dirty="0"/>
        </a:p>
      </dgm:t>
    </dgm:pt>
    <dgm:pt modelId="{F90C95C0-1CC7-48E8-821C-E4708E655370}" type="parTrans" cxnId="{FDA082DF-41E8-49F9-AC20-6DC1C9FBE527}">
      <dgm:prSet/>
      <dgm:spPr/>
      <dgm:t>
        <a:bodyPr/>
        <a:lstStyle/>
        <a:p>
          <a:endParaRPr lang="en-US"/>
        </a:p>
      </dgm:t>
    </dgm:pt>
    <dgm:pt modelId="{E1D029D8-6558-4C5E-B7B6-BB8707CBEBDC}" type="sibTrans" cxnId="{FDA082DF-41E8-49F9-AC20-6DC1C9FBE527}">
      <dgm:prSet/>
      <dgm:spPr/>
      <dgm:t>
        <a:bodyPr/>
        <a:lstStyle/>
        <a:p>
          <a:endParaRPr lang="en-US"/>
        </a:p>
      </dgm:t>
    </dgm:pt>
    <dgm:pt modelId="{C90A468B-A8E1-4582-B655-D2229CC5E2B2}">
      <dgm:prSet phldrT="[Text]"/>
      <dgm:spPr/>
      <dgm:t>
        <a:bodyPr/>
        <a:lstStyle/>
        <a:p>
          <a:r>
            <a:rPr lang="en-US" dirty="0" smtClean="0"/>
            <a:t>AVL Trees</a:t>
          </a:r>
          <a:endParaRPr lang="en-US" dirty="0"/>
        </a:p>
      </dgm:t>
    </dgm:pt>
    <dgm:pt modelId="{6B9870D3-5AEF-44E4-8FDF-2F9136E40E31}" type="parTrans" cxnId="{A1450D4A-0B74-4669-9B0C-E23D5D3BE109}">
      <dgm:prSet/>
      <dgm:spPr/>
      <dgm:t>
        <a:bodyPr/>
        <a:lstStyle/>
        <a:p>
          <a:endParaRPr lang="en-US"/>
        </a:p>
      </dgm:t>
    </dgm:pt>
    <dgm:pt modelId="{818B390D-DB2E-47FB-8169-4F05951BC116}" type="sibTrans" cxnId="{A1450D4A-0B74-4669-9B0C-E23D5D3BE109}">
      <dgm:prSet/>
      <dgm:spPr/>
      <dgm:t>
        <a:bodyPr/>
        <a:lstStyle/>
        <a:p>
          <a:endParaRPr lang="en-US"/>
        </a:p>
      </dgm:t>
    </dgm:pt>
    <dgm:pt modelId="{AFD55D31-17E2-4E48-BA9D-C0E6A9AAE8A4}" type="pres">
      <dgm:prSet presAssocID="{8CD69CE8-E9AF-4A72-98A7-CC7D6EB0D0C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156728-36A4-4CBE-A022-42A251DAF897}" type="pres">
      <dgm:prSet presAssocID="{C4421FB0-6207-4E36-9589-D9CF96F4508B}" presName="singleCycle" presStyleCnt="0"/>
      <dgm:spPr/>
    </dgm:pt>
    <dgm:pt modelId="{0AF89496-DEE2-40ED-8FD8-F2F5CE026353}" type="pres">
      <dgm:prSet presAssocID="{C4421FB0-6207-4E36-9589-D9CF96F4508B}" presName="singleCenter" presStyleLbl="node1" presStyleIdx="0" presStyleCnt="3" custScaleY="76945" custLinFactNeighborX="0" custLinFactNeighborY="-8370">
        <dgm:presLayoutVars>
          <dgm:chMax val="7"/>
          <dgm:chPref val="7"/>
        </dgm:presLayoutVars>
      </dgm:prSet>
      <dgm:spPr/>
    </dgm:pt>
    <dgm:pt modelId="{0121B8F4-C5EE-4659-8304-DDF240094E5B}" type="pres">
      <dgm:prSet presAssocID="{F90C95C0-1CC7-48E8-821C-E4708E655370}" presName="Name56" presStyleLbl="parChTrans1D2" presStyleIdx="0" presStyleCnt="2"/>
      <dgm:spPr/>
    </dgm:pt>
    <dgm:pt modelId="{138411CC-3F8D-4794-820A-D0F28898DFF1}" type="pres">
      <dgm:prSet presAssocID="{B56DB289-9B93-4BA8-81D3-E95A0A91F945}" presName="text0" presStyleLbl="node1" presStyleIdx="1" presStyleCnt="3" custRadScaleRad="134789" custRadScaleInc="132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6418A-A23E-4B2F-9840-9DA055D122AD}" type="pres">
      <dgm:prSet presAssocID="{6B9870D3-5AEF-44E4-8FDF-2F9136E40E31}" presName="Name56" presStyleLbl="parChTrans1D2" presStyleIdx="1" presStyleCnt="2"/>
      <dgm:spPr/>
    </dgm:pt>
    <dgm:pt modelId="{66B90EBF-ECFB-4F08-B2A0-C09787D4964D}" type="pres">
      <dgm:prSet presAssocID="{C90A468B-A8E1-4582-B655-D2229CC5E2B2}" presName="text0" presStyleLbl="node1" presStyleIdx="2" presStyleCnt="3" custRadScaleRad="125847" custRadScaleInc="66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C4387-9AA9-4019-9622-E30AB3920887}" srcId="{8CD69CE8-E9AF-4A72-98A7-CC7D6EB0D0C2}" destId="{C4421FB0-6207-4E36-9589-D9CF96F4508B}" srcOrd="0" destOrd="0" parTransId="{71ECA1AF-AA4C-4897-8429-3819D1F7F226}" sibTransId="{7EE1F321-5C02-4F32-BEC8-AC29B51C0235}"/>
    <dgm:cxn modelId="{848F1497-2479-4742-A44A-0280D1B0DB8D}" type="presOf" srcId="{F90C95C0-1CC7-48E8-821C-E4708E655370}" destId="{0121B8F4-C5EE-4659-8304-DDF240094E5B}" srcOrd="0" destOrd="0" presId="urn:microsoft.com/office/officeart/2008/layout/RadialCluster"/>
    <dgm:cxn modelId="{FDA082DF-41E8-49F9-AC20-6DC1C9FBE527}" srcId="{C4421FB0-6207-4E36-9589-D9CF96F4508B}" destId="{B56DB289-9B93-4BA8-81D3-E95A0A91F945}" srcOrd="0" destOrd="0" parTransId="{F90C95C0-1CC7-48E8-821C-E4708E655370}" sibTransId="{E1D029D8-6558-4C5E-B7B6-BB8707CBEBDC}"/>
    <dgm:cxn modelId="{03C8AC8D-AE8C-4390-9D6A-F71B0BC530B6}" type="presOf" srcId="{C90A468B-A8E1-4582-B655-D2229CC5E2B2}" destId="{66B90EBF-ECFB-4F08-B2A0-C09787D4964D}" srcOrd="0" destOrd="0" presId="urn:microsoft.com/office/officeart/2008/layout/RadialCluster"/>
    <dgm:cxn modelId="{A33169BB-DB6B-4A72-B419-C469E0C733FF}" type="presOf" srcId="{C4421FB0-6207-4E36-9589-D9CF96F4508B}" destId="{0AF89496-DEE2-40ED-8FD8-F2F5CE026353}" srcOrd="0" destOrd="0" presId="urn:microsoft.com/office/officeart/2008/layout/RadialCluster"/>
    <dgm:cxn modelId="{421D75F1-7FFF-4E3E-9302-FD4F14FCE5FF}" type="presOf" srcId="{8CD69CE8-E9AF-4A72-98A7-CC7D6EB0D0C2}" destId="{AFD55D31-17E2-4E48-BA9D-C0E6A9AAE8A4}" srcOrd="0" destOrd="0" presId="urn:microsoft.com/office/officeart/2008/layout/RadialCluster"/>
    <dgm:cxn modelId="{30004000-CC5E-49E7-A21B-D3B23E3800B8}" type="presOf" srcId="{B56DB289-9B93-4BA8-81D3-E95A0A91F945}" destId="{138411CC-3F8D-4794-820A-D0F28898DFF1}" srcOrd="0" destOrd="0" presId="urn:microsoft.com/office/officeart/2008/layout/RadialCluster"/>
    <dgm:cxn modelId="{38E21839-1E50-4C2C-95A6-826A755572E5}" type="presOf" srcId="{6B9870D3-5AEF-44E4-8FDF-2F9136E40E31}" destId="{D916418A-A23E-4B2F-9840-9DA055D122AD}" srcOrd="0" destOrd="0" presId="urn:microsoft.com/office/officeart/2008/layout/RadialCluster"/>
    <dgm:cxn modelId="{A1450D4A-0B74-4669-9B0C-E23D5D3BE109}" srcId="{C4421FB0-6207-4E36-9589-D9CF96F4508B}" destId="{C90A468B-A8E1-4582-B655-D2229CC5E2B2}" srcOrd="1" destOrd="0" parTransId="{6B9870D3-5AEF-44E4-8FDF-2F9136E40E31}" sibTransId="{818B390D-DB2E-47FB-8169-4F05951BC116}"/>
    <dgm:cxn modelId="{356B7352-71D5-4ABF-8395-D5D73AD0CDDD}" type="presParOf" srcId="{AFD55D31-17E2-4E48-BA9D-C0E6A9AAE8A4}" destId="{F5156728-36A4-4CBE-A022-42A251DAF897}" srcOrd="0" destOrd="0" presId="urn:microsoft.com/office/officeart/2008/layout/RadialCluster"/>
    <dgm:cxn modelId="{4114F55F-684B-4C28-AED3-F38A1139DD8F}" type="presParOf" srcId="{F5156728-36A4-4CBE-A022-42A251DAF897}" destId="{0AF89496-DEE2-40ED-8FD8-F2F5CE026353}" srcOrd="0" destOrd="0" presId="urn:microsoft.com/office/officeart/2008/layout/RadialCluster"/>
    <dgm:cxn modelId="{7BF08544-9B30-48E9-9B40-733F3E588438}" type="presParOf" srcId="{F5156728-36A4-4CBE-A022-42A251DAF897}" destId="{0121B8F4-C5EE-4659-8304-DDF240094E5B}" srcOrd="1" destOrd="0" presId="urn:microsoft.com/office/officeart/2008/layout/RadialCluster"/>
    <dgm:cxn modelId="{FB455FA7-558F-467E-B557-EC161E6EE57C}" type="presParOf" srcId="{F5156728-36A4-4CBE-A022-42A251DAF897}" destId="{138411CC-3F8D-4794-820A-D0F28898DFF1}" srcOrd="2" destOrd="0" presId="urn:microsoft.com/office/officeart/2008/layout/RadialCluster"/>
    <dgm:cxn modelId="{26F6309E-5488-4A04-88FF-2A5595624F9E}" type="presParOf" srcId="{F5156728-36A4-4CBE-A022-42A251DAF897}" destId="{D916418A-A23E-4B2F-9840-9DA055D122AD}" srcOrd="3" destOrd="0" presId="urn:microsoft.com/office/officeart/2008/layout/RadialCluster"/>
    <dgm:cxn modelId="{B0393E53-2F9B-4BCD-B901-7F2132BCB992}" type="presParOf" srcId="{F5156728-36A4-4CBE-A022-42A251DAF897}" destId="{66B90EBF-ECFB-4F08-B2A0-C09787D4964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E305D-15DA-4458-9E69-955D8365B843}">
      <dsp:nvSpPr>
        <dsp:cNvPr id="0" name=""/>
        <dsp:cNvSpPr/>
      </dsp:nvSpPr>
      <dsp:spPr>
        <a:xfrm>
          <a:off x="9242" y="616013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problem's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instance</a:t>
          </a:r>
          <a:endParaRPr lang="en-US" sz="1800" kern="1200" dirty="0"/>
        </a:p>
      </dsp:txBody>
      <dsp:txXfrm>
        <a:off x="73715" y="680486"/>
        <a:ext cx="2633452" cy="2072340"/>
      </dsp:txXfrm>
    </dsp:sp>
    <dsp:sp modelId="{B5C71AE7-539C-454B-9C4A-F60E148E0C56}">
      <dsp:nvSpPr>
        <dsp:cNvPr id="0" name=""/>
        <dsp:cNvSpPr/>
      </dsp:nvSpPr>
      <dsp:spPr>
        <a:xfrm>
          <a:off x="3047880" y="137411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047880" y="1511134"/>
        <a:ext cx="409940" cy="411044"/>
      </dsp:txXfrm>
    </dsp:sp>
    <dsp:sp modelId="{7F690569-B833-4FB8-9F56-70FAFFCD3349}">
      <dsp:nvSpPr>
        <dsp:cNvPr id="0" name=""/>
        <dsp:cNvSpPr/>
      </dsp:nvSpPr>
      <dsp:spPr>
        <a:xfrm>
          <a:off x="3876600" y="616013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instance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another representation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another  problem's instance</a:t>
          </a:r>
          <a:endParaRPr lang="en-US" sz="1800" kern="1200" dirty="0"/>
        </a:p>
      </dsp:txBody>
      <dsp:txXfrm>
        <a:off x="3941073" y="680486"/>
        <a:ext cx="2633452" cy="2072340"/>
      </dsp:txXfrm>
    </dsp:sp>
    <dsp:sp modelId="{2F9DC454-3938-4C51-94BF-7B29CDB480C5}">
      <dsp:nvSpPr>
        <dsp:cNvPr id="0" name=""/>
        <dsp:cNvSpPr/>
      </dsp:nvSpPr>
      <dsp:spPr>
        <a:xfrm>
          <a:off x="6915239" y="137411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15239" y="1511134"/>
        <a:ext cx="409940" cy="411044"/>
      </dsp:txXfrm>
    </dsp:sp>
    <dsp:sp modelId="{117B0463-1AAA-4A6A-94B1-68A815861CB1}">
      <dsp:nvSpPr>
        <dsp:cNvPr id="0" name=""/>
        <dsp:cNvSpPr/>
      </dsp:nvSpPr>
      <dsp:spPr>
        <a:xfrm>
          <a:off x="7743958" y="616013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</a:t>
          </a:r>
        </a:p>
      </dsp:txBody>
      <dsp:txXfrm>
        <a:off x="7808431" y="680486"/>
        <a:ext cx="2633452" cy="2072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89496-DEE2-40ED-8FD8-F2F5CE026353}">
      <dsp:nvSpPr>
        <dsp:cNvPr id="0" name=""/>
        <dsp:cNvSpPr/>
      </dsp:nvSpPr>
      <dsp:spPr>
        <a:xfrm>
          <a:off x="3251199" y="1721622"/>
          <a:ext cx="1625600" cy="1250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Balanced Search trees</a:t>
          </a:r>
          <a:endParaRPr lang="en-US" sz="2400" kern="1200" dirty="0"/>
        </a:p>
      </dsp:txBody>
      <dsp:txXfrm>
        <a:off x="3312259" y="1782682"/>
        <a:ext cx="1503480" cy="1128697"/>
      </dsp:txXfrm>
    </dsp:sp>
    <dsp:sp modelId="{0121B8F4-C5EE-4659-8304-DDF240094E5B}">
      <dsp:nvSpPr>
        <dsp:cNvPr id="0" name=""/>
        <dsp:cNvSpPr/>
      </dsp:nvSpPr>
      <dsp:spPr>
        <a:xfrm rot="2125334">
          <a:off x="4742924" y="3344340"/>
          <a:ext cx="14465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5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411CC-3F8D-4794-820A-D0F28898DFF1}">
      <dsp:nvSpPr>
        <dsp:cNvPr id="0" name=""/>
        <dsp:cNvSpPr/>
      </dsp:nvSpPr>
      <dsp:spPr>
        <a:xfrm>
          <a:off x="6055596" y="3606300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 Trees</a:t>
          </a:r>
          <a:endParaRPr lang="en-US" sz="2900" kern="1200" dirty="0"/>
        </a:p>
      </dsp:txBody>
      <dsp:txXfrm>
        <a:off x="6108764" y="3659468"/>
        <a:ext cx="982816" cy="982816"/>
      </dsp:txXfrm>
    </dsp:sp>
    <dsp:sp modelId="{D916418A-A23E-4B2F-9840-9DA055D122AD}">
      <dsp:nvSpPr>
        <dsp:cNvPr id="0" name=""/>
        <dsp:cNvSpPr/>
      </dsp:nvSpPr>
      <dsp:spPr>
        <a:xfrm rot="8641490">
          <a:off x="2126360" y="3302239"/>
          <a:ext cx="12434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34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90EBF-ECFB-4F08-B2A0-C09787D4964D}">
      <dsp:nvSpPr>
        <dsp:cNvPr id="0" name=""/>
        <dsp:cNvSpPr/>
      </dsp:nvSpPr>
      <dsp:spPr>
        <a:xfrm>
          <a:off x="1155785" y="3518173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AVL Trees</a:t>
          </a:r>
          <a:endParaRPr lang="en-US" sz="2900" kern="1200" dirty="0"/>
        </a:p>
      </dsp:txBody>
      <dsp:txXfrm>
        <a:off x="1208953" y="3571341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 and Conquer</a:t>
            </a:r>
            <a:br>
              <a:rPr lang="en-US" dirty="0" smtClean="0"/>
            </a:br>
            <a:r>
              <a:rPr lang="en-US" dirty="0" smtClean="0"/>
              <a:t>(Chapter-6)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– I Presentation (Solvi Magnusson, Ishan Anand, Rishi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Talluri</a:t>
            </a:r>
            <a:r>
              <a:rPr lang="en-US" dirty="0"/>
              <a:t>)</a:t>
            </a:r>
          </a:p>
          <a:p>
            <a:r>
              <a:rPr lang="en-US" dirty="0"/>
              <a:t>Reference : Introduction to Design and Analysis of Algorithms, 3</a:t>
            </a:r>
            <a:r>
              <a:rPr lang="en-US" baseline="30000" dirty="0"/>
              <a:t>rd</a:t>
            </a:r>
            <a:r>
              <a:rPr lang="en-US" dirty="0"/>
              <a:t> Edition by </a:t>
            </a:r>
            <a:r>
              <a:rPr lang="en-US" dirty="0" err="1"/>
              <a:t>Anany</a:t>
            </a:r>
            <a:r>
              <a:rPr lang="en-US" dirty="0"/>
              <a:t> Levitin</a:t>
            </a:r>
          </a:p>
          <a:p>
            <a:r>
              <a:rPr lang="en-US" dirty="0"/>
              <a:t>Note: </a:t>
            </a:r>
            <a:r>
              <a:rPr lang="en-US" u="sng" dirty="0"/>
              <a:t>All of the slides have been prepared according to the syllabus mentioned and no other topic has been covered except than that for the chapter.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6.0 Better Forward Elimination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err="1"/>
              <a:t>BetterForwardElimination</a:t>
            </a:r>
            <a:r>
              <a:rPr lang="en-US" i="1" dirty="0"/>
              <a:t>(A</a:t>
            </a:r>
            <a:r>
              <a:rPr lang="en-US" dirty="0"/>
              <a:t>[1</a:t>
            </a:r>
            <a:r>
              <a:rPr lang="en-US" i="1" dirty="0"/>
              <a:t>..n, </a:t>
            </a:r>
            <a:r>
              <a:rPr lang="en-US" dirty="0"/>
              <a:t>1</a:t>
            </a:r>
            <a:r>
              <a:rPr lang="en-US" i="1" dirty="0"/>
              <a:t>..n</a:t>
            </a:r>
            <a:r>
              <a:rPr lang="en-US" dirty="0"/>
              <a:t>]</a:t>
            </a:r>
            <a:r>
              <a:rPr lang="en-US" i="1" dirty="0"/>
              <a:t>, b</a:t>
            </a:r>
            <a:r>
              <a:rPr lang="en-US" dirty="0"/>
              <a:t>[1</a:t>
            </a:r>
            <a:r>
              <a:rPr lang="en-US" i="1" dirty="0"/>
              <a:t>..n</a:t>
            </a:r>
            <a:r>
              <a:rPr lang="en-US" dirty="0" smtClean="0"/>
              <a:t>]</a:t>
            </a:r>
            <a:r>
              <a:rPr lang="en-US" i="1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//Implements Gaussian elimination with partial pivoting //Input: Matrix </a:t>
            </a:r>
            <a:r>
              <a:rPr lang="en-US" i="1" dirty="0"/>
              <a:t>A</a:t>
            </a:r>
            <a:r>
              <a:rPr lang="en-US" dirty="0"/>
              <a:t>[1</a:t>
            </a:r>
            <a:r>
              <a:rPr lang="en-US" i="1" dirty="0"/>
              <a:t>..n,</a:t>
            </a:r>
            <a:r>
              <a:rPr lang="en-US" dirty="0"/>
              <a:t> 1</a:t>
            </a:r>
            <a:r>
              <a:rPr lang="en-US" i="1" dirty="0"/>
              <a:t>..n</a:t>
            </a:r>
            <a:r>
              <a:rPr lang="en-US" dirty="0"/>
              <a:t>] and column-vector </a:t>
            </a:r>
            <a:r>
              <a:rPr lang="en-US" i="1" dirty="0"/>
              <a:t>b</a:t>
            </a:r>
            <a:r>
              <a:rPr lang="en-US" dirty="0"/>
              <a:t>[1</a:t>
            </a:r>
            <a:r>
              <a:rPr lang="en-US" i="1" dirty="0"/>
              <a:t>..n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//Output: An equivalent upper-triangular matrix in place of </a:t>
            </a:r>
            <a:r>
              <a:rPr lang="en-US" i="1" dirty="0"/>
              <a:t>A</a:t>
            </a:r>
            <a:r>
              <a:rPr lang="en-US" dirty="0"/>
              <a:t> and the //corresponding right-hand side values in place of the (</a:t>
            </a:r>
            <a:r>
              <a:rPr lang="en-US" i="1" dirty="0"/>
              <a:t>n</a:t>
            </a:r>
            <a:r>
              <a:rPr lang="en-US" dirty="0"/>
              <a:t> + 1</a:t>
            </a:r>
            <a:r>
              <a:rPr lang="en-US" i="1" dirty="0"/>
              <a:t>)</a:t>
            </a:r>
            <a:r>
              <a:rPr lang="en-US" dirty="0" err="1"/>
              <a:t>st</a:t>
            </a:r>
            <a:r>
              <a:rPr lang="en-US" dirty="0"/>
              <a:t> column </a:t>
            </a:r>
            <a:r>
              <a:rPr lang="en-US" b="1" dirty="0"/>
              <a:t>for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do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n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1]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//appends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b="1" dirty="0"/>
              <a:t>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as the last column</a:t>
            </a:r>
            <a:r>
              <a:rPr lang="en-US" b="1" dirty="0"/>
              <a:t> for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dirty="0"/>
              <a:t>−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pivot row </a:t>
            </a:r>
            <a:r>
              <a:rPr lang="en-US" dirty="0"/>
              <a:t>←</a:t>
            </a:r>
            <a:r>
              <a:rPr lang="en-US" i="1" dirty="0"/>
              <a:t> </a:t>
            </a:r>
            <a:r>
              <a:rPr lang="en-US" i="1" dirty="0" err="1" smtClean="0"/>
              <a:t>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j, </a:t>
            </a:r>
            <a:r>
              <a:rPr lang="en-US" i="1" dirty="0" err="1"/>
              <a:t>i</a:t>
            </a:r>
            <a:r>
              <a:rPr lang="en-US" dirty="0"/>
              <a:t>]|</a:t>
            </a:r>
            <a:r>
              <a:rPr lang="en-US" b="1" dirty="0"/>
              <a:t> </a:t>
            </a:r>
            <a:r>
              <a:rPr lang="en-US" i="1" dirty="0"/>
              <a:t>&gt;</a:t>
            </a:r>
            <a:r>
              <a:rPr lang="en-US" b="1" dirty="0"/>
              <a:t> </a:t>
            </a:r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pivot row, </a:t>
            </a:r>
            <a:r>
              <a:rPr lang="en-US" i="1" dirty="0" err="1"/>
              <a:t>i</a:t>
            </a:r>
            <a:r>
              <a:rPr lang="en-US" dirty="0"/>
              <a:t>]|</a:t>
            </a:r>
            <a:r>
              <a:rPr lang="en-US" b="1" dirty="0"/>
              <a:t> </a:t>
            </a:r>
            <a:r>
              <a:rPr lang="en-US" i="1" dirty="0"/>
              <a:t>pivot row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for </a:t>
            </a:r>
            <a:r>
              <a:rPr lang="en-US" i="1" dirty="0"/>
              <a:t>k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swap(A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k</a:t>
            </a:r>
            <a:r>
              <a:rPr lang="en-US" dirty="0"/>
              <a:t>]</a:t>
            </a:r>
            <a:r>
              <a:rPr lang="en-US" i="1" dirty="0"/>
              <a:t>, A</a:t>
            </a:r>
            <a:r>
              <a:rPr lang="en-US" dirty="0"/>
              <a:t>[</a:t>
            </a:r>
            <a:r>
              <a:rPr lang="en-US" i="1" dirty="0"/>
              <a:t>pivot row, k</a:t>
            </a:r>
            <a:r>
              <a:rPr lang="en-US" dirty="0" smtClean="0"/>
              <a:t>]</a:t>
            </a:r>
            <a:r>
              <a:rPr lang="en-US" i="1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temp </a:t>
            </a:r>
            <a:r>
              <a:rPr lang="en-US" dirty="0"/>
              <a:t>←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/>
              <a:t>j, 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i="1" dirty="0"/>
              <a:t> / 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/>
              <a:t>k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←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/>
              <a:t>j,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−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∗</a:t>
            </a:r>
            <a:r>
              <a:rPr lang="en-US" i="1" dirty="0"/>
              <a:t> </a:t>
            </a:r>
            <a:r>
              <a:rPr lang="en-US" i="1" dirty="0" smtClean="0"/>
              <a:t>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7876A-DF1B-42F9-A618-0C37494C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7.0 Balanced </a:t>
            </a:r>
            <a:r>
              <a:rPr lang="en-US" dirty="0">
                <a:cs typeface="Calibri Light"/>
              </a:rPr>
              <a:t>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E0F9E-B52C-4C07-AD40-D77CB7C9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balanced binary search tree is a tree that automatically keeps its height small (guaranteed to be logarithmic) for a sequence of insertions and deletions. This structure provide efficient implementations for abstract data structures such as associative arrays.</a:t>
            </a:r>
          </a:p>
          <a:p>
            <a:r>
              <a:rPr lang="en-US" dirty="0">
                <a:cs typeface="Calibri"/>
              </a:rPr>
              <a:t>An AVL tree requires the difference between the heights of the left and right subtrees of every node never exceed.</a:t>
            </a:r>
          </a:p>
          <a:p>
            <a:r>
              <a:rPr lang="en-US" dirty="0">
                <a:cs typeface="Calibri"/>
              </a:rPr>
              <a:t>Allowing more than one element in a node of a search tree. Specific cases of such trees are 2-3 trees, 2-3-4 trees, and more general and important B-trees.</a:t>
            </a:r>
          </a:p>
        </p:txBody>
      </p:sp>
    </p:spTree>
    <p:extLst>
      <p:ext uri="{BB962C8B-B14F-4D97-AF65-F5344CB8AC3E}">
        <p14:creationId xmlns:p14="http://schemas.microsoft.com/office/powerpoint/2010/main" val="28134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7.0 Balanced Search </a:t>
            </a:r>
            <a:r>
              <a:rPr lang="en-US" dirty="0" smtClean="0">
                <a:cs typeface="Calibri Light"/>
              </a:rPr>
              <a:t>Tree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approaches of Balanced Search Trees are: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5249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39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7.1 AVL </a:t>
            </a:r>
            <a:r>
              <a:rPr lang="en-US" dirty="0">
                <a:cs typeface="Calibri Light"/>
              </a:rPr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AVL tree is a self-balancing Binary Search Tree (BST) where the difference between heights of left and right subtrees cannot be more than one for all nodes.</a:t>
            </a:r>
          </a:p>
          <a:p>
            <a:r>
              <a:rPr lang="en-US" dirty="0">
                <a:cs typeface="Calibri"/>
              </a:rPr>
              <a:t>The height h of any AVL tree with n nodes satisfies the inequalities.</a:t>
            </a:r>
          </a:p>
          <a:p>
            <a:pPr>
              <a:buNone/>
            </a:pPr>
            <a:r>
              <a:rPr lang="en-US" dirty="0" smtClean="0">
                <a:cs typeface="Calibri"/>
              </a:rPr>
              <a:t>   log2 </a:t>
            </a:r>
            <a:r>
              <a:rPr lang="en-US" dirty="0">
                <a:cs typeface="Calibri"/>
              </a:rPr>
              <a:t>n ≤h&lt;1.4405 log2(n + 2) − 1.3277.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2E51F-CEBA-4311-89CE-8144B6D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7.2 Two-Three </a:t>
            </a:r>
            <a:r>
              <a:rPr lang="en-US" dirty="0">
                <a:cs typeface="Calibri Light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1D4761-A478-4AB8-91F7-1967DD1B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2-3 tree is a tree that can have nodes of two kinds:</a:t>
            </a:r>
          </a:p>
          <a:p>
            <a:pPr lvl="1"/>
            <a:r>
              <a:rPr lang="en-US" dirty="0">
                <a:cs typeface="Calibri"/>
              </a:rPr>
              <a:t>2-nodes </a:t>
            </a:r>
          </a:p>
          <a:p>
            <a:pPr lvl="1"/>
            <a:r>
              <a:rPr lang="en-US" dirty="0">
                <a:cs typeface="Calibri"/>
              </a:rPr>
              <a:t>3-nodes</a:t>
            </a:r>
          </a:p>
          <a:p>
            <a:r>
              <a:rPr lang="en-US" dirty="0">
                <a:cs typeface="Calibri"/>
              </a:rPr>
              <a:t>A 2-node contains a single key K and has two children. </a:t>
            </a:r>
          </a:p>
          <a:p>
            <a:r>
              <a:rPr lang="en-US" dirty="0">
                <a:cs typeface="Calibri"/>
              </a:rPr>
              <a:t>A 3-node contains two ordered keys K1 and K2 (K1&lt;K2) and has three children.</a:t>
            </a:r>
          </a:p>
          <a:p>
            <a:pPr algn="ctr">
              <a:buNone/>
            </a:pPr>
            <a:r>
              <a:rPr lang="en-US" dirty="0">
                <a:cs typeface="Calibri"/>
              </a:rPr>
              <a:t>These lower and upper bounds on height h.</a:t>
            </a:r>
          </a:p>
          <a:p>
            <a:pPr algn="ctr">
              <a:buNone/>
            </a:pPr>
            <a:r>
              <a:rPr lang="en-US" dirty="0">
                <a:cs typeface="Calibri"/>
              </a:rPr>
              <a:t>log3(n + 1) − 1≤ h ≤ log2(n + 1) − 1.</a:t>
            </a:r>
          </a:p>
        </p:txBody>
      </p:sp>
    </p:spTree>
    <p:extLst>
      <p:ext uri="{BB962C8B-B14F-4D97-AF65-F5344CB8AC3E}">
        <p14:creationId xmlns:p14="http://schemas.microsoft.com/office/powerpoint/2010/main" val="260907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F2A7F-F4A5-4C48-A1D9-6842E09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8.0 Heap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4D313-4C84-4AD5-A74D-F0BBC63A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A </a:t>
            </a:r>
            <a:r>
              <a:rPr lang="en-US" dirty="0">
                <a:cs typeface="Calibri"/>
              </a:rPr>
              <a:t>heap is a binary tree with keys at its nodes (one key per node) such that:</a:t>
            </a:r>
          </a:p>
          <a:p>
            <a:pPr lvl="1"/>
            <a:r>
              <a:rPr lang="en-US" dirty="0" smtClean="0">
                <a:cs typeface="Calibri"/>
              </a:rPr>
              <a:t>It </a:t>
            </a:r>
            <a:r>
              <a:rPr lang="en-US" dirty="0">
                <a:cs typeface="Calibri"/>
              </a:rPr>
              <a:t>is essentially complete, i.e., all its levels are full except possibly the last level, where only some rightmost keys may be missing</a:t>
            </a:r>
            <a:r>
              <a:rPr lang="en-US" dirty="0" smtClean="0">
                <a:cs typeface="Calibri"/>
              </a:rPr>
              <a:t>.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key at each node is </a:t>
            </a:r>
            <a:r>
              <a:rPr lang="en-US" altLang="en-US" dirty="0"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en-US" dirty="0">
                <a:cs typeface="Times New Roman" panose="02020603050405020304" pitchFamily="18" charset="0"/>
              </a:rPr>
              <a:t> keys at its children (this is called a max-heap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heap is also the data structure that serves as a cornerstone of a theoretically important sorting algorithm called heapsort. </a:t>
            </a:r>
            <a:endParaRPr lang="en-US" altLang="en-US" dirty="0" smtClean="0"/>
          </a:p>
          <a:p>
            <a:r>
              <a:rPr lang="en-US" dirty="0" smtClean="0"/>
              <a:t>The key </a:t>
            </a:r>
            <a:r>
              <a:rPr lang="en-US" dirty="0"/>
              <a:t>values in a heap are ordered top down; i.e., a sequence of values on any path from the root to a leaf is decreasing 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92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2390D-E11E-4C81-BBE9-169D7EA6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8.1 Heap </a:t>
            </a:r>
            <a:r>
              <a:rPr lang="en-US" dirty="0">
                <a:cs typeface="Calibri Light"/>
              </a:rPr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B78F9-B831-41A0-9DF4-80165954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>
                <a:cs typeface="Calibri"/>
              </a:rPr>
              <a:t>ALGORITHM: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 </a:t>
            </a:r>
            <a:r>
              <a:rPr lang="en-US" sz="5900" dirty="0" err="1">
                <a:cs typeface="Calibri"/>
              </a:rPr>
              <a:t>HeapBottomUp</a:t>
            </a:r>
            <a:r>
              <a:rPr lang="en-US" sz="5900" dirty="0">
                <a:cs typeface="Calibri"/>
              </a:rPr>
              <a:t>(H[1..n])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//Constructs a heap from elements of a given array</a:t>
            </a: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// by the bottom-up algorithm</a:t>
            </a: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//Input: An array H[1..n] of orderable items</a:t>
            </a: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//Output: A heap H[1..n]</a:t>
            </a: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for </a:t>
            </a:r>
            <a:r>
              <a:rPr lang="en-US" sz="5900" dirty="0" err="1">
                <a:cs typeface="Calibri"/>
              </a:rPr>
              <a:t>i</a:t>
            </a:r>
            <a:r>
              <a:rPr lang="en-US" sz="5900" dirty="0">
                <a:cs typeface="Calibri"/>
              </a:rPr>
              <a:t> ←n/2 </a:t>
            </a:r>
            <a:r>
              <a:rPr lang="en-US" sz="5900" dirty="0" err="1">
                <a:cs typeface="Calibri"/>
              </a:rPr>
              <a:t>downto</a:t>
            </a:r>
            <a:r>
              <a:rPr lang="en-US" sz="5900" dirty="0">
                <a:cs typeface="Calibri"/>
              </a:rPr>
              <a:t> 1 do</a:t>
            </a:r>
          </a:p>
          <a:p>
            <a:pPr marL="0" indent="0">
              <a:buNone/>
            </a:pPr>
            <a:r>
              <a:rPr lang="en-US" sz="5900" dirty="0" err="1">
                <a:cs typeface="Calibri"/>
              </a:rPr>
              <a:t>k←i</a:t>
            </a:r>
            <a:r>
              <a:rPr lang="en-US" sz="5900" dirty="0">
                <a:cs typeface="Calibri"/>
              </a:rPr>
              <a:t>; </a:t>
            </a:r>
            <a:r>
              <a:rPr lang="en-US" sz="5900" dirty="0" err="1">
                <a:cs typeface="Calibri"/>
              </a:rPr>
              <a:t>v←H</a:t>
            </a:r>
            <a:r>
              <a:rPr lang="en-US" sz="5900" dirty="0">
                <a:cs typeface="Calibri"/>
              </a:rPr>
              <a:t>[k]</a:t>
            </a:r>
          </a:p>
          <a:p>
            <a:pPr marL="0" indent="0">
              <a:buNone/>
            </a:pPr>
            <a:r>
              <a:rPr lang="en-US" sz="5900" dirty="0" err="1">
                <a:cs typeface="Calibri"/>
              </a:rPr>
              <a:t>heap←false</a:t>
            </a:r>
          </a:p>
          <a:p>
            <a:pPr marL="0" indent="0">
              <a:buNone/>
            </a:pPr>
            <a:r>
              <a:rPr lang="en-US" sz="5900" dirty="0">
                <a:cs typeface="Calibri"/>
              </a:rPr>
              <a:t>while not heap and 2 ∗ k ≤ n do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0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Heap Bottom Up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HeapBottomUp</a:t>
            </a:r>
            <a:r>
              <a:rPr lang="en-US" dirty="0"/>
              <a:t>(H [1..n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//Constructs a heap from elements of a given array // by the bottom-up algorithm</a:t>
            </a:r>
          </a:p>
          <a:p>
            <a:pPr marL="0" indent="0">
              <a:buNone/>
            </a:pPr>
            <a:r>
              <a:rPr lang="en-US" dirty="0"/>
              <a:t>//Input: An array H [1..n] of orderable </a:t>
            </a:r>
            <a:r>
              <a:rPr lang="en-US" dirty="0" smtClean="0"/>
              <a:t>items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//Output: A heap H [1..n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b="1" dirty="0"/>
              <a:t> </a:t>
            </a:r>
            <a:r>
              <a:rPr lang="en-US" dirty="0"/>
              <a:t>←	n/2  </a:t>
            </a:r>
            <a:r>
              <a:rPr lang="en-US" b="1" dirty="0" err="1"/>
              <a:t>downto</a:t>
            </a:r>
            <a:r>
              <a:rPr lang="en-US" dirty="0"/>
              <a:t> 1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 ← </a:t>
            </a:r>
            <a:r>
              <a:rPr lang="en-US" dirty="0" err="1"/>
              <a:t>i</a:t>
            </a:r>
            <a:r>
              <a:rPr lang="en-US" dirty="0"/>
              <a:t>;	v ← H [k]</a:t>
            </a:r>
          </a:p>
          <a:p>
            <a:pPr marL="0" indent="0">
              <a:buNone/>
            </a:pPr>
            <a:r>
              <a:rPr lang="en-US" dirty="0"/>
              <a:t>heap ← </a:t>
            </a:r>
            <a:r>
              <a:rPr lang="en-US" b="1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while not </a:t>
            </a:r>
            <a:r>
              <a:rPr lang="en-US" dirty="0"/>
              <a:t>heap</a:t>
            </a:r>
            <a:r>
              <a:rPr lang="en-US" b="1" dirty="0"/>
              <a:t> and </a:t>
            </a:r>
            <a:r>
              <a:rPr lang="en-US" dirty="0"/>
              <a:t>2</a:t>
            </a:r>
            <a:r>
              <a:rPr lang="en-US" b="1" dirty="0"/>
              <a:t> </a:t>
            </a:r>
            <a:r>
              <a:rPr lang="en-US" dirty="0"/>
              <a:t>∗</a:t>
            </a:r>
            <a:r>
              <a:rPr lang="en-US" b="1" dirty="0"/>
              <a:t> </a:t>
            </a:r>
            <a:r>
              <a:rPr lang="en-US" dirty="0"/>
              <a:t>k</a:t>
            </a:r>
            <a:r>
              <a:rPr lang="en-US" b="1" dirty="0"/>
              <a:t> </a:t>
            </a:r>
            <a:r>
              <a:rPr lang="en-US" dirty="0"/>
              <a:t>≤</a:t>
            </a:r>
            <a:r>
              <a:rPr lang="en-US" b="1" dirty="0"/>
              <a:t> </a:t>
            </a:r>
            <a:r>
              <a:rPr lang="en-US" dirty="0"/>
              <a:t>n</a:t>
            </a:r>
            <a:r>
              <a:rPr lang="en-US" b="1" dirty="0"/>
              <a:t> do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← 2 ∗ k</a:t>
            </a: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j &lt; n	//there are two </a:t>
            </a:r>
            <a:r>
              <a:rPr lang="en-US" dirty="0" smtClean="0"/>
              <a:t>children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[j</a:t>
            </a:r>
            <a:r>
              <a:rPr lang="en-US" b="1" dirty="0"/>
              <a:t> </a:t>
            </a:r>
            <a:r>
              <a:rPr lang="en-US" dirty="0"/>
              <a:t>]</a:t>
            </a:r>
            <a:r>
              <a:rPr lang="en-US" b="1" dirty="0"/>
              <a:t> </a:t>
            </a:r>
            <a:r>
              <a:rPr lang="en-US" dirty="0"/>
              <a:t>&lt; H</a:t>
            </a:r>
            <a:r>
              <a:rPr lang="en-US" b="1" dirty="0"/>
              <a:t> </a:t>
            </a:r>
            <a:r>
              <a:rPr lang="en-US" dirty="0"/>
              <a:t>[j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1]</a:t>
            </a:r>
            <a:r>
              <a:rPr lang="en-US" b="1" dirty="0"/>
              <a:t> </a:t>
            </a:r>
            <a:r>
              <a:rPr lang="en-US" dirty="0"/>
              <a:t>j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j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v</a:t>
            </a:r>
            <a:r>
              <a:rPr lang="en-US" b="1" dirty="0"/>
              <a:t> </a:t>
            </a:r>
            <a:r>
              <a:rPr lang="en-US" dirty="0"/>
              <a:t>≥</a:t>
            </a:r>
            <a:r>
              <a:rPr lang="en-US" b="1" dirty="0"/>
              <a:t> </a:t>
            </a:r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[j</a:t>
            </a:r>
            <a:r>
              <a:rPr lang="en-US" b="1" dirty="0"/>
              <a:t> 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heap ← </a:t>
            </a:r>
            <a:r>
              <a:rPr lang="en-US" b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else </a:t>
            </a:r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[k]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[j</a:t>
            </a:r>
            <a:r>
              <a:rPr lang="en-US" b="1" dirty="0"/>
              <a:t> </a:t>
            </a:r>
            <a:r>
              <a:rPr lang="en-US" dirty="0"/>
              <a:t>];	k ← </a:t>
            </a:r>
            <a:r>
              <a:rPr lang="en-US" dirty="0" smtClean="0"/>
              <a:t>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 [k] ← v</a:t>
            </a:r>
          </a:p>
        </p:txBody>
      </p:sp>
    </p:spTree>
    <p:extLst>
      <p:ext uri="{BB962C8B-B14F-4D97-AF65-F5344CB8AC3E}">
        <p14:creationId xmlns:p14="http://schemas.microsoft.com/office/powerpoint/2010/main" val="67178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 Maximum </a:t>
            </a:r>
            <a:r>
              <a:rPr lang="en-US" dirty="0"/>
              <a:t>Key Deletion from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Key Deletion from a </a:t>
            </a:r>
            <a:r>
              <a:rPr lang="en-US" dirty="0" smtClean="0"/>
              <a:t>heap is as follows: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Exchange the root’s key with the last key</a:t>
            </a:r>
            <a:r>
              <a:rPr lang="en-US" b="1" dirty="0"/>
              <a:t> </a:t>
            </a:r>
            <a:r>
              <a:rPr lang="en-US" i="1" dirty="0"/>
              <a:t>K</a:t>
            </a:r>
            <a:r>
              <a:rPr lang="en-US" b="1" dirty="0"/>
              <a:t> </a:t>
            </a:r>
            <a:r>
              <a:rPr lang="en-US" dirty="0"/>
              <a:t>of the heap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Step 2 </a:t>
            </a:r>
            <a:r>
              <a:rPr lang="en-US" dirty="0"/>
              <a:t>Decrease the heap’s size by 1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“</a:t>
            </a:r>
            <a:r>
              <a:rPr lang="en-US" dirty="0" err="1"/>
              <a:t>Heapify</a:t>
            </a:r>
            <a:r>
              <a:rPr lang="en-US" dirty="0"/>
              <a:t>” the smaller tree by sifting</a:t>
            </a:r>
            <a:r>
              <a:rPr lang="en-US" b="1" dirty="0"/>
              <a:t> </a:t>
            </a:r>
            <a:r>
              <a:rPr lang="en-US" i="1" dirty="0"/>
              <a:t>K</a:t>
            </a:r>
            <a:r>
              <a:rPr lang="en-US" b="1" dirty="0"/>
              <a:t> </a:t>
            </a:r>
            <a:r>
              <a:rPr lang="en-US" dirty="0"/>
              <a:t>down the tree exactly in the</a:t>
            </a:r>
            <a:r>
              <a:rPr lang="en-US" b="1" dirty="0"/>
              <a:t> </a:t>
            </a:r>
            <a:r>
              <a:rPr lang="en-US" dirty="0"/>
              <a:t>same way we did it in the bottom-up heap construction algorithm. </a:t>
            </a:r>
            <a:endParaRPr lang="en-US" dirty="0"/>
          </a:p>
          <a:p>
            <a:r>
              <a:rPr lang="en-US" dirty="0"/>
              <a:t>As a result, the array elements are eliminated in decreasing order.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0C3AB-E661-440E-839A-CD23A016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9.0 Horner's </a:t>
            </a:r>
            <a:r>
              <a:rPr lang="en-US" dirty="0">
                <a:cs typeface="Calibri Light"/>
              </a:rPr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A447C3-302C-465F-BD45-59E66BDA4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173"/>
                <a:ext cx="10515600" cy="482579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 smtClean="0"/>
                  <a:t>It is an old </a:t>
                </a:r>
                <a:r>
                  <a:rPr lang="en-US" dirty="0"/>
                  <a:t>but very elegant and efficient algorithm for evaluating a</a:t>
                </a:r>
                <a:r>
                  <a:rPr lang="en-US" b="1" i="1" dirty="0"/>
                  <a:t> </a:t>
                </a:r>
                <a:r>
                  <a:rPr lang="en-US" dirty="0"/>
                  <a:t>polynomial. </a:t>
                </a:r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Horner’s </a:t>
                </a:r>
                <a:r>
                  <a:rPr lang="en-US" dirty="0">
                    <a:cs typeface="Calibri"/>
                  </a:rPr>
                  <a:t>rule is a good example of the representation-change technique since it is based on representing p(x).</a:t>
                </a:r>
              </a:p>
              <a:p>
                <a:pPr algn="ctr">
                  <a:buNone/>
                </a:pPr>
                <a:r>
                  <a:rPr lang="en-US" i="1" dirty="0">
                    <a:cs typeface="Calibri"/>
                  </a:rPr>
                  <a:t>    </a:t>
                </a:r>
                <a:r>
                  <a:rPr lang="en-US" dirty="0">
                    <a:cs typeface="Calibri"/>
                  </a:rPr>
                  <a:t>p(x) = (. . 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cs typeface="Calibri"/>
                  </a:rPr>
                  <a:t>)x </a:t>
                </a:r>
                <a:r>
                  <a:rPr lang="en-US" dirty="0">
                    <a:cs typeface="Calibri"/>
                  </a:rPr>
                  <a:t>+ </a:t>
                </a:r>
                <a:r>
                  <a:rPr lang="en-US" dirty="0" smtClean="0">
                    <a:cs typeface="Calibr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cs typeface="Calibri"/>
                  </a:rPr>
                  <a:t>)x </a:t>
                </a:r>
                <a:r>
                  <a:rPr lang="en-US" dirty="0">
                    <a:cs typeface="Calibri"/>
                  </a:rPr>
                  <a:t>+ . . .)x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cs typeface="Calibri"/>
                  </a:rPr>
                  <a:t>.</a:t>
                </a:r>
              </a:p>
              <a:p>
                <a:r>
                  <a:rPr lang="en-US" dirty="0"/>
                  <a:t>Horner’s rule is a good example of the representation-change technique since it is based on representing </a:t>
                </a:r>
                <a:r>
                  <a:rPr lang="en-US" i="1" dirty="0"/>
                  <a:t>p(x)</a:t>
                </a:r>
                <a:r>
                  <a:rPr lang="en-US" dirty="0"/>
                  <a:t> by a formula </a:t>
                </a:r>
                <a:r>
                  <a:rPr lang="en-US" dirty="0" smtClean="0"/>
                  <a:t>differently. </a:t>
                </a:r>
                <a:endParaRPr lang="en-US" dirty="0">
                  <a:cs typeface="Calibri"/>
                </a:endParaRPr>
              </a:p>
              <a:p>
                <a:pPr algn="ctr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A447C3-302C-465F-BD45-59E66BDA4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173"/>
                <a:ext cx="10515600" cy="4825790"/>
              </a:xfrm>
              <a:blipFill rotWithShape="0">
                <a:blip r:embed="rId2"/>
                <a:stretch>
                  <a:fillRect l="-1043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122"/>
          </a:xfrm>
        </p:spPr>
        <p:txBody>
          <a:bodyPr/>
          <a:lstStyle/>
          <a:p>
            <a:r>
              <a:rPr lang="en-US" dirty="0"/>
              <a:t>Many algorithmic problems are easier to solve if their input is sorted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Transform-and-Conquer strategy works as follows: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2883733"/>
              </p:ext>
            </p:extLst>
          </p:nvPr>
        </p:nvGraphicFramePr>
        <p:xfrm>
          <a:off x="838200" y="2587924"/>
          <a:ext cx="10515600" cy="343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58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9.1 Horner's Rule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cs typeface="Calibri"/>
              </a:rPr>
              <a:t>ALGORITHM: 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Horner(P [0..n], x)</a:t>
            </a:r>
          </a:p>
          <a:p>
            <a:pPr>
              <a:buNone/>
            </a:pPr>
            <a:r>
              <a:rPr lang="en-US" dirty="0">
                <a:cs typeface="Calibri"/>
              </a:rPr>
              <a:t>//Evaluates a polynomial at a given point by Horner’s rule</a:t>
            </a:r>
          </a:p>
          <a:p>
            <a:pPr>
              <a:buNone/>
            </a:pPr>
            <a:r>
              <a:rPr lang="en-US" dirty="0">
                <a:cs typeface="Calibri"/>
              </a:rPr>
              <a:t>//Input: An array P[0..n] of coefficients of a polynomial of degree n,</a:t>
            </a:r>
          </a:p>
          <a:p>
            <a:pPr>
              <a:buNone/>
            </a:pPr>
            <a:r>
              <a:rPr lang="en-US" dirty="0">
                <a:cs typeface="Calibri"/>
              </a:rPr>
              <a:t>// stored from the lowest to the highest and a number x</a:t>
            </a:r>
          </a:p>
          <a:p>
            <a:pPr>
              <a:buNone/>
            </a:pPr>
            <a:r>
              <a:rPr lang="en-US" dirty="0">
                <a:cs typeface="Calibri"/>
              </a:rPr>
              <a:t>//Output: The value of the polynomial at x</a:t>
            </a:r>
          </a:p>
          <a:p>
            <a:pPr>
              <a:buNone/>
            </a:pPr>
            <a:r>
              <a:rPr lang="en-US" dirty="0" err="1">
                <a:cs typeface="Calibri"/>
              </a:rPr>
              <a:t>p←P</a:t>
            </a:r>
            <a:r>
              <a:rPr lang="en-US" dirty="0">
                <a:cs typeface="Calibri"/>
              </a:rPr>
              <a:t>[n]</a:t>
            </a:r>
          </a:p>
          <a:p>
            <a:pPr>
              <a:buNone/>
            </a:pPr>
            <a:r>
              <a:rPr lang="en-US" dirty="0">
                <a:cs typeface="Calibri"/>
              </a:rPr>
              <a:t>for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←n − 1 </a:t>
            </a:r>
            <a:r>
              <a:rPr lang="en-US" dirty="0" err="1">
                <a:cs typeface="Calibri"/>
              </a:rPr>
              <a:t>downto</a:t>
            </a:r>
            <a:r>
              <a:rPr lang="en-US" dirty="0">
                <a:cs typeface="Calibri"/>
              </a:rPr>
              <a:t> 0 do</a:t>
            </a:r>
          </a:p>
          <a:p>
            <a:pPr>
              <a:buNone/>
            </a:pPr>
            <a:r>
              <a:rPr lang="en-US" dirty="0" err="1">
                <a:cs typeface="Calibri"/>
              </a:rPr>
              <a:t>p←x</a:t>
            </a:r>
            <a:r>
              <a:rPr lang="en-US" dirty="0">
                <a:cs typeface="Calibri"/>
              </a:rPr>
              <a:t> ∗ p + P[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]</a:t>
            </a:r>
          </a:p>
          <a:p>
            <a:pPr>
              <a:buNone/>
            </a:pPr>
            <a:r>
              <a:rPr lang="en-US" dirty="0">
                <a:cs typeface="Calibri"/>
              </a:rPr>
              <a:t>return p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15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9.2Left-Right </a:t>
            </a:r>
            <a:r>
              <a:rPr lang="en-US" dirty="0">
                <a:cs typeface="Calibri Light"/>
              </a:rPr>
              <a:t>Binary Exponentiation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LeftRightBinaryExponentiation</a:t>
            </a:r>
            <a:r>
              <a:rPr lang="en-US" dirty="0" smtClean="0"/>
              <a:t>(a</a:t>
            </a:r>
            <a:r>
              <a:rPr lang="en-US" dirty="0"/>
              <a:t>, b(n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//Computes a</a:t>
            </a:r>
            <a:r>
              <a:rPr lang="en-US" baseline="30000" dirty="0"/>
              <a:t>n</a:t>
            </a:r>
            <a:r>
              <a:rPr lang="en-US" dirty="0"/>
              <a:t> by the left-to-right binary exponentiation algorithm //Input: A number a and a list b(n) of binary digits 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, . . . , b</a:t>
            </a:r>
            <a:r>
              <a:rPr lang="en-US" baseline="-25000" dirty="0"/>
              <a:t>0</a:t>
            </a:r>
            <a:endParaRPr lang="en-US" dirty="0"/>
          </a:p>
          <a:p>
            <a:pPr lvl="0"/>
            <a:r>
              <a:rPr lang="en-US" dirty="0"/>
              <a:t>in the binary expansion of a positive integer </a:t>
            </a:r>
            <a:r>
              <a:rPr lang="en-US" dirty="0" smtClean="0"/>
              <a:t>n</a:t>
            </a:r>
            <a:endParaRPr lang="en-US" dirty="0"/>
          </a:p>
          <a:p>
            <a:r>
              <a:rPr lang="en-US" dirty="0"/>
              <a:t>//Output: The value of a</a:t>
            </a:r>
            <a:r>
              <a:rPr lang="en-US" baseline="30000" dirty="0"/>
              <a:t>n</a:t>
            </a:r>
            <a:r>
              <a:rPr lang="en-US" dirty="0"/>
              <a:t> product ←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← I − 1 </a:t>
            </a:r>
            <a:r>
              <a:rPr lang="en-US" dirty="0" err="1"/>
              <a:t>downto</a:t>
            </a:r>
            <a:r>
              <a:rPr lang="en-US" dirty="0"/>
              <a:t> 0 do product ← product ∗ product if b</a:t>
            </a:r>
            <a:r>
              <a:rPr lang="en-US" baseline="-25000" dirty="0"/>
              <a:t>i</a:t>
            </a:r>
            <a:r>
              <a:rPr lang="en-US" dirty="0"/>
              <a:t> = 1 product ← product ∗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/>
              <a:t>return product</a:t>
            </a:r>
          </a:p>
        </p:txBody>
      </p:sp>
    </p:spTree>
    <p:extLst>
      <p:ext uri="{BB962C8B-B14F-4D97-AF65-F5344CB8AC3E}">
        <p14:creationId xmlns:p14="http://schemas.microsoft.com/office/powerpoint/2010/main" val="125331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B1B16-960C-4258-8484-FA005AD7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9.3 Right-Left Binary Exponentiation Algorithm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953A5-6138-435B-873F-2D62D3C7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Algorithm </a:t>
            </a:r>
            <a:r>
              <a:rPr lang="en-US" dirty="0" err="1" smtClean="0">
                <a:cs typeface="Calibri"/>
              </a:rPr>
              <a:t>RightLeftBinaryExponent</a:t>
            </a:r>
            <a:r>
              <a:rPr lang="en-US" dirty="0" smtClean="0">
                <a:cs typeface="Calibri"/>
              </a:rPr>
              <a:t>(a</a:t>
            </a:r>
            <a:r>
              <a:rPr lang="en-US" dirty="0">
                <a:cs typeface="Calibri"/>
              </a:rPr>
              <a:t>, n = b[0...I))</a:t>
            </a:r>
          </a:p>
          <a:p>
            <a:pPr indent="0">
              <a:buNone/>
            </a:pPr>
            <a:r>
              <a:rPr lang="en-US" dirty="0">
                <a:cs typeface="Calibri"/>
              </a:rPr>
              <a:t>term ← a</a:t>
            </a:r>
          </a:p>
          <a:p>
            <a:pPr indent="0">
              <a:buNone/>
            </a:pPr>
            <a:r>
              <a:rPr lang="en-US" dirty="0">
                <a:cs typeface="Calibri"/>
              </a:rPr>
              <a:t>if b[0]=1 then product ← a</a:t>
            </a:r>
          </a:p>
          <a:p>
            <a:pPr indent="0">
              <a:buNone/>
            </a:pPr>
            <a:r>
              <a:rPr lang="en-US" dirty="0">
                <a:cs typeface="Calibri"/>
              </a:rPr>
              <a:t>else product ← 1</a:t>
            </a:r>
          </a:p>
          <a:p>
            <a:pPr indent="0">
              <a:buNone/>
            </a:pPr>
            <a:r>
              <a:rPr lang="en-US" dirty="0">
                <a:cs typeface="Calibri"/>
              </a:rPr>
              <a:t>for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 ← 1 to I do</a:t>
            </a:r>
          </a:p>
          <a:p>
            <a:pPr marL="685800" indent="0">
              <a:buNone/>
            </a:pPr>
            <a:r>
              <a:rPr lang="en-US" dirty="0">
                <a:cs typeface="Calibri"/>
              </a:rPr>
              <a:t>term**</a:t>
            </a:r>
          </a:p>
          <a:p>
            <a:pPr marL="685800" indent="0">
              <a:buNone/>
            </a:pPr>
            <a:r>
              <a:rPr lang="en-US" dirty="0">
                <a:cs typeface="Calibri"/>
              </a:rPr>
              <a:t>if b[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] = 1 then product ← product*term</a:t>
            </a:r>
          </a:p>
          <a:p>
            <a:pPr indent="0">
              <a:buNone/>
            </a:pPr>
            <a:r>
              <a:rPr lang="en-US" dirty="0">
                <a:cs typeface="Calibri"/>
              </a:rPr>
              <a:t>return product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52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89357-E50D-424A-88E9-DB0C93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10.0 Problem </a:t>
            </a:r>
            <a:r>
              <a:rPr lang="en-US" dirty="0"/>
              <a:t>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6958-A862-4149-8CFF-B5E73079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variation of transform-and-conquer </a:t>
            </a:r>
            <a:r>
              <a:rPr lang="en-US" altLang="en-US" dirty="0" smtClean="0"/>
              <a:t>helps to solve </a:t>
            </a:r>
            <a:r>
              <a:rPr lang="en-US" altLang="en-US" dirty="0"/>
              <a:t>a problem by a transforming it into different </a:t>
            </a:r>
            <a:r>
              <a:rPr lang="en-US" altLang="en-US" dirty="0" smtClean="0"/>
              <a:t>problems </a:t>
            </a:r>
            <a:r>
              <a:rPr lang="en-US" altLang="en-US" dirty="0"/>
              <a:t>for which an algorithm is already available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 algorithm to </a:t>
            </a:r>
            <a:r>
              <a:rPr lang="en-US" altLang="en-US" dirty="0"/>
              <a:t>be of practical value, the combined time of the transformation and solving the other problem should be smaller than solving the problem as given by another method.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2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645" y="391993"/>
            <a:ext cx="9144000" cy="1007374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cs typeface="Calibri Light"/>
              </a:rPr>
              <a:t>2.0 Transform </a:t>
            </a:r>
            <a:r>
              <a:rPr lang="en-US" sz="4400" dirty="0">
                <a:cs typeface="Calibri Light"/>
              </a:rPr>
              <a:t>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645" y="1873880"/>
            <a:ext cx="9144000" cy="3884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Either the problem or algorithm can be transformed in one of three ways: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The instances of the problem can be transformed into an easier instance to solve called Instance simplification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The data structure can be transformed so that it is more efficient called Representation change.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The problem can be transformed to an easier problem to solve called </a:t>
            </a:r>
            <a:r>
              <a:rPr lang="en-US" i="1" dirty="0">
                <a:cs typeface="Calibri"/>
              </a:rPr>
              <a:t>Pro</a:t>
            </a:r>
            <a:r>
              <a:rPr lang="en-US" dirty="0">
                <a:cs typeface="Calibri"/>
              </a:rPr>
              <a:t>blem reduction.</a:t>
            </a:r>
          </a:p>
          <a:p>
            <a:pPr marL="342900" indent="-342900" algn="l"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8CFAB-F2AC-4AB0-BF37-625CD293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3.0 Presorting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EE210-FA29-4309-93B1-79159513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Presorting is a common example of instance simplification. Presorting is sorting ahead of time, to make repetitive solutions faster</a:t>
            </a:r>
            <a:r>
              <a:rPr lang="en-US" dirty="0" smtClean="0">
                <a:cs typeface="Calibri"/>
              </a:rPr>
              <a:t>.</a:t>
            </a:r>
          </a:p>
          <a:p>
            <a:r>
              <a:rPr lang="en-US" dirty="0"/>
              <a:t>interest in sorting algorithms is due, to a significant degree, to the fact that many questions about a list are easier to answer if the list is sorted. 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The </a:t>
            </a:r>
            <a:r>
              <a:rPr lang="en-US" dirty="0">
                <a:cs typeface="Calibri"/>
              </a:rPr>
              <a:t>cost for determining uniqueness (without the sorting cost) is Θ(n).</a:t>
            </a:r>
          </a:p>
          <a:p>
            <a:pPr>
              <a:buNone/>
            </a:pPr>
            <a:r>
              <a:rPr lang="en-US" dirty="0">
                <a:cs typeface="Calibri"/>
              </a:rPr>
              <a:t>The total cost is:</a:t>
            </a:r>
            <a:endParaRPr lang="en-US" dirty="0"/>
          </a:p>
          <a:p>
            <a:pPr algn="ctr">
              <a:buNone/>
            </a:pPr>
            <a:r>
              <a:rPr lang="en-US" dirty="0" smtClean="0">
                <a:cs typeface="Calibri"/>
              </a:rPr>
              <a:t>T(n</a:t>
            </a:r>
            <a:r>
              <a:rPr lang="en-US" dirty="0">
                <a:cs typeface="Calibri"/>
              </a:rPr>
              <a:t>) = </a:t>
            </a:r>
            <a:r>
              <a:rPr lang="en-US" dirty="0" err="1">
                <a:cs typeface="Calibri"/>
              </a:rPr>
              <a:t>Tsort</a:t>
            </a:r>
            <a:r>
              <a:rPr lang="en-US" dirty="0">
                <a:cs typeface="Calibri"/>
              </a:rPr>
              <a:t>(n) + </a:t>
            </a:r>
            <a:r>
              <a:rPr lang="en-US" dirty="0" err="1">
                <a:cs typeface="Calibri"/>
              </a:rPr>
              <a:t>Tscan</a:t>
            </a:r>
            <a:r>
              <a:rPr lang="en-US" dirty="0">
                <a:cs typeface="Calibri"/>
              </a:rPr>
              <a:t>(n) ε Θ(n log n) + Θ(n) = Θ(n log n)</a:t>
            </a:r>
          </a:p>
        </p:txBody>
      </p:sp>
    </p:spTree>
    <p:extLst>
      <p:ext uri="{BB962C8B-B14F-4D97-AF65-F5344CB8AC3E}">
        <p14:creationId xmlns:p14="http://schemas.microsoft.com/office/powerpoint/2010/main" val="10260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5D7CE-C87A-4C57-9900-FA1DCB8A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3.1 Presorting Algorithm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16F8B-63C2-42DF-9CF5-774CB448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315"/>
            <a:ext cx="10515600" cy="45234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cs typeface="Calibri"/>
              </a:rPr>
              <a:t>Algorithm: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PresortMode</a:t>
            </a:r>
            <a:r>
              <a:rPr lang="en-US" sz="2000" dirty="0">
                <a:cs typeface="Calibri"/>
              </a:rPr>
              <a:t>(A[0...n-1])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cs typeface="Calibri"/>
              </a:rPr>
              <a:t>// assumes that A is sorted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i</a:t>
            </a:r>
            <a:r>
              <a:rPr lang="en-US" sz="2000" dirty="0">
                <a:cs typeface="Calibri"/>
              </a:rPr>
              <a:t> ← 0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modefrequency</a:t>
            </a:r>
            <a:r>
              <a:rPr lang="en-US" sz="2000" dirty="0">
                <a:cs typeface="Calibri"/>
              </a:rPr>
              <a:t> ← 0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cs typeface="Calibri"/>
              </a:rPr>
              <a:t>while </a:t>
            </a:r>
            <a:r>
              <a:rPr lang="en-US" sz="2000" dirty="0" err="1">
                <a:cs typeface="Calibri"/>
              </a:rPr>
              <a:t>i</a:t>
            </a:r>
            <a:r>
              <a:rPr lang="en-US" sz="2000" dirty="0">
                <a:cs typeface="Calibri"/>
              </a:rPr>
              <a:t> &lt; n do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runlength</a:t>
            </a:r>
            <a:r>
              <a:rPr lang="en-US" sz="2000" dirty="0">
                <a:cs typeface="Calibri"/>
              </a:rPr>
              <a:t> ← 1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runvalue</a:t>
            </a:r>
            <a:r>
              <a:rPr lang="en-US" sz="2000" dirty="0">
                <a:cs typeface="Calibri"/>
              </a:rPr>
              <a:t> ← A[</a:t>
            </a:r>
            <a:r>
              <a:rPr lang="en-US" sz="2000" dirty="0" err="1">
                <a:cs typeface="Calibri"/>
              </a:rPr>
              <a:t>i</a:t>
            </a:r>
            <a:r>
              <a:rPr lang="en-US" sz="2000" dirty="0">
                <a:cs typeface="Calibri"/>
              </a:rPr>
              <a:t>]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cs typeface="Calibri"/>
              </a:rPr>
              <a:t>while </a:t>
            </a:r>
            <a:r>
              <a:rPr lang="en-US" sz="2000" dirty="0" err="1">
                <a:cs typeface="Calibri"/>
              </a:rPr>
              <a:t>i+runlength</a:t>
            </a:r>
            <a:r>
              <a:rPr lang="en-US" sz="2000" dirty="0">
                <a:cs typeface="Calibri"/>
              </a:rPr>
              <a:t> &lt; n and A[</a:t>
            </a:r>
            <a:r>
              <a:rPr lang="en-US" sz="2000" dirty="0" err="1">
                <a:cs typeface="Calibri"/>
              </a:rPr>
              <a:t>i+runlength</a:t>
            </a:r>
            <a:r>
              <a:rPr lang="en-US" sz="2000" dirty="0">
                <a:cs typeface="Calibri"/>
              </a:rPr>
              <a:t>] = </a:t>
            </a:r>
            <a:r>
              <a:rPr lang="en-US" sz="2000" dirty="0" err="1">
                <a:cs typeface="Calibri"/>
              </a:rPr>
              <a:t>runvalue</a:t>
            </a:r>
            <a:r>
              <a:rPr lang="en-US" sz="2000" dirty="0">
                <a:cs typeface="Calibri"/>
              </a:rPr>
              <a:t> do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runlength</a:t>
            </a:r>
            <a:r>
              <a:rPr lang="en-US" sz="2000" dirty="0">
                <a:cs typeface="Calibri"/>
              </a:rPr>
              <a:t>++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cs typeface="Calibri"/>
              </a:rPr>
              <a:t>if </a:t>
            </a:r>
            <a:r>
              <a:rPr lang="en-US" sz="2000" dirty="0" err="1">
                <a:cs typeface="Calibri"/>
              </a:rPr>
              <a:t>runlength</a:t>
            </a:r>
            <a:r>
              <a:rPr lang="en-US" sz="2000" dirty="0">
                <a:cs typeface="Calibri"/>
              </a:rPr>
              <a:t> &gt; </a:t>
            </a:r>
            <a:r>
              <a:rPr lang="en-US" sz="2000" dirty="0" err="1">
                <a:cs typeface="Calibri"/>
              </a:rPr>
              <a:t>modefequency</a:t>
            </a:r>
            <a:r>
              <a:rPr lang="en-US" sz="2000" dirty="0">
                <a:cs typeface="Calibri"/>
              </a:rPr>
              <a:t> then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modefrequency</a:t>
            </a:r>
            <a:r>
              <a:rPr lang="en-US" sz="2000" dirty="0">
                <a:cs typeface="Calibri"/>
              </a:rPr>
              <a:t> ← </a:t>
            </a:r>
            <a:r>
              <a:rPr lang="en-US" sz="2000" dirty="0" err="1">
                <a:cs typeface="Calibri"/>
              </a:rPr>
              <a:t>runlength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 err="1">
                <a:cs typeface="Calibri"/>
              </a:rPr>
              <a:t>modevalue</a:t>
            </a:r>
            <a:r>
              <a:rPr lang="en-US" sz="2000" dirty="0">
                <a:cs typeface="Calibri"/>
              </a:rPr>
              <a:t> ← </a:t>
            </a:r>
            <a:r>
              <a:rPr lang="en-US" sz="2000" dirty="0" err="1">
                <a:cs typeface="Calibri"/>
              </a:rPr>
              <a:t>runvalue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cs typeface="Calibri"/>
              </a:rPr>
              <a:t>return </a:t>
            </a:r>
            <a:r>
              <a:rPr lang="en-US" sz="2000" dirty="0" err="1">
                <a:cs typeface="Calibri"/>
              </a:rPr>
              <a:t>modevalue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44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4.0 Gaussian </a:t>
            </a:r>
            <a:r>
              <a:rPr lang="en-US" dirty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much more elegant algorithm for solving systems of linear equations called Gaussian elimination</a:t>
            </a:r>
            <a:r>
              <a:rPr lang="en-US" dirty="0" smtClean="0"/>
              <a:t>.</a:t>
            </a:r>
          </a:p>
          <a:p>
            <a:r>
              <a:rPr lang="en-US" dirty="0"/>
              <a:t>The idea of Gaussian elimination is to transform a system of </a:t>
            </a:r>
            <a:r>
              <a:rPr lang="en-US" i="1" dirty="0"/>
              <a:t>n</a:t>
            </a:r>
            <a:r>
              <a:rPr lang="en-US" dirty="0"/>
              <a:t> linear equations in </a:t>
            </a:r>
            <a:r>
              <a:rPr lang="en-US" i="1" dirty="0"/>
              <a:t>n</a:t>
            </a:r>
            <a:r>
              <a:rPr lang="en-US" dirty="0"/>
              <a:t> unknowns to an equivalent </a:t>
            </a:r>
            <a:r>
              <a:rPr lang="en-US" dirty="0" smtClean="0"/>
              <a:t>system with </a:t>
            </a:r>
            <a:r>
              <a:rPr lang="en-US" dirty="0"/>
              <a:t>an upper-triangular coefficient matrix, a matrix with all zeros below its main </a:t>
            </a:r>
            <a:r>
              <a:rPr lang="en-US" dirty="0" smtClean="0"/>
              <a:t>diagonal.</a:t>
            </a:r>
          </a:p>
          <a:p>
            <a:r>
              <a:rPr lang="en-US" dirty="0"/>
              <a:t>we can solve </a:t>
            </a:r>
            <a:r>
              <a:rPr lang="en-US" dirty="0" smtClean="0"/>
              <a:t>linear equations </a:t>
            </a:r>
            <a:r>
              <a:rPr lang="en-US" dirty="0"/>
              <a:t>system by general-</a:t>
            </a:r>
            <a:r>
              <a:rPr lang="en-US" dirty="0" err="1"/>
              <a:t>izing</a:t>
            </a:r>
            <a:r>
              <a:rPr lang="en-US" dirty="0"/>
              <a:t> the substitution method for solving systems of two linear </a:t>
            </a:r>
            <a:r>
              <a:rPr lang="en-US" dirty="0" smtClean="0"/>
              <a:t>equations.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7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4.0 Gaussian Elimination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transformation is accomplished by a sequence of elementary operations on the system’s </a:t>
            </a:r>
            <a:r>
              <a:rPr lang="en-US" altLang="en-US" dirty="0" smtClean="0"/>
              <a:t>coefficient which is described as: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for</a:t>
            </a:r>
            <a:r>
              <a:rPr lang="en-US" altLang="en-US" i="1" dirty="0"/>
              <a:t> </a:t>
            </a:r>
            <a:r>
              <a:rPr lang="en-US" altLang="en-US" i="1" dirty="0" err="1"/>
              <a:t>i</a:t>
            </a:r>
            <a:r>
              <a:rPr lang="en-US" altLang="en-US" i="1" dirty="0"/>
              <a:t> ←</a:t>
            </a:r>
            <a:r>
              <a:rPr lang="en-US" altLang="en-US" dirty="0"/>
              <a:t>1 to </a:t>
            </a:r>
            <a:r>
              <a:rPr lang="en-US" altLang="en-US" i="1" dirty="0"/>
              <a:t>n-</a:t>
            </a:r>
            <a:r>
              <a:rPr lang="en-US" altLang="en-US" dirty="0"/>
              <a:t>1 do</a:t>
            </a:r>
            <a:br>
              <a:rPr lang="en-US" altLang="en-US" dirty="0"/>
            </a:br>
            <a:r>
              <a:rPr lang="en-US" altLang="en-US" dirty="0"/>
              <a:t>       replace each of the subsequent rows (i.e., rows </a:t>
            </a:r>
            <a:r>
              <a:rPr lang="en-US" altLang="en-US" i="1" dirty="0"/>
              <a:t>i</a:t>
            </a:r>
            <a:r>
              <a:rPr lang="en-US" altLang="en-US" dirty="0"/>
              <a:t>+1, …, </a:t>
            </a:r>
            <a:r>
              <a:rPr lang="en-US" altLang="en-US" i="1" dirty="0"/>
              <a:t>n</a:t>
            </a:r>
            <a:r>
              <a:rPr lang="en-US" altLang="en-US" dirty="0"/>
              <a:t>) by </a:t>
            </a:r>
            <a:br>
              <a:rPr lang="en-US" altLang="en-US" dirty="0"/>
            </a:br>
            <a:r>
              <a:rPr lang="en-US" altLang="en-US" dirty="0"/>
              <a:t>       the  difference between that row and an appropriate multiple </a:t>
            </a:r>
            <a:br>
              <a:rPr lang="en-US" altLang="en-US" dirty="0"/>
            </a:br>
            <a:r>
              <a:rPr lang="en-US" altLang="en-US" dirty="0"/>
              <a:t>       of the </a:t>
            </a:r>
            <a:r>
              <a:rPr lang="en-US" altLang="en-US" i="1" dirty="0" err="1"/>
              <a:t>i-</a:t>
            </a:r>
            <a:r>
              <a:rPr lang="en-US" altLang="en-US" dirty="0" err="1"/>
              <a:t>th</a:t>
            </a:r>
            <a:r>
              <a:rPr lang="en-US" altLang="en-US" dirty="0"/>
              <a:t> row to make the new coefficient in the </a:t>
            </a:r>
            <a:r>
              <a:rPr lang="en-US" altLang="en-US" i="1" dirty="0" err="1"/>
              <a:t>i-</a:t>
            </a:r>
            <a:r>
              <a:rPr lang="en-US" altLang="en-US" dirty="0" err="1"/>
              <a:t>th</a:t>
            </a:r>
            <a:r>
              <a:rPr lang="en-US" altLang="en-US" i="1" dirty="0"/>
              <a:t> </a:t>
            </a:r>
            <a:r>
              <a:rPr lang="en-US" altLang="en-US" dirty="0"/>
              <a:t>column </a:t>
            </a:r>
            <a:br>
              <a:rPr lang="en-US" altLang="en-US" dirty="0"/>
            </a:br>
            <a:r>
              <a:rPr lang="en-US" altLang="en-US" dirty="0"/>
              <a:t>       of that row 0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4.0 Gaussian </a:t>
            </a:r>
            <a:r>
              <a:rPr lang="en-US" dirty="0"/>
              <a:t>Elimination Contd</a:t>
            </a:r>
            <a:r>
              <a:rPr lang="en-US" dirty="0" smtClean="0"/>
              <a:t>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elementary operations used for solving by Gaussian Elimination:</a:t>
            </a:r>
            <a:endParaRPr lang="en-US" dirty="0"/>
          </a:p>
          <a:p>
            <a:pPr lvl="1"/>
            <a:r>
              <a:rPr lang="en-US" dirty="0"/>
              <a:t>exchanging two equations of the system replacing </a:t>
            </a:r>
            <a:endParaRPr lang="en-US" dirty="0" smtClean="0"/>
          </a:p>
          <a:p>
            <a:pPr lvl="1"/>
            <a:r>
              <a:rPr lang="en-US" dirty="0"/>
              <a:t>an equation with its </a:t>
            </a:r>
            <a:r>
              <a:rPr lang="en-US" dirty="0" smtClean="0"/>
              <a:t>non-zero </a:t>
            </a:r>
            <a:r>
              <a:rPr lang="en-US" dirty="0"/>
              <a:t>multiple</a:t>
            </a:r>
          </a:p>
          <a:p>
            <a:pPr lvl="1"/>
            <a:r>
              <a:rPr lang="en-US" dirty="0"/>
              <a:t>replacing an equation with a sum or difference of this equation and some multiple of another equation</a:t>
            </a:r>
          </a:p>
          <a:p>
            <a:r>
              <a:rPr lang="en-US" dirty="0"/>
              <a:t>Since no elementary operation can change a solution to a system, any system that is obtained through a series of such operations will have the same solution as the original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5.0 Forward Elimination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/>
              <a:t>ForwardElimination</a:t>
            </a:r>
            <a:r>
              <a:rPr lang="en-US" i="1" dirty="0"/>
              <a:t>(A</a:t>
            </a:r>
            <a:r>
              <a:rPr lang="en-US" dirty="0"/>
              <a:t>[1</a:t>
            </a:r>
            <a:r>
              <a:rPr lang="en-US" i="1" dirty="0"/>
              <a:t>..n, </a:t>
            </a:r>
            <a:r>
              <a:rPr lang="en-US" dirty="0"/>
              <a:t>1</a:t>
            </a:r>
            <a:r>
              <a:rPr lang="en-US" i="1" dirty="0"/>
              <a:t>..n</a:t>
            </a:r>
            <a:r>
              <a:rPr lang="en-US" dirty="0"/>
              <a:t>]</a:t>
            </a:r>
            <a:r>
              <a:rPr lang="en-US" i="1" dirty="0"/>
              <a:t>, b</a:t>
            </a:r>
            <a:r>
              <a:rPr lang="en-US" dirty="0"/>
              <a:t>[1</a:t>
            </a:r>
            <a:r>
              <a:rPr lang="en-US" i="1" dirty="0"/>
              <a:t>..n</a:t>
            </a:r>
            <a:r>
              <a:rPr lang="en-US" dirty="0" smtClean="0"/>
              <a:t>]</a:t>
            </a:r>
            <a:r>
              <a:rPr lang="en-US" i="1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//Applies Gaussian elimination to matrix </a:t>
            </a:r>
            <a:r>
              <a:rPr lang="en-US" i="1" dirty="0"/>
              <a:t>A</a:t>
            </a:r>
            <a:r>
              <a:rPr lang="en-US" dirty="0"/>
              <a:t> of a system’s coefficients, //augmented with vector </a:t>
            </a:r>
            <a:r>
              <a:rPr lang="en-US" i="1" dirty="0"/>
              <a:t>b</a:t>
            </a:r>
            <a:r>
              <a:rPr lang="en-US" dirty="0"/>
              <a:t> of the system’s right-hand side values //Input: Matrix </a:t>
            </a:r>
            <a:r>
              <a:rPr lang="en-US" i="1" dirty="0"/>
              <a:t>A</a:t>
            </a:r>
            <a:r>
              <a:rPr lang="en-US" dirty="0"/>
              <a:t>[1</a:t>
            </a:r>
            <a:r>
              <a:rPr lang="en-US" i="1" dirty="0"/>
              <a:t>..n,</a:t>
            </a:r>
            <a:r>
              <a:rPr lang="en-US" dirty="0"/>
              <a:t> 1</a:t>
            </a:r>
            <a:r>
              <a:rPr lang="en-US" i="1" dirty="0"/>
              <a:t>..n</a:t>
            </a:r>
            <a:r>
              <a:rPr lang="en-US" dirty="0"/>
              <a:t>] and column-vector </a:t>
            </a:r>
            <a:r>
              <a:rPr lang="en-US" i="1" dirty="0"/>
              <a:t>b</a:t>
            </a:r>
            <a:r>
              <a:rPr lang="en-US" dirty="0"/>
              <a:t>[1</a:t>
            </a:r>
            <a:r>
              <a:rPr lang="en-US" i="1" dirty="0"/>
              <a:t>..n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//Output: An equivalent upper-triangular matrix in place of </a:t>
            </a:r>
            <a:r>
              <a:rPr lang="en-US" i="1" dirty="0"/>
              <a:t>A</a:t>
            </a:r>
            <a:r>
              <a:rPr lang="en-US" dirty="0"/>
              <a:t> with the //corresponding right-hand side values in the (</a:t>
            </a:r>
            <a:r>
              <a:rPr lang="en-US" i="1" dirty="0"/>
              <a:t>n</a:t>
            </a:r>
            <a:r>
              <a:rPr lang="en-US" dirty="0"/>
              <a:t> + 1</a:t>
            </a:r>
            <a:r>
              <a:rPr lang="en-US" i="1" dirty="0"/>
              <a:t>)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smtClean="0"/>
              <a:t>column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do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n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1]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//augments the matrix</a:t>
            </a:r>
            <a:r>
              <a:rPr lang="en-US" b="1" dirty="0"/>
              <a:t> for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dirty="0"/>
              <a:t>−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b="1" dirty="0" smtClean="0"/>
              <a:t>do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i="1" dirty="0"/>
              <a:t>k</a:t>
            </a:r>
            <a:r>
              <a:rPr lang="en-US" b="1" dirty="0"/>
              <a:t> </a:t>
            </a:r>
            <a:r>
              <a:rPr lang="en-US" dirty="0"/>
              <a:t>←</a:t>
            </a:r>
            <a:r>
              <a:rPr lang="en-US" b="1" dirty="0"/>
              <a:t> </a:t>
            </a:r>
            <a:r>
              <a:rPr lang="en-US" i="1" dirty="0" err="1"/>
              <a:t>i</a:t>
            </a:r>
            <a:r>
              <a:rPr lang="en-US" b="1" dirty="0"/>
              <a:t> to </a:t>
            </a:r>
            <a:r>
              <a:rPr lang="en-US" i="1" dirty="0"/>
              <a:t>n</a:t>
            </a:r>
            <a:r>
              <a:rPr lang="en-US" b="1" dirty="0"/>
              <a:t> </a:t>
            </a:r>
            <a:r>
              <a:rPr lang="en-US" dirty="0"/>
              <a:t>+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en-US" b="1" dirty="0"/>
              <a:t> 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←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/>
              <a:t>j,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−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k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∗</a:t>
            </a:r>
            <a:r>
              <a:rPr lang="en-US" i="1" dirty="0"/>
              <a:t> A</a:t>
            </a:r>
            <a:r>
              <a:rPr lang="en-US" dirty="0"/>
              <a:t>[</a:t>
            </a:r>
            <a:r>
              <a:rPr lang="en-US" i="1" dirty="0"/>
              <a:t>j, 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i="1" dirty="0"/>
              <a:t> / 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1276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Lucida Grande</vt:lpstr>
      <vt:lpstr>Times New Roman</vt:lpstr>
      <vt:lpstr>office theme</vt:lpstr>
      <vt:lpstr>Transform and Conquer (Chapter-6)</vt:lpstr>
      <vt:lpstr>1.0 Introduction</vt:lpstr>
      <vt:lpstr>2.0 Transform and Conquer</vt:lpstr>
      <vt:lpstr>3.0 Presorting</vt:lpstr>
      <vt:lpstr>3.1 Presorting Algorithm</vt:lpstr>
      <vt:lpstr>4.0 Gaussian Elimination</vt:lpstr>
      <vt:lpstr>4.0 Gaussian Elimination Contd.</vt:lpstr>
      <vt:lpstr>4.0 Gaussian Elimination Contd. 2</vt:lpstr>
      <vt:lpstr>5.0 Forward Elimination Algorithm</vt:lpstr>
      <vt:lpstr>6.0 Better Forward Elimination Algorithm</vt:lpstr>
      <vt:lpstr>7.0 Balanced Search Tree</vt:lpstr>
      <vt:lpstr>7.0 Balanced Search Tree Contd.</vt:lpstr>
      <vt:lpstr>7.1 AVL Tree</vt:lpstr>
      <vt:lpstr>7.2 Two-Three Tree</vt:lpstr>
      <vt:lpstr>8.0 Heap</vt:lpstr>
      <vt:lpstr>8.1 Heap Sort</vt:lpstr>
      <vt:lpstr>8.2 Heap Bottom Up Algorithm</vt:lpstr>
      <vt:lpstr>8.3 Maximum Key Deletion from a heap</vt:lpstr>
      <vt:lpstr>9.0 Horner's Rule</vt:lpstr>
      <vt:lpstr>9.1 Horner's Rule Algorithm:</vt:lpstr>
      <vt:lpstr>9.2Left-Right Binary Exponentiation Algorithm</vt:lpstr>
      <vt:lpstr>9.3 Right-Left Binary Exponentiation Algorithm</vt:lpstr>
      <vt:lpstr>10.0 Problem Reduction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ISHAN ANAND</cp:lastModifiedBy>
  <cp:revision>208</cp:revision>
  <dcterms:created xsi:type="dcterms:W3CDTF">2013-07-15T20:26:40Z</dcterms:created>
  <dcterms:modified xsi:type="dcterms:W3CDTF">2018-11-25T16:29:58Z</dcterms:modified>
</cp:coreProperties>
</file>