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9" r:id="rId14"/>
    <p:sldId id="270" r:id="rId15"/>
    <p:sldId id="271" r:id="rId16"/>
    <p:sldId id="272" r:id="rId17"/>
    <p:sldId id="273" r:id="rId18"/>
    <p:sldId id="284" r:id="rId19"/>
    <p:sldId id="275" r:id="rId20"/>
    <p:sldId id="295" r:id="rId21"/>
    <p:sldId id="276" r:id="rId22"/>
    <p:sldId id="277" r:id="rId23"/>
    <p:sldId id="278" r:id="rId24"/>
    <p:sldId id="279" r:id="rId25"/>
    <p:sldId id="280" r:id="rId26"/>
    <p:sldId id="281" r:id="rId27"/>
    <p:sldId id="282" r:id="rId28"/>
    <p:sldId id="283" r:id="rId29"/>
    <p:sldId id="294" r:id="rId30"/>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60"/>
  </p:normalViewPr>
  <p:slideViewPr>
    <p:cSldViewPr snapToGrid="0">
      <p:cViewPr>
        <p:scale>
          <a:sx n="50" d="100"/>
          <a:sy n="50" d="100"/>
        </p:scale>
        <p:origin x="141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7DF56-AD5A-47D7-9ED2-583F968E2A7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233600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67DF56-AD5A-47D7-9ED2-583F968E2A7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192429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67DF56-AD5A-47D7-9ED2-583F968E2A7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325655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67DF56-AD5A-47D7-9ED2-583F968E2A7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400011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67DF56-AD5A-47D7-9ED2-583F968E2A7C}"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415749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67DF56-AD5A-47D7-9ED2-583F968E2A7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302711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67DF56-AD5A-47D7-9ED2-583F968E2A7C}"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281029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67DF56-AD5A-47D7-9ED2-583F968E2A7C}"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158762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DF56-AD5A-47D7-9ED2-583F968E2A7C}"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199736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DF56-AD5A-47D7-9ED2-583F968E2A7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16505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DF56-AD5A-47D7-9ED2-583F968E2A7C}"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02F69-0620-4C8B-BAB4-062279CD8C2E}" type="slidenum">
              <a:rPr lang="en-US" smtClean="0"/>
              <a:t>‹#›</a:t>
            </a:fld>
            <a:endParaRPr lang="en-US"/>
          </a:p>
        </p:txBody>
      </p:sp>
    </p:spTree>
    <p:extLst>
      <p:ext uri="{BB962C8B-B14F-4D97-AF65-F5344CB8AC3E}">
        <p14:creationId xmlns:p14="http://schemas.microsoft.com/office/powerpoint/2010/main" val="304145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7DF56-AD5A-47D7-9ED2-583F968E2A7C}"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02F69-0620-4C8B-BAB4-062279CD8C2E}" type="slidenum">
              <a:rPr lang="en-US" smtClean="0"/>
              <a:t>‹#›</a:t>
            </a:fld>
            <a:endParaRPr lang="en-US"/>
          </a:p>
        </p:txBody>
      </p:sp>
    </p:spTree>
    <p:extLst>
      <p:ext uri="{BB962C8B-B14F-4D97-AF65-F5344CB8AC3E}">
        <p14:creationId xmlns:p14="http://schemas.microsoft.com/office/powerpoint/2010/main" val="124387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Decrease and Conquer (Chapter-4) and Divide and Conquer (Chapter-5)</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Team</a:t>
            </a:r>
            <a:r>
              <a:rPr lang="en-US" dirty="0" smtClean="0"/>
              <a:t> – I Presentation (Solvi Magnusson, Ishan Anand, Rishi </a:t>
            </a:r>
            <a:r>
              <a:rPr lang="en-US" dirty="0" err="1" smtClean="0"/>
              <a:t>Tej</a:t>
            </a:r>
            <a:r>
              <a:rPr lang="en-US" dirty="0" smtClean="0"/>
              <a:t> </a:t>
            </a:r>
            <a:r>
              <a:rPr lang="en-US" dirty="0" err="1" smtClean="0"/>
              <a:t>Talluri</a:t>
            </a:r>
            <a:r>
              <a:rPr lang="en-US" dirty="0" smtClean="0"/>
              <a:t>)</a:t>
            </a:r>
          </a:p>
          <a:p>
            <a:r>
              <a:rPr lang="en-US" dirty="0" smtClean="0"/>
              <a:t>Reference : Introduction to Design and Analysis of Algorithms, 3</a:t>
            </a:r>
            <a:r>
              <a:rPr lang="en-US" baseline="30000" dirty="0" smtClean="0"/>
              <a:t>rd</a:t>
            </a:r>
            <a:r>
              <a:rPr lang="en-US" dirty="0" smtClean="0"/>
              <a:t> Edition by </a:t>
            </a:r>
            <a:r>
              <a:rPr lang="en-US" dirty="0" err="1" smtClean="0"/>
              <a:t>Anany</a:t>
            </a:r>
            <a:r>
              <a:rPr lang="en-US" dirty="0" smtClean="0"/>
              <a:t> Levitin</a:t>
            </a:r>
          </a:p>
          <a:p>
            <a:r>
              <a:rPr lang="en-US" dirty="0" smtClean="0"/>
              <a:t>Note: </a:t>
            </a:r>
            <a:r>
              <a:rPr lang="en-US" u="sng" dirty="0" smtClean="0"/>
              <a:t>All of the slides have been prepared according to the syllabus mentioned and no other topic has been covered except than that for both chapters.</a:t>
            </a:r>
            <a:endParaRPr lang="en-US" u="sng" dirty="0"/>
          </a:p>
        </p:txBody>
      </p:sp>
    </p:spTree>
    <p:extLst>
      <p:ext uri="{BB962C8B-B14F-4D97-AF65-F5344CB8AC3E}">
        <p14:creationId xmlns:p14="http://schemas.microsoft.com/office/powerpoint/2010/main" val="137086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A topological </a:t>
            </a:r>
            <a:r>
              <a:rPr lang="en-US" dirty="0"/>
              <a:t>sort </a:t>
            </a:r>
            <a:r>
              <a:rPr lang="en-US" dirty="0" smtClean="0"/>
              <a:t>or topological</a:t>
            </a:r>
            <a:r>
              <a:rPr lang="en-US" dirty="0"/>
              <a:t> ordering of a directed graph is a linear ordering of its vertices such that for every directed edge </a:t>
            </a:r>
            <a:r>
              <a:rPr lang="en-US" dirty="0" smtClean="0"/>
              <a:t>ab </a:t>
            </a:r>
            <a:r>
              <a:rPr lang="en-US" dirty="0"/>
              <a:t>from vertex </a:t>
            </a:r>
            <a:r>
              <a:rPr lang="en-US" dirty="0" smtClean="0"/>
              <a:t>a </a:t>
            </a:r>
            <a:r>
              <a:rPr lang="en-US" dirty="0"/>
              <a:t>to vertex </a:t>
            </a:r>
            <a:r>
              <a:rPr lang="en-US" dirty="0" smtClean="0"/>
              <a:t>b, a </a:t>
            </a:r>
            <a:r>
              <a:rPr lang="en-US" dirty="0"/>
              <a:t>comes before </a:t>
            </a:r>
            <a:r>
              <a:rPr lang="en-US" dirty="0" smtClean="0"/>
              <a:t>b </a:t>
            </a:r>
            <a:r>
              <a:rPr lang="en-US" dirty="0"/>
              <a:t>in the ordering.</a:t>
            </a:r>
            <a:endParaRPr lang="en-US" dirty="0" smtClean="0"/>
          </a:p>
          <a:p>
            <a:r>
              <a:rPr lang="en-US" dirty="0" smtClean="0"/>
              <a:t>Depth-first </a:t>
            </a:r>
            <a:r>
              <a:rPr lang="en-US" dirty="0"/>
              <a:t>search and breadth-first search are principal traversal algorithms for traversing digraphs as well, but the structure of corresponding forests can be more complex than for undirected graphs. </a:t>
            </a:r>
            <a:endParaRPr lang="en-US" dirty="0" smtClean="0"/>
          </a:p>
          <a:p>
            <a:r>
              <a:rPr lang="en-US" dirty="0" smtClean="0"/>
              <a:t>A directed cycle </a:t>
            </a:r>
            <a:r>
              <a:rPr lang="en-US" dirty="0"/>
              <a:t>in a digraph is a sequence of three or more of its vertices that starts and ends with the same vertex and in which every vertex is connected to its immediate predecessor by an edge directed from the predecessor to the successor</a:t>
            </a:r>
            <a:r>
              <a:rPr lang="en-US" dirty="0" smtClean="0"/>
              <a:t>.</a:t>
            </a:r>
          </a:p>
          <a:p>
            <a:endParaRPr lang="en-US" dirty="0"/>
          </a:p>
        </p:txBody>
      </p:sp>
    </p:spTree>
    <p:extLst>
      <p:ext uri="{BB962C8B-B14F-4D97-AF65-F5344CB8AC3E}">
        <p14:creationId xmlns:p14="http://schemas.microsoft.com/office/powerpoint/2010/main" val="4045766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 Contd.</a:t>
            </a:r>
            <a:endParaRPr lang="en-US" dirty="0"/>
          </a:p>
        </p:txBody>
      </p:sp>
      <p:sp>
        <p:nvSpPr>
          <p:cNvPr id="3" name="Content Placeholder 2"/>
          <p:cNvSpPr>
            <a:spLocks noGrp="1"/>
          </p:cNvSpPr>
          <p:nvPr>
            <p:ph idx="1"/>
          </p:nvPr>
        </p:nvSpPr>
        <p:spPr/>
        <p:txBody>
          <a:bodyPr/>
          <a:lstStyle/>
          <a:p>
            <a:r>
              <a:rPr lang="en-US" dirty="0" smtClean="0"/>
              <a:t>Topological Sort can be posed for an </a:t>
            </a:r>
            <a:r>
              <a:rPr lang="en-US" dirty="0"/>
              <a:t>arbitrary digraph, but it is easy to see that the problem cannot have a solution if a digraph has a directed cycle. </a:t>
            </a:r>
            <a:endParaRPr lang="en-US" dirty="0" smtClean="0"/>
          </a:p>
          <a:p>
            <a:r>
              <a:rPr lang="en-US" dirty="0"/>
              <a:t>Thus, for topological sorting to be possible, a digraph in question must be a dag</a:t>
            </a:r>
            <a:r>
              <a:rPr lang="en-US" dirty="0" smtClean="0"/>
              <a:t>.</a:t>
            </a:r>
          </a:p>
          <a:p>
            <a:r>
              <a:rPr lang="en-US" dirty="0"/>
              <a:t>It turns out that being a dag is not only necessary but also sufficient for topological sorting to be possible; i.e., if a digraph has no directed cycles, the topological sorting problem for it has a solution. </a:t>
            </a:r>
          </a:p>
        </p:txBody>
      </p:sp>
    </p:spTree>
    <p:extLst>
      <p:ext uri="{BB962C8B-B14F-4D97-AF65-F5344CB8AC3E}">
        <p14:creationId xmlns:p14="http://schemas.microsoft.com/office/powerpoint/2010/main" val="4003123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 Algorithms Types</a:t>
            </a:r>
            <a:endParaRPr lang="en-US" dirty="0"/>
          </a:p>
        </p:txBody>
      </p:sp>
      <p:sp>
        <p:nvSpPr>
          <p:cNvPr id="3" name="Content Placeholder 2"/>
          <p:cNvSpPr>
            <a:spLocks noGrp="1"/>
          </p:cNvSpPr>
          <p:nvPr>
            <p:ph idx="1"/>
          </p:nvPr>
        </p:nvSpPr>
        <p:spPr/>
        <p:txBody>
          <a:bodyPr/>
          <a:lstStyle/>
          <a:p>
            <a:r>
              <a:rPr lang="en-US" dirty="0" smtClean="0"/>
              <a:t>There </a:t>
            </a:r>
            <a:r>
              <a:rPr lang="en-US" dirty="0"/>
              <a:t>are two efficient algorithms that both verify whether a digraph is a dag and, if it is, produce an ordering of vertices that solves the topological sorting problem</a:t>
            </a:r>
            <a:r>
              <a:rPr lang="en-US" dirty="0" smtClean="0"/>
              <a:t>.</a:t>
            </a:r>
          </a:p>
          <a:p>
            <a:r>
              <a:rPr lang="en-US" dirty="0" smtClean="0"/>
              <a:t>ALGORITHM -1</a:t>
            </a:r>
          </a:p>
          <a:p>
            <a:pPr marL="457200" lvl="1" indent="0">
              <a:buNone/>
            </a:pPr>
            <a:r>
              <a:rPr lang="en-US" dirty="0"/>
              <a:t>The first algorithm is a simple application of depth-first search</a:t>
            </a:r>
            <a:endParaRPr lang="en-US" dirty="0" smtClean="0"/>
          </a:p>
          <a:p>
            <a:r>
              <a:rPr lang="en-US" dirty="0" smtClean="0"/>
              <a:t>ALGORITHM -2</a:t>
            </a:r>
          </a:p>
          <a:p>
            <a:pPr marL="457200" lvl="1" indent="0">
              <a:buNone/>
            </a:pPr>
            <a:r>
              <a:rPr lang="en-US" dirty="0"/>
              <a:t>The second algorithm is based on a direct implementation of the </a:t>
            </a:r>
            <a:r>
              <a:rPr lang="en-US" dirty="0" smtClean="0"/>
              <a:t>decrease-and-conquer </a:t>
            </a:r>
            <a:r>
              <a:rPr lang="en-US" dirty="0"/>
              <a:t>technique</a:t>
            </a:r>
          </a:p>
        </p:txBody>
      </p:sp>
    </p:spTree>
    <p:extLst>
      <p:ext uri="{BB962C8B-B14F-4D97-AF65-F5344CB8AC3E}">
        <p14:creationId xmlns:p14="http://schemas.microsoft.com/office/powerpoint/2010/main" val="1604900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 Algorithm 1</a:t>
            </a:r>
            <a:endParaRPr lang="en-US" dirty="0"/>
          </a:p>
        </p:txBody>
      </p:sp>
      <p:sp>
        <p:nvSpPr>
          <p:cNvPr id="3" name="Content Placeholder 2"/>
          <p:cNvSpPr>
            <a:spLocks noGrp="1"/>
          </p:cNvSpPr>
          <p:nvPr>
            <p:ph idx="1"/>
          </p:nvPr>
        </p:nvSpPr>
        <p:spPr/>
        <p:txBody>
          <a:bodyPr/>
          <a:lstStyle/>
          <a:p>
            <a:r>
              <a:rPr lang="en-US" dirty="0" smtClean="0"/>
              <a:t>It perform </a:t>
            </a:r>
            <a:r>
              <a:rPr lang="en-US" dirty="0"/>
              <a:t>a DFS traversal and note the order in which vertices become </a:t>
            </a:r>
            <a:r>
              <a:rPr lang="en-US" dirty="0" smtClean="0"/>
              <a:t>dead-ends.</a:t>
            </a:r>
          </a:p>
          <a:p>
            <a:r>
              <a:rPr lang="en-US" dirty="0"/>
              <a:t>Reversing this order yields a solution to the topological sorting </a:t>
            </a:r>
            <a:r>
              <a:rPr lang="en-US" dirty="0" smtClean="0"/>
              <a:t>problem if no back edge is encountered during traversal.</a:t>
            </a:r>
          </a:p>
          <a:p>
            <a:r>
              <a:rPr lang="en-US" dirty="0"/>
              <a:t>If a back edge has been </a:t>
            </a:r>
            <a:r>
              <a:rPr lang="en-US" dirty="0" smtClean="0"/>
              <a:t>encountered, then </a:t>
            </a:r>
            <a:r>
              <a:rPr lang="en-US" dirty="0"/>
              <a:t>topological sorting of its vertices is impossible.</a:t>
            </a:r>
          </a:p>
          <a:p>
            <a:endParaRPr lang="en-US" dirty="0"/>
          </a:p>
        </p:txBody>
      </p:sp>
    </p:spTree>
    <p:extLst>
      <p:ext uri="{BB962C8B-B14F-4D97-AF65-F5344CB8AC3E}">
        <p14:creationId xmlns:p14="http://schemas.microsoft.com/office/powerpoint/2010/main" val="1029770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 – Algorithm 2</a:t>
            </a:r>
            <a:endParaRPr lang="en-US" dirty="0"/>
          </a:p>
        </p:txBody>
      </p:sp>
      <p:sp>
        <p:nvSpPr>
          <p:cNvPr id="3" name="Content Placeholder 2"/>
          <p:cNvSpPr>
            <a:spLocks noGrp="1"/>
          </p:cNvSpPr>
          <p:nvPr>
            <p:ph idx="1"/>
          </p:nvPr>
        </p:nvSpPr>
        <p:spPr/>
        <p:txBody>
          <a:bodyPr/>
          <a:lstStyle/>
          <a:p>
            <a:r>
              <a:rPr lang="en-US" dirty="0" smtClean="0"/>
              <a:t>It </a:t>
            </a:r>
            <a:r>
              <a:rPr lang="en-US" dirty="0"/>
              <a:t>is based on a direct implementation of the </a:t>
            </a:r>
            <a:r>
              <a:rPr lang="en-US" dirty="0" smtClean="0"/>
              <a:t>decrease-and-conquer technique. </a:t>
            </a:r>
          </a:p>
          <a:p>
            <a:r>
              <a:rPr lang="en-US" dirty="0" smtClean="0"/>
              <a:t>That means that the algorithm </a:t>
            </a:r>
            <a:r>
              <a:rPr lang="en-US" dirty="0"/>
              <a:t>identify in a remaining digraph </a:t>
            </a:r>
            <a:r>
              <a:rPr lang="en-US" dirty="0" smtClean="0"/>
              <a:t>a source</a:t>
            </a:r>
            <a:r>
              <a:rPr lang="en-US" dirty="0"/>
              <a:t>, which is a vertex with no incoming edges, and delete it along with all the edges outgoing from it</a:t>
            </a:r>
            <a:r>
              <a:rPr lang="en-US" dirty="0" smtClean="0"/>
              <a:t>.</a:t>
            </a:r>
          </a:p>
          <a:p>
            <a:r>
              <a:rPr lang="en-US" dirty="0"/>
              <a:t>The order in which the vertices are deleted yields a solution to the topological sorting problem.</a:t>
            </a:r>
          </a:p>
        </p:txBody>
      </p:sp>
    </p:spTree>
    <p:extLst>
      <p:ext uri="{BB962C8B-B14F-4D97-AF65-F5344CB8AC3E}">
        <p14:creationId xmlns:p14="http://schemas.microsoft.com/office/powerpoint/2010/main" val="2588710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from Topological Sort Algorithms </a:t>
            </a:r>
            <a:endParaRPr lang="en-US" dirty="0"/>
          </a:p>
        </p:txBody>
      </p:sp>
      <p:sp>
        <p:nvSpPr>
          <p:cNvPr id="3" name="Content Placeholder 2"/>
          <p:cNvSpPr>
            <a:spLocks noGrp="1"/>
          </p:cNvSpPr>
          <p:nvPr>
            <p:ph idx="1"/>
          </p:nvPr>
        </p:nvSpPr>
        <p:spPr/>
        <p:txBody>
          <a:bodyPr/>
          <a:lstStyle/>
          <a:p>
            <a:r>
              <a:rPr lang="en-US" dirty="0" smtClean="0"/>
              <a:t>The </a:t>
            </a:r>
            <a:r>
              <a:rPr lang="en-US" dirty="0"/>
              <a:t>solution obtained by the source-removal </a:t>
            </a:r>
            <a:r>
              <a:rPr lang="en-US" dirty="0" smtClean="0"/>
              <a:t>algorithm (Algorithm-1) </a:t>
            </a:r>
            <a:r>
              <a:rPr lang="en-US" dirty="0"/>
              <a:t>is different from the one obtained by the DFS-based </a:t>
            </a:r>
            <a:r>
              <a:rPr lang="en-US" dirty="0" smtClean="0"/>
              <a:t>algorithm (Algorithm-2). </a:t>
            </a:r>
          </a:p>
          <a:p>
            <a:r>
              <a:rPr lang="en-US" dirty="0" smtClean="0"/>
              <a:t>Both </a:t>
            </a:r>
            <a:r>
              <a:rPr lang="en-US" dirty="0"/>
              <a:t>of them are </a:t>
            </a:r>
            <a:r>
              <a:rPr lang="en-US" dirty="0" smtClean="0"/>
              <a:t>correct as the </a:t>
            </a:r>
            <a:r>
              <a:rPr lang="en-US" dirty="0"/>
              <a:t>topological sorting problem may have several alternative </a:t>
            </a:r>
            <a:r>
              <a:rPr lang="en-US" dirty="0" smtClean="0"/>
              <a:t>solutions.</a:t>
            </a:r>
            <a:endParaRPr lang="en-US" dirty="0"/>
          </a:p>
        </p:txBody>
      </p:sp>
    </p:spTree>
    <p:extLst>
      <p:ext uri="{BB962C8B-B14F-4D97-AF65-F5344CB8AC3E}">
        <p14:creationId xmlns:p14="http://schemas.microsoft.com/office/powerpoint/2010/main" val="1723002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Insertion in Binary Search tree</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a </a:t>
            </a:r>
            <a:r>
              <a:rPr lang="en-US" dirty="0"/>
              <a:t>binary tree whose nodes contain elements of a set of orderable items, one element per node, so that for every node all elements in the left subtree are smaller and all the elements in the right subtree are greater than the element in the subtree’s root. </a:t>
            </a:r>
            <a:endParaRPr lang="en-US" dirty="0" smtClean="0"/>
          </a:p>
          <a:p>
            <a:r>
              <a:rPr lang="en-US" dirty="0"/>
              <a:t>When we need to search for an element of a given value </a:t>
            </a:r>
            <a:r>
              <a:rPr lang="en-US" i="1" dirty="0"/>
              <a:t>v</a:t>
            </a:r>
            <a:r>
              <a:rPr lang="en-US" dirty="0"/>
              <a:t> in such a tree, we do it recursively in the following manner</a:t>
            </a:r>
            <a:r>
              <a:rPr lang="en-US" dirty="0" smtClean="0"/>
              <a:t>.</a:t>
            </a:r>
          </a:p>
          <a:p>
            <a:r>
              <a:rPr lang="en-US" dirty="0"/>
              <a:t>If the tree is empty, the search ends in failure. If the tree is not empty, we compare v with the tree’s root K(r). If they match, a desired element is found and the search can be stopped; if they do not match, we continue with the search in the left subtree of the root if v &lt; K(r) and in the right subtree if v &gt; K(r).</a:t>
            </a:r>
          </a:p>
        </p:txBody>
      </p:sp>
    </p:spTree>
    <p:extLst>
      <p:ext uri="{BB962C8B-B14F-4D97-AF65-F5344CB8AC3E}">
        <p14:creationId xmlns:p14="http://schemas.microsoft.com/office/powerpoint/2010/main" val="1613766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and Insertion in Binary Search tree Contd.</a:t>
            </a:r>
            <a:endParaRPr lang="en-US" dirty="0"/>
          </a:p>
        </p:txBody>
      </p:sp>
      <p:sp>
        <p:nvSpPr>
          <p:cNvPr id="3" name="Content Placeholder 2"/>
          <p:cNvSpPr>
            <a:spLocks noGrp="1"/>
          </p:cNvSpPr>
          <p:nvPr>
            <p:ph idx="1"/>
          </p:nvPr>
        </p:nvSpPr>
        <p:spPr/>
        <p:txBody>
          <a:bodyPr/>
          <a:lstStyle/>
          <a:p>
            <a:r>
              <a:rPr lang="en-US" dirty="0"/>
              <a:t>Thus, on each iteration of the algorithm, the problem of searching in a</a:t>
            </a:r>
            <a:r>
              <a:rPr lang="en-US" i="1" dirty="0"/>
              <a:t> </a:t>
            </a:r>
            <a:r>
              <a:rPr lang="en-US" dirty="0"/>
              <a:t>binary search tree is reduced to searching in a smaller binary search tree</a:t>
            </a:r>
            <a:r>
              <a:rPr lang="en-US" dirty="0" smtClean="0"/>
              <a:t>.</a:t>
            </a:r>
          </a:p>
          <a:p>
            <a:r>
              <a:rPr lang="en-US" dirty="0"/>
              <a:t>The most sensible measure of the size of a search tree is its height; obviously, the decrease in a tree’s height normally changes from one iteration to another of the binary tree search—thus giving us an excellent example of a variable-size-decrease algorithm.</a:t>
            </a:r>
          </a:p>
          <a:p>
            <a:r>
              <a:rPr lang="en-US" dirty="0"/>
              <a:t>In the worst case of the binary tree search, the tree is severely skewed. This happens, in particular, if a tree is constructed by successive insertions of an increasing or decreasing sequence of </a:t>
            </a:r>
            <a:r>
              <a:rPr lang="en-US" dirty="0" smtClean="0"/>
              <a:t>keys.</a:t>
            </a:r>
            <a:endParaRPr lang="en-US" dirty="0"/>
          </a:p>
        </p:txBody>
      </p:sp>
    </p:spTree>
    <p:extLst>
      <p:ext uri="{BB962C8B-B14F-4D97-AF65-F5344CB8AC3E}">
        <p14:creationId xmlns:p14="http://schemas.microsoft.com/office/powerpoint/2010/main" val="920874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Divide-and-Conquer</a:t>
            </a:r>
            <a:endParaRPr lang="en-US" dirty="0"/>
          </a:p>
        </p:txBody>
      </p:sp>
      <p:sp>
        <p:nvSpPr>
          <p:cNvPr id="3" name="Content Placeholder 2"/>
          <p:cNvSpPr>
            <a:spLocks noGrp="1"/>
          </p:cNvSpPr>
          <p:nvPr>
            <p:ph idx="1"/>
          </p:nvPr>
        </p:nvSpPr>
        <p:spPr/>
        <p:txBody>
          <a:bodyPr/>
          <a:lstStyle/>
          <a:p>
            <a:r>
              <a:rPr lang="en-US" dirty="0" smtClean="0">
                <a:cs typeface="Calibri"/>
              </a:rPr>
              <a:t>Divide-and-conquer is probably the best-known general algorithm design technique.</a:t>
            </a:r>
          </a:p>
          <a:p>
            <a:pPr marL="342900" indent="-342900"/>
            <a:r>
              <a:rPr lang="en-US" dirty="0" smtClean="0">
                <a:cs typeface="Calibri"/>
              </a:rPr>
              <a:t>A problem is divided into several </a:t>
            </a:r>
            <a:r>
              <a:rPr lang="en-US" dirty="0" err="1" smtClean="0">
                <a:cs typeface="Calibri"/>
              </a:rPr>
              <a:t>subproblems</a:t>
            </a:r>
            <a:r>
              <a:rPr lang="en-US" dirty="0" smtClean="0">
                <a:cs typeface="Calibri"/>
              </a:rPr>
              <a:t> of the same type, ideally of about equal size.</a:t>
            </a:r>
          </a:p>
          <a:p>
            <a:pPr marL="342900" indent="-342900"/>
            <a:r>
              <a:rPr lang="en-US" dirty="0" smtClean="0">
                <a:cs typeface="Calibri"/>
              </a:rPr>
              <a:t>The </a:t>
            </a:r>
            <a:r>
              <a:rPr lang="en-US" dirty="0" err="1" smtClean="0">
                <a:cs typeface="Calibri"/>
              </a:rPr>
              <a:t>subproblems</a:t>
            </a:r>
            <a:r>
              <a:rPr lang="en-US" dirty="0" smtClean="0">
                <a:cs typeface="Calibri"/>
              </a:rPr>
              <a:t> are solved (typically recursively, though sometimes a different algorithm is employed, especially when </a:t>
            </a:r>
            <a:r>
              <a:rPr lang="en-US" dirty="0" err="1" smtClean="0">
                <a:cs typeface="Calibri"/>
              </a:rPr>
              <a:t>subproblems</a:t>
            </a:r>
            <a:r>
              <a:rPr lang="en-US" dirty="0" smtClean="0">
                <a:cs typeface="Calibri"/>
              </a:rPr>
              <a:t> become small enough).</a:t>
            </a:r>
          </a:p>
          <a:p>
            <a:pPr marL="342900" indent="-342900"/>
            <a:r>
              <a:rPr lang="en-US" dirty="0" smtClean="0">
                <a:cs typeface="Calibri"/>
              </a:rPr>
              <a:t>If necessary, the solutions to the </a:t>
            </a:r>
            <a:r>
              <a:rPr lang="en-US" dirty="0" err="1" smtClean="0">
                <a:cs typeface="Calibri"/>
              </a:rPr>
              <a:t>subproblems</a:t>
            </a:r>
            <a:r>
              <a:rPr lang="en-US" dirty="0" smtClean="0">
                <a:cs typeface="Calibri"/>
              </a:rPr>
              <a:t> are combined to get a solution to the original problem.</a:t>
            </a:r>
            <a:endParaRPr lang="en-US" dirty="0">
              <a:cs typeface="Calibri"/>
            </a:endParaRPr>
          </a:p>
        </p:txBody>
      </p:sp>
    </p:spTree>
    <p:extLst>
      <p:ext uri="{BB962C8B-B14F-4D97-AF65-F5344CB8AC3E}">
        <p14:creationId xmlns:p14="http://schemas.microsoft.com/office/powerpoint/2010/main" val="2476441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Divide-and-Conquer Contd.</a:t>
            </a:r>
            <a:endParaRPr lang="en-US" dirty="0"/>
          </a:p>
        </p:txBody>
      </p:sp>
      <p:sp>
        <p:nvSpPr>
          <p:cNvPr id="3" name="Content Placeholder 2"/>
          <p:cNvSpPr>
            <a:spLocks noGrp="1"/>
          </p:cNvSpPr>
          <p:nvPr>
            <p:ph idx="1"/>
          </p:nvPr>
        </p:nvSpPr>
        <p:spPr/>
        <p:txBody>
          <a:bodyPr/>
          <a:lstStyle/>
          <a:p>
            <a:r>
              <a:rPr lang="en-US" dirty="0" smtClean="0">
                <a:cs typeface="Calibri"/>
              </a:rPr>
              <a:t>Diagram depicts the case of dividing a problem into two smaller </a:t>
            </a:r>
            <a:r>
              <a:rPr lang="en-US" dirty="0" err="1" smtClean="0">
                <a:cs typeface="Calibri"/>
              </a:rPr>
              <a:t>subproblems</a:t>
            </a:r>
            <a:r>
              <a:rPr lang="en-US" dirty="0" smtClean="0">
                <a:cs typeface="Calibri"/>
              </a:rPr>
              <a:t>, by far the most widely occurring case (at least for divide-and-conquer algorithms designed to be executed on a single-processor computer).</a:t>
            </a:r>
          </a:p>
          <a:p>
            <a:r>
              <a:rPr lang="en-US" dirty="0" smtClean="0">
                <a:cs typeface="Calibri"/>
              </a:rPr>
              <a:t>Divide-and-conquer is probably the best-known general algorithm design technique.</a:t>
            </a:r>
          </a:p>
          <a:p>
            <a:endParaRPr lang="en-US" dirty="0"/>
          </a:p>
        </p:txBody>
      </p:sp>
    </p:spTree>
    <p:extLst>
      <p:ext uri="{BB962C8B-B14F-4D97-AF65-F5344CB8AC3E}">
        <p14:creationId xmlns:p14="http://schemas.microsoft.com/office/powerpoint/2010/main" val="199699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Decease and conquer Introduction</a:t>
            </a:r>
            <a:endParaRPr lang="en-US" dirty="0"/>
          </a:p>
        </p:txBody>
      </p:sp>
      <p:sp>
        <p:nvSpPr>
          <p:cNvPr id="3" name="Content Placeholder 2"/>
          <p:cNvSpPr>
            <a:spLocks noGrp="1"/>
          </p:cNvSpPr>
          <p:nvPr>
            <p:ph idx="1"/>
          </p:nvPr>
        </p:nvSpPr>
        <p:spPr/>
        <p:txBody>
          <a:bodyPr/>
          <a:lstStyle/>
          <a:p>
            <a:r>
              <a:rPr lang="en-US" dirty="0" smtClean="0"/>
              <a:t>The decrease and conquer technique is based on exploiting the relationship between a solution to a given instance of a problem and a solution to it’s smaller instance.</a:t>
            </a:r>
          </a:p>
          <a:p>
            <a:r>
              <a:rPr lang="en-US" dirty="0" smtClean="0"/>
              <a:t> Once such relationship is established, it can be exploited either top down or bottom up.</a:t>
            </a:r>
          </a:p>
          <a:p>
            <a:r>
              <a:rPr lang="en-US" dirty="0" smtClean="0"/>
              <a:t>The bottom up variation is usually implemented iteratively, starting with a solution to the smallest instance of the problem; its called incremental approach.</a:t>
            </a:r>
            <a:endParaRPr lang="en-US" dirty="0"/>
          </a:p>
        </p:txBody>
      </p:sp>
    </p:spTree>
    <p:extLst>
      <p:ext uri="{BB962C8B-B14F-4D97-AF65-F5344CB8AC3E}">
        <p14:creationId xmlns:p14="http://schemas.microsoft.com/office/powerpoint/2010/main" val="3613854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 Flowchart</a:t>
            </a:r>
            <a:endParaRPr lang="en-US" dirty="0"/>
          </a:p>
        </p:txBody>
      </p:sp>
      <p:pic>
        <p:nvPicPr>
          <p:cNvPr id="4" name="Content Placeholder 3"/>
          <p:cNvPicPr>
            <a:picLocks noGrp="1" noChangeAspect="1"/>
          </p:cNvPicPr>
          <p:nvPr>
            <p:ph idx="1"/>
          </p:nvPr>
        </p:nvPicPr>
        <p:blipFill>
          <a:blip r:embed="rId2"/>
          <a:stretch>
            <a:fillRect/>
          </a:stretch>
        </p:blipFill>
        <p:spPr>
          <a:xfrm>
            <a:off x="3435905" y="1825625"/>
            <a:ext cx="5320190" cy="4351338"/>
          </a:xfrm>
          <a:prstGeom prst="rect">
            <a:avLst/>
          </a:prstGeom>
        </p:spPr>
      </p:pic>
    </p:spTree>
    <p:extLst>
      <p:ext uri="{BB962C8B-B14F-4D97-AF65-F5344CB8AC3E}">
        <p14:creationId xmlns:p14="http://schemas.microsoft.com/office/powerpoint/2010/main" val="2766186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Merge Sort</a:t>
            </a:r>
            <a:endParaRPr lang="en-US" dirty="0"/>
          </a:p>
        </p:txBody>
      </p:sp>
      <p:sp>
        <p:nvSpPr>
          <p:cNvPr id="3" name="Content Placeholder 2"/>
          <p:cNvSpPr>
            <a:spLocks noGrp="1"/>
          </p:cNvSpPr>
          <p:nvPr>
            <p:ph idx="1"/>
          </p:nvPr>
        </p:nvSpPr>
        <p:spPr/>
        <p:txBody>
          <a:bodyPr/>
          <a:lstStyle/>
          <a:p>
            <a:r>
              <a:rPr lang="en-US" dirty="0" smtClean="0">
                <a:cs typeface="Calibri"/>
              </a:rPr>
              <a:t>Merges ort is a perfect example of a successful application of the divide-and conquer technique. </a:t>
            </a:r>
          </a:p>
          <a:p>
            <a:r>
              <a:rPr lang="en-US" dirty="0" smtClean="0">
                <a:cs typeface="Calibri"/>
              </a:rPr>
              <a:t>It sorts a given array A[0..n − 1] by dividing it into two halves A[0..n/2 − 1] and A[n/2..n − 1], sorting each of them recursively, and then merging the two smaller sorted arrays into a single sorted one.</a:t>
            </a:r>
            <a:endParaRPr lang="en-US" dirty="0">
              <a:cs typeface="Calibri"/>
            </a:endParaRPr>
          </a:p>
        </p:txBody>
      </p:sp>
    </p:spTree>
    <p:extLst>
      <p:ext uri="{BB962C8B-B14F-4D97-AF65-F5344CB8AC3E}">
        <p14:creationId xmlns:p14="http://schemas.microsoft.com/office/powerpoint/2010/main" val="2397105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Merge Sort Algorithm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cs typeface="Calibri"/>
              </a:rPr>
              <a:t>ALGORITHM </a:t>
            </a:r>
            <a:endParaRPr lang="en-US" dirty="0" smtClean="0"/>
          </a:p>
          <a:p>
            <a:pPr marL="0" indent="0">
              <a:buNone/>
            </a:pPr>
            <a:r>
              <a:rPr lang="en-US" sz="3000" dirty="0" smtClean="0">
                <a:cs typeface="Calibri"/>
              </a:rPr>
              <a:t>//Sorts array A[0..n − 1] by recursive </a:t>
            </a:r>
            <a:r>
              <a:rPr lang="en-US" sz="3000" dirty="0" err="1" smtClean="0">
                <a:cs typeface="Calibri"/>
              </a:rPr>
              <a:t>mergesort</a:t>
            </a:r>
            <a:endParaRPr lang="en-US" dirty="0" smtClean="0"/>
          </a:p>
          <a:p>
            <a:pPr marL="0" indent="0" algn="ctr">
              <a:buNone/>
            </a:pPr>
            <a:r>
              <a:rPr lang="en-US" dirty="0" smtClean="0">
                <a:cs typeface="Calibri"/>
              </a:rPr>
              <a:t>//Input: An array A[0..n − 1] of orderable elements</a:t>
            </a:r>
          </a:p>
          <a:p>
            <a:pPr marL="0" indent="0" algn="ctr">
              <a:buNone/>
            </a:pPr>
            <a:r>
              <a:rPr lang="en-US" dirty="0" smtClean="0">
                <a:cs typeface="Calibri"/>
              </a:rPr>
              <a:t>//Output: Array A[0..n − 1] sorted in non-decreasing order</a:t>
            </a:r>
          </a:p>
          <a:p>
            <a:pPr marL="0" indent="0" algn="ctr">
              <a:buNone/>
            </a:pPr>
            <a:r>
              <a:rPr lang="en-US" dirty="0" smtClean="0">
                <a:cs typeface="Calibri"/>
              </a:rPr>
              <a:t>if n &gt; 1</a:t>
            </a:r>
          </a:p>
          <a:p>
            <a:pPr marL="0" indent="0" algn="ctr">
              <a:buNone/>
            </a:pPr>
            <a:r>
              <a:rPr lang="en-US" dirty="0" smtClean="0">
                <a:cs typeface="Calibri"/>
              </a:rPr>
              <a:t>copy A[0..n/2 − 1] to B[0..n/2 − 1]</a:t>
            </a:r>
          </a:p>
          <a:p>
            <a:pPr marL="0" indent="0" algn="ctr">
              <a:buNone/>
            </a:pPr>
            <a:r>
              <a:rPr lang="en-US" dirty="0" smtClean="0">
                <a:cs typeface="Calibri"/>
              </a:rPr>
              <a:t>copy A[n/2..n − 1] to C[0..n/2 − 1]</a:t>
            </a:r>
          </a:p>
          <a:p>
            <a:pPr marL="0" indent="0" algn="ctr">
              <a:buNone/>
            </a:pPr>
            <a:r>
              <a:rPr lang="en-US" dirty="0" err="1" smtClean="0">
                <a:cs typeface="Calibri"/>
              </a:rPr>
              <a:t>Mergesort</a:t>
            </a:r>
            <a:r>
              <a:rPr lang="en-US" dirty="0" smtClean="0">
                <a:cs typeface="Calibri"/>
              </a:rPr>
              <a:t>(B[0..n/2 − 1])</a:t>
            </a:r>
          </a:p>
          <a:p>
            <a:pPr marL="0" indent="0" algn="ctr">
              <a:buNone/>
            </a:pPr>
            <a:r>
              <a:rPr lang="en-US" dirty="0" err="1" smtClean="0">
                <a:cs typeface="Calibri"/>
              </a:rPr>
              <a:t>Mergesort</a:t>
            </a:r>
            <a:r>
              <a:rPr lang="en-US" dirty="0" smtClean="0">
                <a:cs typeface="Calibri"/>
              </a:rPr>
              <a:t>(C[0..n/2 − 1])</a:t>
            </a:r>
          </a:p>
          <a:p>
            <a:pPr marL="0" indent="0" algn="ctr">
              <a:buNone/>
            </a:pPr>
            <a:r>
              <a:rPr lang="en-US" dirty="0" smtClean="0">
                <a:cs typeface="Calibri"/>
              </a:rPr>
              <a:t>Merge(B, C, A)</a:t>
            </a:r>
            <a:endParaRPr lang="en-US" dirty="0">
              <a:cs typeface="Calibri"/>
            </a:endParaRPr>
          </a:p>
        </p:txBody>
      </p:sp>
    </p:spTree>
    <p:extLst>
      <p:ext uri="{BB962C8B-B14F-4D97-AF65-F5344CB8AC3E}">
        <p14:creationId xmlns:p14="http://schemas.microsoft.com/office/powerpoint/2010/main" val="1326123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Merge Sort Efficiency</a:t>
            </a:r>
            <a:endParaRPr lang="en-US" dirty="0"/>
          </a:p>
        </p:txBody>
      </p:sp>
      <p:sp>
        <p:nvSpPr>
          <p:cNvPr id="3" name="Content Placeholder 2"/>
          <p:cNvSpPr>
            <a:spLocks noGrp="1"/>
          </p:cNvSpPr>
          <p:nvPr>
            <p:ph idx="1"/>
          </p:nvPr>
        </p:nvSpPr>
        <p:spPr/>
        <p:txBody>
          <a:bodyPr/>
          <a:lstStyle/>
          <a:p>
            <a:pPr marL="457200" indent="-457200"/>
            <a:r>
              <a:rPr lang="en-US" dirty="0" smtClean="0">
                <a:cs typeface="Calibri"/>
              </a:rPr>
              <a:t>Assuming for simplicity that n is a power of 2, the recurrence relation for the number of key comparisons C(n) is</a:t>
            </a:r>
          </a:p>
          <a:p>
            <a:pPr algn="ctr">
              <a:buNone/>
            </a:pPr>
            <a:r>
              <a:rPr lang="en-US" i="1" dirty="0" smtClean="0">
                <a:cs typeface="Calibri"/>
              </a:rPr>
              <a:t>C(n) = 2C(n/2) + </a:t>
            </a:r>
            <a:r>
              <a:rPr lang="en-US" i="1" dirty="0" err="1" smtClean="0">
                <a:cs typeface="Calibri"/>
              </a:rPr>
              <a:t>Cmerge</a:t>
            </a:r>
            <a:r>
              <a:rPr lang="en-US" i="1" dirty="0" smtClean="0">
                <a:cs typeface="Calibri"/>
              </a:rPr>
              <a:t>(n) for n &gt; 1, C(1) = 0.</a:t>
            </a:r>
          </a:p>
          <a:p>
            <a:pPr algn="ctr">
              <a:buNone/>
            </a:pPr>
            <a:endParaRPr lang="en-US" i="1" dirty="0" smtClean="0">
              <a:cs typeface="Calibri"/>
            </a:endParaRPr>
          </a:p>
          <a:p>
            <a:pPr marL="457200" indent="-457200"/>
            <a:r>
              <a:rPr lang="en-US" dirty="0" smtClean="0">
                <a:cs typeface="Calibri"/>
              </a:rPr>
              <a:t>At each step, exactly one comparison is made, after which the total number of elements in the two arrays still needing to be processed is reduced by 1.</a:t>
            </a:r>
            <a:endParaRPr lang="en-US" i="1" dirty="0">
              <a:cs typeface="Calibri"/>
            </a:endParaRPr>
          </a:p>
        </p:txBody>
      </p:sp>
    </p:spTree>
    <p:extLst>
      <p:ext uri="{BB962C8B-B14F-4D97-AF65-F5344CB8AC3E}">
        <p14:creationId xmlns:p14="http://schemas.microsoft.com/office/powerpoint/2010/main" val="1225427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Quicksort</a:t>
            </a:r>
            <a:endParaRPr lang="en-US" dirty="0"/>
          </a:p>
        </p:txBody>
      </p:sp>
      <p:sp>
        <p:nvSpPr>
          <p:cNvPr id="3" name="Content Placeholder 2"/>
          <p:cNvSpPr>
            <a:spLocks noGrp="1"/>
          </p:cNvSpPr>
          <p:nvPr>
            <p:ph idx="1"/>
          </p:nvPr>
        </p:nvSpPr>
        <p:spPr/>
        <p:txBody>
          <a:bodyPr/>
          <a:lstStyle/>
          <a:p>
            <a:r>
              <a:rPr lang="en-US" dirty="0" smtClean="0">
                <a:cs typeface="Calibri"/>
              </a:rPr>
              <a:t>Quicksort is the other important sorting algorithm that is based on the divide-and conquer approach. </a:t>
            </a:r>
            <a:endParaRPr lang="en-US" dirty="0" smtClean="0"/>
          </a:p>
          <a:p>
            <a:r>
              <a:rPr lang="en-US" dirty="0" smtClean="0">
                <a:cs typeface="Calibri"/>
              </a:rPr>
              <a:t>Unlike merge sort, which divides its input elements according to their position in the array, quicksort divides them according to their value.</a:t>
            </a:r>
            <a:endParaRPr lang="en-US" dirty="0"/>
          </a:p>
        </p:txBody>
      </p:sp>
    </p:spTree>
    <p:extLst>
      <p:ext uri="{BB962C8B-B14F-4D97-AF65-F5344CB8AC3E}">
        <p14:creationId xmlns:p14="http://schemas.microsoft.com/office/powerpoint/2010/main" val="1171447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Quicksort Algorithm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cs typeface="Calibri"/>
              </a:rPr>
              <a:t>ALGORITHM </a:t>
            </a:r>
          </a:p>
          <a:p>
            <a:pPr marL="0" indent="0">
              <a:buNone/>
            </a:pPr>
            <a:r>
              <a:rPr lang="en-US" i="1" dirty="0" smtClean="0">
                <a:cs typeface="Calibri"/>
              </a:rPr>
              <a:t>//Sorts a subarray by quicksort</a:t>
            </a:r>
          </a:p>
          <a:p>
            <a:pPr marL="0" indent="0">
              <a:buNone/>
            </a:pPr>
            <a:r>
              <a:rPr lang="en-US" i="1" dirty="0" smtClean="0">
                <a:cs typeface="Calibri"/>
              </a:rPr>
              <a:t>//Input: Subarray of array A[0..n − 1], defined by its left and right</a:t>
            </a:r>
          </a:p>
          <a:p>
            <a:pPr marL="0" indent="0">
              <a:buNone/>
            </a:pPr>
            <a:r>
              <a:rPr lang="en-US" i="1" dirty="0" smtClean="0">
                <a:cs typeface="Calibri"/>
              </a:rPr>
              <a:t>// indices l and r</a:t>
            </a:r>
          </a:p>
          <a:p>
            <a:pPr marL="0" indent="0">
              <a:buNone/>
            </a:pPr>
            <a:r>
              <a:rPr lang="en-US" i="1" dirty="0" smtClean="0">
                <a:cs typeface="Calibri"/>
              </a:rPr>
              <a:t>//Output: Subarray A[</a:t>
            </a:r>
            <a:r>
              <a:rPr lang="en-US" i="1" dirty="0" err="1" smtClean="0">
                <a:cs typeface="Calibri"/>
              </a:rPr>
              <a:t>l..r</a:t>
            </a:r>
            <a:r>
              <a:rPr lang="en-US" i="1" dirty="0" smtClean="0">
                <a:cs typeface="Calibri"/>
              </a:rPr>
              <a:t>] sorted in </a:t>
            </a:r>
            <a:r>
              <a:rPr lang="en-US" i="1" dirty="0" err="1" smtClean="0">
                <a:cs typeface="Calibri"/>
              </a:rPr>
              <a:t>nondecreasing</a:t>
            </a:r>
            <a:r>
              <a:rPr lang="en-US" i="1" dirty="0" smtClean="0">
                <a:cs typeface="Calibri"/>
              </a:rPr>
              <a:t> order</a:t>
            </a:r>
          </a:p>
          <a:p>
            <a:pPr marL="0" indent="0">
              <a:buNone/>
            </a:pPr>
            <a:r>
              <a:rPr lang="en-US" i="1" dirty="0" smtClean="0">
                <a:cs typeface="Calibri"/>
              </a:rPr>
              <a:t>if l &lt; r</a:t>
            </a:r>
          </a:p>
          <a:p>
            <a:pPr marL="0" indent="0">
              <a:buNone/>
            </a:pPr>
            <a:r>
              <a:rPr lang="en-US" i="1" dirty="0" smtClean="0">
                <a:cs typeface="Calibri"/>
              </a:rPr>
              <a:t>s ←Partition(A[</a:t>
            </a:r>
            <a:r>
              <a:rPr lang="en-US" i="1" dirty="0" err="1" smtClean="0">
                <a:cs typeface="Calibri"/>
              </a:rPr>
              <a:t>l..r</a:t>
            </a:r>
            <a:r>
              <a:rPr lang="en-US" i="1" dirty="0" smtClean="0">
                <a:cs typeface="Calibri"/>
              </a:rPr>
              <a:t>]) //s is a split position</a:t>
            </a:r>
          </a:p>
          <a:p>
            <a:pPr marL="0" indent="0">
              <a:buNone/>
            </a:pPr>
            <a:r>
              <a:rPr lang="en-US" i="1" dirty="0" smtClean="0">
                <a:cs typeface="Calibri"/>
              </a:rPr>
              <a:t>Quicksort(A[</a:t>
            </a:r>
            <a:r>
              <a:rPr lang="en-US" i="1" dirty="0" err="1" smtClean="0">
                <a:cs typeface="Calibri"/>
              </a:rPr>
              <a:t>l..s</a:t>
            </a:r>
            <a:r>
              <a:rPr lang="en-US" i="1" dirty="0" smtClean="0">
                <a:cs typeface="Calibri"/>
              </a:rPr>
              <a:t> − 1])</a:t>
            </a:r>
          </a:p>
          <a:p>
            <a:pPr marL="0" indent="0">
              <a:buNone/>
            </a:pPr>
            <a:r>
              <a:rPr lang="en-US" i="1" dirty="0" smtClean="0">
                <a:cs typeface="Calibri"/>
              </a:rPr>
              <a:t>Quicksort(A[s + 1..r])</a:t>
            </a:r>
            <a:endParaRPr lang="en-US" i="1" dirty="0">
              <a:cs typeface="Calibri"/>
            </a:endParaRPr>
          </a:p>
        </p:txBody>
      </p:sp>
    </p:spTree>
    <p:extLst>
      <p:ext uri="{BB962C8B-B14F-4D97-AF65-F5344CB8AC3E}">
        <p14:creationId xmlns:p14="http://schemas.microsoft.com/office/powerpoint/2010/main" val="1438939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Quicksort Efficiency</a:t>
            </a:r>
            <a:endParaRPr lang="en-US" dirty="0"/>
          </a:p>
        </p:txBody>
      </p:sp>
      <p:sp>
        <p:nvSpPr>
          <p:cNvPr id="3" name="Content Placeholder 2"/>
          <p:cNvSpPr>
            <a:spLocks noGrp="1"/>
          </p:cNvSpPr>
          <p:nvPr>
            <p:ph idx="1"/>
          </p:nvPr>
        </p:nvSpPr>
        <p:spPr/>
        <p:txBody>
          <a:bodyPr/>
          <a:lstStyle/>
          <a:p>
            <a:pPr marL="0" indent="0">
              <a:buNone/>
            </a:pPr>
            <a:r>
              <a:rPr lang="en-US" dirty="0" smtClean="0">
                <a:cs typeface="Calibri"/>
              </a:rPr>
              <a:t>EFFECIENCY</a:t>
            </a:r>
            <a:endParaRPr lang="en-US" dirty="0" smtClean="0"/>
          </a:p>
          <a:p>
            <a:r>
              <a:rPr lang="en-US" dirty="0" smtClean="0">
                <a:cs typeface="Calibri"/>
              </a:rPr>
              <a:t>The number of key comparisons made before a partition is achieved is n + 1 if the scanning indices cross over and n if they coincide.</a:t>
            </a:r>
            <a:endParaRPr lang="en-US" dirty="0" smtClean="0"/>
          </a:p>
          <a:p>
            <a:pPr algn="ctr">
              <a:buNone/>
            </a:pPr>
            <a:r>
              <a:rPr lang="en-US" i="1" dirty="0" err="1" smtClean="0">
                <a:cs typeface="Calibri"/>
              </a:rPr>
              <a:t>Cbest</a:t>
            </a:r>
            <a:r>
              <a:rPr lang="en-US" i="1" dirty="0" smtClean="0">
                <a:cs typeface="Calibri"/>
              </a:rPr>
              <a:t>(n) = 2Cbest(n/2) + n for n &gt; 1, </a:t>
            </a:r>
            <a:r>
              <a:rPr lang="en-US" i="1" dirty="0" err="1" smtClean="0">
                <a:cs typeface="Calibri"/>
              </a:rPr>
              <a:t>Cbest</a:t>
            </a:r>
            <a:r>
              <a:rPr lang="en-US" i="1" dirty="0" smtClean="0">
                <a:cs typeface="Calibri"/>
              </a:rPr>
              <a:t>(1) = 0.</a:t>
            </a:r>
          </a:p>
          <a:p>
            <a:r>
              <a:rPr lang="en-US" dirty="0" smtClean="0">
                <a:cs typeface="Calibri"/>
              </a:rPr>
              <a:t>If all the splits happen in the middle of corresponding subarrays, we will have the best case. </a:t>
            </a:r>
          </a:p>
          <a:p>
            <a:r>
              <a:rPr lang="en-US" dirty="0" smtClean="0">
                <a:cs typeface="Calibri"/>
              </a:rPr>
              <a:t>The number of key comparisons in the best case satisfies the recurrence.</a:t>
            </a:r>
            <a:endParaRPr lang="en-US" dirty="0"/>
          </a:p>
        </p:txBody>
      </p:sp>
    </p:spTree>
    <p:extLst>
      <p:ext uri="{BB962C8B-B14F-4D97-AF65-F5344CB8AC3E}">
        <p14:creationId xmlns:p14="http://schemas.microsoft.com/office/powerpoint/2010/main" val="473901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Binary Tree Traversals</a:t>
            </a:r>
            <a:endParaRPr lang="en-US" dirty="0"/>
          </a:p>
        </p:txBody>
      </p:sp>
      <p:sp>
        <p:nvSpPr>
          <p:cNvPr id="3" name="Content Placeholder 2"/>
          <p:cNvSpPr>
            <a:spLocks noGrp="1"/>
          </p:cNvSpPr>
          <p:nvPr>
            <p:ph idx="1"/>
          </p:nvPr>
        </p:nvSpPr>
        <p:spPr/>
        <p:txBody>
          <a:bodyPr/>
          <a:lstStyle/>
          <a:p>
            <a:r>
              <a:rPr lang="en-US" dirty="0" smtClean="0">
                <a:cs typeface="Calibri"/>
              </a:rPr>
              <a:t>We usually think of a binary tree as a special case of an ordered tree.</a:t>
            </a:r>
          </a:p>
          <a:p>
            <a:r>
              <a:rPr lang="en-US" dirty="0" smtClean="0">
                <a:cs typeface="Calibri"/>
              </a:rPr>
              <a:t>A binary tree T is defined as a finite set of nodes that is either empty or consists of a root and two disjoint binary trees TL and TR called, respectively, the left and right subtree of the root.</a:t>
            </a:r>
          </a:p>
          <a:p>
            <a:endParaRPr lang="en-US" dirty="0">
              <a:cs typeface="Calibri"/>
            </a:endParaRPr>
          </a:p>
        </p:txBody>
      </p:sp>
      <p:pic>
        <p:nvPicPr>
          <p:cNvPr id="4" name="Picture 3">
            <a:extLst>
              <a:ext uri="{FF2B5EF4-FFF2-40B4-BE49-F238E27FC236}">
                <a16:creationId xmlns="" xmlns:a16="http://schemas.microsoft.com/office/drawing/2014/main" xmlns:lc="http://schemas.openxmlformats.org/drawingml/2006/lockedCanvas" id="{862D5894-8B25-4450-9071-E4AC410C0B5A}"/>
              </a:ext>
            </a:extLst>
          </p:cNvPr>
          <p:cNvPicPr>
            <a:picLocks noChangeAspect="1"/>
          </p:cNvPicPr>
          <p:nvPr/>
        </p:nvPicPr>
        <p:blipFill>
          <a:blip r:embed="rId2"/>
          <a:stretch>
            <a:fillRect/>
          </a:stretch>
        </p:blipFill>
        <p:spPr>
          <a:xfrm>
            <a:off x="4107960" y="3656018"/>
            <a:ext cx="3366480" cy="2520945"/>
          </a:xfrm>
          <a:prstGeom prst="rect">
            <a:avLst/>
          </a:prstGeom>
        </p:spPr>
      </p:pic>
    </p:spTree>
    <p:extLst>
      <p:ext uri="{BB962C8B-B14F-4D97-AF65-F5344CB8AC3E}">
        <p14:creationId xmlns:p14="http://schemas.microsoft.com/office/powerpoint/2010/main" val="138596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Binary Tree Traversals Algorithm</a:t>
            </a:r>
            <a:endParaRPr lang="en-US" dirty="0"/>
          </a:p>
        </p:txBody>
      </p:sp>
      <p:sp>
        <p:nvSpPr>
          <p:cNvPr id="3" name="Content Placeholder 2"/>
          <p:cNvSpPr>
            <a:spLocks noGrp="1"/>
          </p:cNvSpPr>
          <p:nvPr>
            <p:ph idx="1"/>
          </p:nvPr>
        </p:nvSpPr>
        <p:spPr/>
        <p:txBody>
          <a:bodyPr/>
          <a:lstStyle/>
          <a:p>
            <a:pPr marL="0" indent="0">
              <a:buNone/>
            </a:pPr>
            <a:r>
              <a:rPr lang="en-US" dirty="0" smtClean="0">
                <a:cs typeface="Calibri"/>
              </a:rPr>
              <a:t>ALGORITHM </a:t>
            </a:r>
          </a:p>
          <a:p>
            <a:pPr marL="0" indent="0">
              <a:buNone/>
            </a:pPr>
            <a:r>
              <a:rPr lang="en-US" i="1" dirty="0" smtClean="0">
                <a:cs typeface="Calibri"/>
              </a:rPr>
              <a:t>//Computes recursively the height of a binary tree</a:t>
            </a:r>
          </a:p>
          <a:p>
            <a:pPr marL="0" indent="0">
              <a:buNone/>
            </a:pPr>
            <a:r>
              <a:rPr lang="en-US" i="1" dirty="0" smtClean="0">
                <a:cs typeface="Calibri"/>
              </a:rPr>
              <a:t>//Input: A binary tree T</a:t>
            </a:r>
          </a:p>
          <a:p>
            <a:pPr marL="0" indent="0">
              <a:buNone/>
            </a:pPr>
            <a:r>
              <a:rPr lang="en-US" i="1" dirty="0" smtClean="0">
                <a:cs typeface="Calibri"/>
              </a:rPr>
              <a:t>//Output: The height of T</a:t>
            </a:r>
          </a:p>
          <a:p>
            <a:pPr marL="0" indent="0">
              <a:buNone/>
            </a:pPr>
            <a:r>
              <a:rPr lang="en-US" i="1" dirty="0" smtClean="0">
                <a:cs typeface="Calibri"/>
              </a:rPr>
              <a:t>if T = ∅ return −1</a:t>
            </a:r>
          </a:p>
          <a:p>
            <a:pPr marL="0" indent="0">
              <a:buNone/>
            </a:pPr>
            <a:r>
              <a:rPr lang="en-US" i="1" dirty="0" smtClean="0">
                <a:cs typeface="Calibri"/>
              </a:rPr>
              <a:t>else return max{Height(</a:t>
            </a:r>
            <a:r>
              <a:rPr lang="en-US" i="1" dirty="0" err="1" smtClean="0">
                <a:cs typeface="Calibri"/>
              </a:rPr>
              <a:t>Tlef</a:t>
            </a:r>
            <a:r>
              <a:rPr lang="en-US" i="1" dirty="0" smtClean="0">
                <a:cs typeface="Calibri"/>
              </a:rPr>
              <a:t> t ), Height(</a:t>
            </a:r>
            <a:r>
              <a:rPr lang="en-US" i="1" dirty="0" err="1" smtClean="0">
                <a:cs typeface="Calibri"/>
              </a:rPr>
              <a:t>Tright</a:t>
            </a:r>
            <a:r>
              <a:rPr lang="en-US" i="1" dirty="0" smtClean="0">
                <a:cs typeface="Calibri"/>
              </a:rPr>
              <a:t>)} + 1</a:t>
            </a:r>
            <a:endParaRPr lang="en-US" i="1" dirty="0">
              <a:cs typeface="Calibri"/>
            </a:endParaRPr>
          </a:p>
        </p:txBody>
      </p:sp>
    </p:spTree>
    <p:extLst>
      <p:ext uri="{BB962C8B-B14F-4D97-AF65-F5344CB8AC3E}">
        <p14:creationId xmlns:p14="http://schemas.microsoft.com/office/powerpoint/2010/main" val="699420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Binary Tree Traversals</a:t>
            </a:r>
            <a:endParaRPr lang="en-US" dirty="0"/>
          </a:p>
        </p:txBody>
      </p:sp>
      <p:sp>
        <p:nvSpPr>
          <p:cNvPr id="3" name="Content Placeholder 2"/>
          <p:cNvSpPr>
            <a:spLocks noGrp="1"/>
          </p:cNvSpPr>
          <p:nvPr>
            <p:ph idx="1"/>
          </p:nvPr>
        </p:nvSpPr>
        <p:spPr/>
        <p:txBody>
          <a:bodyPr/>
          <a:lstStyle/>
          <a:p>
            <a:r>
              <a:rPr lang="en-US" dirty="0" smtClean="0">
                <a:cs typeface="Calibri"/>
              </a:rPr>
              <a:t>We measure the problem’s instance size by the number of nodes n(T ) in a given binary tree T . </a:t>
            </a:r>
          </a:p>
          <a:p>
            <a:r>
              <a:rPr lang="en-US" dirty="0" smtClean="0">
                <a:cs typeface="Calibri"/>
              </a:rPr>
              <a:t>The number of comparisons made to compute the maximum of two numbers and the number of additions A(n(T )) made by the algorithm are the same. </a:t>
            </a:r>
            <a:endParaRPr lang="en-US" dirty="0" smtClean="0"/>
          </a:p>
          <a:p>
            <a:pPr marL="0" indent="0" algn="ctr">
              <a:buNone/>
            </a:pPr>
            <a:r>
              <a:rPr lang="en-US" dirty="0" smtClean="0">
                <a:cs typeface="Calibri"/>
              </a:rPr>
              <a:t>We have the following recurrence relation for A(n(T )):</a:t>
            </a:r>
          </a:p>
          <a:p>
            <a:pPr marL="0" indent="0" algn="ctr">
              <a:buNone/>
            </a:pPr>
            <a:r>
              <a:rPr lang="en-US" i="1" dirty="0" smtClean="0">
                <a:cs typeface="Calibri"/>
              </a:rPr>
              <a:t>A(n(T )) = A(n(</a:t>
            </a:r>
            <a:r>
              <a:rPr lang="en-US" i="1" dirty="0" err="1" smtClean="0">
                <a:cs typeface="Calibri"/>
              </a:rPr>
              <a:t>Tlef</a:t>
            </a:r>
            <a:r>
              <a:rPr lang="en-US" i="1" dirty="0" smtClean="0">
                <a:cs typeface="Calibri"/>
              </a:rPr>
              <a:t> t)) + A(n(</a:t>
            </a:r>
            <a:r>
              <a:rPr lang="en-US" i="1" dirty="0" err="1" smtClean="0">
                <a:cs typeface="Calibri"/>
              </a:rPr>
              <a:t>Tright</a:t>
            </a:r>
            <a:r>
              <a:rPr lang="en-US" i="1" dirty="0" smtClean="0">
                <a:cs typeface="Calibri"/>
              </a:rPr>
              <a:t>)) + 1 for n(T ) &gt; 0</a:t>
            </a:r>
            <a:endParaRPr lang="en-US" i="1" dirty="0">
              <a:cs typeface="Calibri"/>
            </a:endParaRPr>
          </a:p>
        </p:txBody>
      </p:sp>
    </p:spTree>
    <p:extLst>
      <p:ext uri="{BB962C8B-B14F-4D97-AF65-F5344CB8AC3E}">
        <p14:creationId xmlns:p14="http://schemas.microsoft.com/office/powerpoint/2010/main" val="182040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variation of decrease and conquer</a:t>
            </a:r>
            <a:endParaRPr lang="en-US" dirty="0"/>
          </a:p>
        </p:txBody>
      </p:sp>
      <p:sp>
        <p:nvSpPr>
          <p:cNvPr id="3" name="Content Placeholder 2"/>
          <p:cNvSpPr>
            <a:spLocks noGrp="1"/>
          </p:cNvSpPr>
          <p:nvPr>
            <p:ph idx="1"/>
          </p:nvPr>
        </p:nvSpPr>
        <p:spPr/>
        <p:txBody>
          <a:bodyPr>
            <a:normAutofit lnSpcReduction="10000"/>
          </a:bodyPr>
          <a:lstStyle/>
          <a:p>
            <a:r>
              <a:rPr lang="en-US" dirty="0" smtClean="0"/>
              <a:t>Thee are three major variations to decease and conquer. They are:</a:t>
            </a:r>
          </a:p>
          <a:p>
            <a:pPr marL="514350" indent="-514350">
              <a:buFont typeface="+mj-lt"/>
              <a:buAutoNum type="arabicPeriod"/>
            </a:pPr>
            <a:r>
              <a:rPr lang="en-US" dirty="0" smtClean="0"/>
              <a:t>Decrease by a constant</a:t>
            </a:r>
          </a:p>
          <a:p>
            <a:pPr marL="914400" lvl="2" indent="0">
              <a:buNone/>
            </a:pPr>
            <a:r>
              <a:rPr lang="en-US" dirty="0" smtClean="0"/>
              <a:t>In this, the size of an instance is educed by the same constant on each iteration of the algorithm. Typically, this constant is equal to one, although constant size reductions do happen occasionally.</a:t>
            </a:r>
          </a:p>
          <a:p>
            <a:pPr marL="514350" indent="-514350">
              <a:buFont typeface="+mj-lt"/>
              <a:buAutoNum type="arabicPeriod"/>
            </a:pPr>
            <a:r>
              <a:rPr lang="en-US" dirty="0" smtClean="0"/>
              <a:t>Decrease by a constant factor</a:t>
            </a:r>
          </a:p>
          <a:p>
            <a:pPr marL="914400" lvl="2" indent="0">
              <a:buNone/>
            </a:pPr>
            <a:r>
              <a:rPr lang="en-US" dirty="0" smtClean="0"/>
              <a:t>In this, the technique suggest reducing a problem instance by the same constant factor on each iteration of the algorithm. In most applications, the constant factor is equal to two.</a:t>
            </a:r>
          </a:p>
          <a:p>
            <a:pPr marL="514350" indent="-514350">
              <a:buFont typeface="+mj-lt"/>
              <a:buAutoNum type="arabicPeriod"/>
            </a:pPr>
            <a:r>
              <a:rPr lang="en-US" dirty="0" smtClean="0"/>
              <a:t>Variable size decrease</a:t>
            </a:r>
          </a:p>
          <a:p>
            <a:pPr marL="914400" lvl="2" indent="0">
              <a:buNone/>
            </a:pPr>
            <a:r>
              <a:rPr lang="en-US" dirty="0" smtClean="0"/>
              <a:t>In this the size reduction pattern varies from one iteration of an algorithm to another. Euclid’s algorithm for computing greatest common divisor provides a good example of such a situation.  </a:t>
            </a:r>
            <a:endParaRPr lang="en-US" dirty="0"/>
          </a:p>
        </p:txBody>
      </p:sp>
    </p:spTree>
    <p:extLst>
      <p:ext uri="{BB962C8B-B14F-4D97-AF65-F5344CB8AC3E}">
        <p14:creationId xmlns:p14="http://schemas.microsoft.com/office/powerpoint/2010/main" val="2970092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t>
            </a:r>
            <a:endParaRPr lang="en-US" dirty="0"/>
          </a:p>
        </p:txBody>
      </p:sp>
      <p:sp>
        <p:nvSpPr>
          <p:cNvPr id="3" name="Content Placeholder 2"/>
          <p:cNvSpPr>
            <a:spLocks noGrp="1"/>
          </p:cNvSpPr>
          <p:nvPr>
            <p:ph idx="1"/>
          </p:nvPr>
        </p:nvSpPr>
        <p:spPr/>
        <p:txBody>
          <a:bodyPr/>
          <a:lstStyle/>
          <a:p>
            <a:pPr>
              <a:spcBef>
                <a:spcPts val="0"/>
              </a:spcBef>
            </a:pPr>
            <a:r>
              <a:rPr lang="en-US" dirty="0"/>
              <a:t>Insertion sort is a simple sorting algorithm that builds the final sorted array (or list) one item at a time</a:t>
            </a:r>
            <a:r>
              <a:rPr lang="en-US" dirty="0" smtClean="0"/>
              <a:t>.</a:t>
            </a:r>
          </a:p>
          <a:p>
            <a:pPr>
              <a:spcBef>
                <a:spcPts val="0"/>
              </a:spcBef>
            </a:pPr>
            <a:r>
              <a:rPr lang="en-US" dirty="0" smtClean="0"/>
              <a:t>It </a:t>
            </a:r>
            <a:r>
              <a:rPr lang="en-US" dirty="0"/>
              <a:t>is much less efficient on large lists than more advanced algorithms such as quicksort, heapsort, or merge sort</a:t>
            </a:r>
            <a:r>
              <a:rPr lang="en-US" dirty="0" smtClean="0"/>
              <a:t>.</a:t>
            </a:r>
          </a:p>
          <a:p>
            <a:pPr>
              <a:spcBef>
                <a:spcPts val="0"/>
              </a:spcBef>
            </a:pPr>
            <a:r>
              <a:rPr lang="en-US" dirty="0"/>
              <a:t>Insertion </a:t>
            </a:r>
            <a:r>
              <a:rPr lang="en-US" dirty="0" smtClean="0"/>
              <a:t>sort iterates </a:t>
            </a:r>
            <a:r>
              <a:rPr lang="en-US" dirty="0"/>
              <a:t>consuming one input element each repetition, and growing a sorted output list. </a:t>
            </a:r>
            <a:endParaRPr lang="en-US" dirty="0" smtClean="0"/>
          </a:p>
          <a:p>
            <a:pPr>
              <a:spcBef>
                <a:spcPts val="0"/>
              </a:spcBef>
            </a:pPr>
            <a:r>
              <a:rPr lang="en-US" dirty="0" smtClean="0"/>
              <a:t>At </a:t>
            </a:r>
            <a:r>
              <a:rPr lang="en-US" dirty="0"/>
              <a:t>each iteration, insertion sort removes one element from the input data, finds the location it belongs within the sorted list, and inserts it </a:t>
            </a:r>
            <a:r>
              <a:rPr lang="en-US" dirty="0" smtClean="0"/>
              <a:t>there.</a:t>
            </a:r>
          </a:p>
          <a:p>
            <a:pPr>
              <a:spcBef>
                <a:spcPts val="0"/>
              </a:spcBef>
            </a:pPr>
            <a:r>
              <a:rPr lang="en-US" dirty="0" smtClean="0"/>
              <a:t>It </a:t>
            </a:r>
            <a:r>
              <a:rPr lang="en-US" dirty="0"/>
              <a:t>repeats until no input elements remain.</a:t>
            </a:r>
          </a:p>
        </p:txBody>
      </p:sp>
    </p:spTree>
    <p:extLst>
      <p:ext uri="{BB962C8B-B14F-4D97-AF65-F5344CB8AC3E}">
        <p14:creationId xmlns:p14="http://schemas.microsoft.com/office/powerpoint/2010/main" val="3524283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Algorithm</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spcBef>
                <a:spcPts val="0"/>
              </a:spcBef>
              <a:buNone/>
            </a:pPr>
            <a:r>
              <a:rPr lang="en-US" dirty="0" smtClean="0"/>
              <a:t>ALGORITHM </a:t>
            </a:r>
            <a:r>
              <a:rPr lang="en-US" dirty="0" err="1" smtClean="0"/>
              <a:t>InsertionSort</a:t>
            </a:r>
            <a:r>
              <a:rPr lang="en-US" dirty="0" smtClean="0"/>
              <a:t>(A[0</a:t>
            </a:r>
            <a:r>
              <a:rPr lang="en-US" i="1" dirty="0"/>
              <a:t>..n </a:t>
            </a:r>
            <a:r>
              <a:rPr lang="en-US" dirty="0"/>
              <a:t>−</a:t>
            </a:r>
            <a:r>
              <a:rPr lang="en-US" i="1" dirty="0"/>
              <a:t> </a:t>
            </a:r>
            <a:r>
              <a:rPr lang="en-US" dirty="0"/>
              <a:t>1</a:t>
            </a:r>
            <a:r>
              <a:rPr lang="en-US" dirty="0" smtClean="0"/>
              <a:t>])</a:t>
            </a:r>
            <a:endParaRPr lang="en-US" dirty="0"/>
          </a:p>
          <a:p>
            <a:pPr marL="0" indent="0">
              <a:lnSpc>
                <a:spcPct val="120000"/>
              </a:lnSpc>
              <a:spcBef>
                <a:spcPts val="0"/>
              </a:spcBef>
              <a:buNone/>
            </a:pPr>
            <a:r>
              <a:rPr lang="en-US" dirty="0"/>
              <a:t> </a:t>
            </a:r>
            <a:r>
              <a:rPr lang="en-US" dirty="0" smtClean="0"/>
              <a:t>//</a:t>
            </a:r>
            <a:r>
              <a:rPr lang="en-US" dirty="0"/>
              <a:t>Sorts a given array by insertion sort</a:t>
            </a:r>
          </a:p>
          <a:p>
            <a:pPr marL="0" indent="0">
              <a:lnSpc>
                <a:spcPct val="120000"/>
              </a:lnSpc>
              <a:spcBef>
                <a:spcPts val="0"/>
              </a:spcBef>
              <a:buNone/>
            </a:pPr>
            <a:r>
              <a:rPr lang="en-US" dirty="0"/>
              <a:t> </a:t>
            </a:r>
            <a:r>
              <a:rPr lang="en-US" dirty="0" smtClean="0"/>
              <a:t>//</a:t>
            </a:r>
            <a:r>
              <a:rPr lang="en-US" dirty="0"/>
              <a:t>Input: An array </a:t>
            </a:r>
            <a:r>
              <a:rPr lang="en-US" i="1" dirty="0"/>
              <a:t>A</a:t>
            </a:r>
            <a:r>
              <a:rPr lang="en-US" dirty="0"/>
              <a:t>[0</a:t>
            </a:r>
            <a:r>
              <a:rPr lang="en-US" i="1" dirty="0"/>
              <a:t>..n</a:t>
            </a:r>
            <a:r>
              <a:rPr lang="en-US" dirty="0"/>
              <a:t> − 1] of </a:t>
            </a:r>
            <a:r>
              <a:rPr lang="en-US" i="1" dirty="0"/>
              <a:t>n</a:t>
            </a:r>
            <a:r>
              <a:rPr lang="en-US" dirty="0"/>
              <a:t> orderable elements </a:t>
            </a:r>
            <a:endParaRPr lang="en-US" dirty="0" smtClean="0"/>
          </a:p>
          <a:p>
            <a:pPr marL="0" indent="0">
              <a:lnSpc>
                <a:spcPct val="120000"/>
              </a:lnSpc>
              <a:spcBef>
                <a:spcPts val="0"/>
              </a:spcBef>
              <a:buNone/>
            </a:pPr>
            <a:r>
              <a:rPr lang="en-US" dirty="0" smtClean="0"/>
              <a:t>//</a:t>
            </a:r>
            <a:r>
              <a:rPr lang="en-US" dirty="0"/>
              <a:t>Output: Array </a:t>
            </a:r>
            <a:r>
              <a:rPr lang="en-US" i="1" dirty="0"/>
              <a:t>A</a:t>
            </a:r>
            <a:r>
              <a:rPr lang="en-US" dirty="0"/>
              <a:t>[0</a:t>
            </a:r>
            <a:r>
              <a:rPr lang="en-US" i="1" dirty="0"/>
              <a:t>..n</a:t>
            </a:r>
            <a:r>
              <a:rPr lang="en-US" dirty="0"/>
              <a:t> − 1] sorted in </a:t>
            </a:r>
            <a:r>
              <a:rPr lang="en-US" dirty="0" smtClean="0"/>
              <a:t>non-decreasing order</a:t>
            </a:r>
          </a:p>
          <a:p>
            <a:pPr marL="0" indent="0">
              <a:lnSpc>
                <a:spcPct val="120000"/>
              </a:lnSpc>
              <a:spcBef>
                <a:spcPts val="0"/>
              </a:spcBef>
              <a:buNone/>
            </a:pPr>
            <a:r>
              <a:rPr lang="en-US" b="1" dirty="0" smtClean="0"/>
              <a:t>for </a:t>
            </a:r>
            <a:r>
              <a:rPr lang="en-US" i="1" dirty="0" err="1"/>
              <a:t>i</a:t>
            </a:r>
            <a:r>
              <a:rPr lang="en-US" b="1" dirty="0"/>
              <a:t> </a:t>
            </a:r>
            <a:r>
              <a:rPr lang="en-US" dirty="0"/>
              <a:t>←</a:t>
            </a:r>
            <a:r>
              <a:rPr lang="en-US" b="1" dirty="0"/>
              <a:t> </a:t>
            </a:r>
            <a:r>
              <a:rPr lang="en-US" dirty="0"/>
              <a:t>1</a:t>
            </a:r>
            <a:r>
              <a:rPr lang="en-US" b="1" dirty="0"/>
              <a:t> to </a:t>
            </a:r>
            <a:r>
              <a:rPr lang="en-US" i="1" dirty="0"/>
              <a:t>n</a:t>
            </a:r>
            <a:r>
              <a:rPr lang="en-US" b="1" dirty="0"/>
              <a:t> </a:t>
            </a:r>
            <a:r>
              <a:rPr lang="en-US" dirty="0"/>
              <a:t>−</a:t>
            </a:r>
            <a:r>
              <a:rPr lang="en-US" b="1" dirty="0"/>
              <a:t> </a:t>
            </a:r>
            <a:r>
              <a:rPr lang="en-US" dirty="0"/>
              <a:t>1</a:t>
            </a:r>
            <a:r>
              <a:rPr lang="en-US" b="1" dirty="0"/>
              <a:t> do</a:t>
            </a:r>
            <a:endParaRPr lang="en-US" dirty="0"/>
          </a:p>
          <a:p>
            <a:pPr marL="0" lvl="0" indent="0">
              <a:lnSpc>
                <a:spcPct val="120000"/>
              </a:lnSpc>
              <a:spcBef>
                <a:spcPts val="0"/>
              </a:spcBef>
              <a:buNone/>
            </a:pPr>
            <a:r>
              <a:rPr lang="en-US" dirty="0"/>
              <a:t>← </a:t>
            </a:r>
            <a:r>
              <a:rPr lang="en-US" i="1" dirty="0"/>
              <a:t>A</a:t>
            </a:r>
            <a:r>
              <a:rPr lang="en-US" dirty="0"/>
              <a:t>[</a:t>
            </a:r>
            <a:r>
              <a:rPr lang="en-US" i="1" dirty="0" err="1"/>
              <a:t>i</a:t>
            </a:r>
            <a:r>
              <a:rPr lang="en-US" dirty="0"/>
              <a:t>] </a:t>
            </a:r>
            <a:r>
              <a:rPr lang="en-US" i="1" dirty="0"/>
              <a:t>j </a:t>
            </a:r>
            <a:r>
              <a:rPr lang="en-US" dirty="0"/>
              <a:t>←</a:t>
            </a:r>
            <a:r>
              <a:rPr lang="en-US" i="1" dirty="0"/>
              <a:t> </a:t>
            </a:r>
            <a:r>
              <a:rPr lang="en-US" i="1" dirty="0" err="1"/>
              <a:t>i</a:t>
            </a:r>
            <a:r>
              <a:rPr lang="en-US" i="1" dirty="0"/>
              <a:t> </a:t>
            </a:r>
            <a:r>
              <a:rPr lang="en-US" dirty="0"/>
              <a:t>−</a:t>
            </a:r>
            <a:r>
              <a:rPr lang="en-US" i="1" dirty="0"/>
              <a:t> </a:t>
            </a:r>
            <a:r>
              <a:rPr lang="en-US" dirty="0"/>
              <a:t>1</a:t>
            </a:r>
          </a:p>
          <a:p>
            <a:pPr marL="0" indent="0">
              <a:lnSpc>
                <a:spcPct val="120000"/>
              </a:lnSpc>
              <a:spcBef>
                <a:spcPts val="0"/>
              </a:spcBef>
              <a:buNone/>
            </a:pPr>
            <a:r>
              <a:rPr lang="en-US" b="1" dirty="0"/>
              <a:t>while </a:t>
            </a:r>
            <a:r>
              <a:rPr lang="en-US" i="1" dirty="0"/>
              <a:t>j</a:t>
            </a:r>
            <a:r>
              <a:rPr lang="en-US" b="1" dirty="0"/>
              <a:t> </a:t>
            </a:r>
            <a:r>
              <a:rPr lang="en-US" dirty="0"/>
              <a:t>≥</a:t>
            </a:r>
            <a:r>
              <a:rPr lang="en-US" b="1" dirty="0"/>
              <a:t> </a:t>
            </a:r>
            <a:r>
              <a:rPr lang="en-US" dirty="0"/>
              <a:t>0</a:t>
            </a:r>
            <a:r>
              <a:rPr lang="en-US" b="1" dirty="0"/>
              <a:t> and </a:t>
            </a:r>
            <a:r>
              <a:rPr lang="en-US" i="1" dirty="0"/>
              <a:t>A</a:t>
            </a:r>
            <a:r>
              <a:rPr lang="en-US" dirty="0"/>
              <a:t>[</a:t>
            </a:r>
            <a:r>
              <a:rPr lang="en-US" i="1" dirty="0"/>
              <a:t>j</a:t>
            </a:r>
            <a:r>
              <a:rPr lang="en-US" b="1" dirty="0"/>
              <a:t> </a:t>
            </a:r>
            <a:r>
              <a:rPr lang="en-US" dirty="0"/>
              <a:t>]</a:t>
            </a:r>
            <a:r>
              <a:rPr lang="en-US" b="1" dirty="0"/>
              <a:t> </a:t>
            </a:r>
            <a:r>
              <a:rPr lang="en-US" i="1" dirty="0"/>
              <a:t>&gt; v</a:t>
            </a:r>
            <a:r>
              <a:rPr lang="en-US" b="1" dirty="0"/>
              <a:t> do</a:t>
            </a:r>
            <a:endParaRPr lang="en-US" dirty="0"/>
          </a:p>
          <a:p>
            <a:pPr marL="0" indent="0">
              <a:lnSpc>
                <a:spcPct val="120000"/>
              </a:lnSpc>
              <a:spcBef>
                <a:spcPts val="0"/>
              </a:spcBef>
              <a:buNone/>
            </a:pPr>
            <a:r>
              <a:rPr lang="en-US" dirty="0"/>
              <a:t> </a:t>
            </a:r>
            <a:r>
              <a:rPr lang="en-US" i="1" dirty="0" smtClean="0"/>
              <a:t>A</a:t>
            </a:r>
            <a:r>
              <a:rPr lang="en-US" dirty="0" smtClean="0"/>
              <a:t>[</a:t>
            </a:r>
            <a:r>
              <a:rPr lang="en-US" i="1" dirty="0" smtClean="0"/>
              <a:t>j </a:t>
            </a:r>
            <a:r>
              <a:rPr lang="en-US" dirty="0"/>
              <a:t>+</a:t>
            </a:r>
            <a:r>
              <a:rPr lang="en-US" i="1" dirty="0"/>
              <a:t> </a:t>
            </a:r>
            <a:r>
              <a:rPr lang="en-US" dirty="0"/>
              <a:t>1]</a:t>
            </a:r>
            <a:r>
              <a:rPr lang="en-US" i="1" dirty="0"/>
              <a:t> </a:t>
            </a:r>
            <a:r>
              <a:rPr lang="en-US" dirty="0"/>
              <a:t>←</a:t>
            </a:r>
            <a:r>
              <a:rPr lang="en-US" i="1" dirty="0"/>
              <a:t> A</a:t>
            </a:r>
            <a:r>
              <a:rPr lang="en-US" dirty="0"/>
              <a:t>[</a:t>
            </a:r>
            <a:r>
              <a:rPr lang="en-US" i="1" dirty="0"/>
              <a:t>j </a:t>
            </a:r>
            <a:r>
              <a:rPr lang="en-US" dirty="0"/>
              <a:t>]</a:t>
            </a:r>
          </a:p>
          <a:p>
            <a:pPr marL="0" indent="0">
              <a:lnSpc>
                <a:spcPct val="120000"/>
              </a:lnSpc>
              <a:spcBef>
                <a:spcPts val="0"/>
              </a:spcBef>
              <a:buNone/>
            </a:pPr>
            <a:r>
              <a:rPr lang="en-US" dirty="0"/>
              <a:t> </a:t>
            </a:r>
            <a:r>
              <a:rPr lang="en-US" dirty="0" smtClean="0"/>
              <a:t>← </a:t>
            </a:r>
            <a:r>
              <a:rPr lang="en-US" i="1" dirty="0"/>
              <a:t>j</a:t>
            </a:r>
            <a:r>
              <a:rPr lang="en-US" dirty="0"/>
              <a:t> − 1</a:t>
            </a:r>
          </a:p>
          <a:p>
            <a:pPr marL="0" indent="0">
              <a:lnSpc>
                <a:spcPct val="120000"/>
              </a:lnSpc>
              <a:spcBef>
                <a:spcPts val="0"/>
              </a:spcBef>
              <a:buNone/>
            </a:pPr>
            <a:r>
              <a:rPr lang="en-US" i="1" dirty="0"/>
              <a:t> </a:t>
            </a:r>
            <a:r>
              <a:rPr lang="en-US" i="1" dirty="0" smtClean="0"/>
              <a:t>A</a:t>
            </a:r>
            <a:r>
              <a:rPr lang="en-US" dirty="0" smtClean="0"/>
              <a:t>[</a:t>
            </a:r>
            <a:r>
              <a:rPr lang="en-US" i="1" dirty="0" smtClean="0"/>
              <a:t>j </a:t>
            </a:r>
            <a:r>
              <a:rPr lang="en-US" dirty="0"/>
              <a:t>+</a:t>
            </a:r>
            <a:r>
              <a:rPr lang="en-US" i="1" dirty="0"/>
              <a:t> </a:t>
            </a:r>
            <a:r>
              <a:rPr lang="en-US" dirty="0"/>
              <a:t>1]</a:t>
            </a:r>
            <a:r>
              <a:rPr lang="en-US" i="1" dirty="0"/>
              <a:t> </a:t>
            </a:r>
            <a:r>
              <a:rPr lang="en-US" dirty="0"/>
              <a:t>←</a:t>
            </a:r>
            <a:r>
              <a:rPr lang="en-US" i="1" dirty="0"/>
              <a:t> </a:t>
            </a:r>
            <a:r>
              <a:rPr lang="en-US" i="1" dirty="0" smtClean="0"/>
              <a:t>v</a:t>
            </a:r>
          </a:p>
          <a:p>
            <a:pPr marL="0" indent="0">
              <a:lnSpc>
                <a:spcPct val="120000"/>
              </a:lnSpc>
              <a:spcBef>
                <a:spcPts val="0"/>
              </a:spcBef>
              <a:buNone/>
            </a:pPr>
            <a:r>
              <a:rPr lang="en-US" dirty="0" smtClean="0"/>
              <a:t>(The </a:t>
            </a:r>
            <a:r>
              <a:rPr lang="en-US" dirty="0"/>
              <a:t>number of key comparisons in this algorithm obviously depends on the nature of the input</a:t>
            </a:r>
            <a:r>
              <a:rPr lang="en-US" dirty="0" smtClean="0"/>
              <a:t>.)</a:t>
            </a:r>
            <a:endParaRPr lang="en-US" dirty="0"/>
          </a:p>
        </p:txBody>
      </p:sp>
    </p:spTree>
    <p:extLst>
      <p:ext uri="{BB962C8B-B14F-4D97-AF65-F5344CB8AC3E}">
        <p14:creationId xmlns:p14="http://schemas.microsoft.com/office/powerpoint/2010/main" val="2813492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Algorithm – Worst Case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In the worst case, </a:t>
                </a:r>
                <a:r>
                  <a:rPr lang="en-US" i="1" dirty="0"/>
                  <a:t>A</a:t>
                </a:r>
                <a:r>
                  <a:rPr lang="en-US" dirty="0"/>
                  <a:t>[</a:t>
                </a:r>
                <a:r>
                  <a:rPr lang="en-US" i="1" dirty="0"/>
                  <a:t>j</a:t>
                </a:r>
                <a:r>
                  <a:rPr lang="en-US" dirty="0"/>
                  <a:t> ] </a:t>
                </a:r>
                <a:r>
                  <a:rPr lang="en-US" i="1" dirty="0"/>
                  <a:t>&gt; v</a:t>
                </a:r>
                <a:r>
                  <a:rPr lang="en-US" dirty="0"/>
                  <a:t> is executed the largest number of times, i.e., for every </a:t>
                </a:r>
                <a:r>
                  <a:rPr lang="en-US" i="1" dirty="0"/>
                  <a:t>j</a:t>
                </a:r>
                <a:r>
                  <a:rPr lang="en-US" dirty="0"/>
                  <a:t> = </a:t>
                </a:r>
                <a:r>
                  <a:rPr lang="en-US" i="1" dirty="0" err="1"/>
                  <a:t>i</a:t>
                </a:r>
                <a:r>
                  <a:rPr lang="en-US" dirty="0"/>
                  <a:t> − 1</a:t>
                </a:r>
                <a:r>
                  <a:rPr lang="en-US" i="1" dirty="0"/>
                  <a:t>, . . . ,</a:t>
                </a:r>
                <a:r>
                  <a:rPr lang="en-US" dirty="0"/>
                  <a:t> 0. Since </a:t>
                </a:r>
                <a:r>
                  <a:rPr lang="en-US" i="1" dirty="0"/>
                  <a:t>v</a:t>
                </a:r>
                <a:r>
                  <a:rPr lang="en-US" dirty="0"/>
                  <a:t> = </a:t>
                </a:r>
                <a:r>
                  <a:rPr lang="en-US" i="1" dirty="0"/>
                  <a:t>A</a:t>
                </a:r>
                <a:r>
                  <a:rPr lang="en-US" dirty="0"/>
                  <a:t>[</a:t>
                </a:r>
                <a:r>
                  <a:rPr lang="en-US" i="1" dirty="0" err="1"/>
                  <a:t>i</a:t>
                </a:r>
                <a:r>
                  <a:rPr lang="en-US" dirty="0"/>
                  <a:t>], it happens if and only if </a:t>
                </a:r>
                <a:r>
                  <a:rPr lang="en-US" i="1" dirty="0"/>
                  <a:t>A</a:t>
                </a:r>
                <a:r>
                  <a:rPr lang="en-US" dirty="0"/>
                  <a:t>[</a:t>
                </a:r>
                <a:r>
                  <a:rPr lang="en-US" i="1" dirty="0"/>
                  <a:t>j </a:t>
                </a:r>
                <a:r>
                  <a:rPr lang="en-US" dirty="0"/>
                  <a:t>]</a:t>
                </a:r>
                <a:r>
                  <a:rPr lang="en-US" i="1" dirty="0"/>
                  <a:t> &gt; A</a:t>
                </a:r>
                <a:r>
                  <a:rPr lang="en-US" dirty="0"/>
                  <a:t>[</a:t>
                </a:r>
                <a:r>
                  <a:rPr lang="en-US" i="1" dirty="0" err="1"/>
                  <a:t>i</a:t>
                </a:r>
                <a:r>
                  <a:rPr lang="en-US" dirty="0"/>
                  <a:t>] for</a:t>
                </a:r>
                <a:r>
                  <a:rPr lang="en-US" i="1" dirty="0"/>
                  <a:t> j </a:t>
                </a:r>
                <a:r>
                  <a:rPr lang="en-US" dirty="0"/>
                  <a:t>=</a:t>
                </a:r>
                <a:r>
                  <a:rPr lang="en-US" i="1" dirty="0"/>
                  <a:t> </a:t>
                </a:r>
                <a:r>
                  <a:rPr lang="en-US" i="1" dirty="0" err="1"/>
                  <a:t>i</a:t>
                </a:r>
                <a:r>
                  <a:rPr lang="en-US" i="1" dirty="0"/>
                  <a:t> </a:t>
                </a:r>
                <a:r>
                  <a:rPr lang="en-US" dirty="0"/>
                  <a:t>−</a:t>
                </a:r>
                <a:r>
                  <a:rPr lang="en-US" i="1" dirty="0"/>
                  <a:t> </a:t>
                </a:r>
                <a:r>
                  <a:rPr lang="en-US" dirty="0"/>
                  <a:t>1</a:t>
                </a:r>
                <a:r>
                  <a:rPr lang="en-US" i="1" dirty="0"/>
                  <a:t>, . . . , </a:t>
                </a:r>
                <a:r>
                  <a:rPr lang="en-US" dirty="0"/>
                  <a:t>0. </a:t>
                </a:r>
                <a:endParaRPr lang="en-US" dirty="0" smtClean="0"/>
              </a:p>
              <a:p>
                <a:r>
                  <a:rPr lang="en-US" dirty="0"/>
                  <a:t>Thus, for the worst-case input, we get </a:t>
                </a:r>
                <a:r>
                  <a:rPr lang="en-US" i="1" dirty="0"/>
                  <a:t>A</a:t>
                </a:r>
                <a:r>
                  <a:rPr lang="en-US" dirty="0"/>
                  <a:t>[0] </a:t>
                </a:r>
                <a:r>
                  <a:rPr lang="en-US" i="1" dirty="0"/>
                  <a:t>&gt;</a:t>
                </a:r>
                <a:r>
                  <a:rPr lang="en-US" dirty="0"/>
                  <a:t> </a:t>
                </a:r>
                <a:r>
                  <a:rPr lang="en-US" i="1" dirty="0"/>
                  <a:t>A</a:t>
                </a:r>
                <a:r>
                  <a:rPr lang="en-US" dirty="0"/>
                  <a:t>[1] (for</a:t>
                </a:r>
                <a:r>
                  <a:rPr lang="en-US" i="1" dirty="0"/>
                  <a:t> </a:t>
                </a:r>
                <a:r>
                  <a:rPr lang="en-US" i="1" dirty="0" err="1"/>
                  <a:t>i</a:t>
                </a:r>
                <a:r>
                  <a:rPr lang="en-US" i="1" dirty="0"/>
                  <a:t> </a:t>
                </a:r>
                <a:r>
                  <a:rPr lang="en-US" dirty="0"/>
                  <a:t>=</a:t>
                </a:r>
                <a:r>
                  <a:rPr lang="en-US" i="1" dirty="0"/>
                  <a:t> </a:t>
                </a:r>
                <a:r>
                  <a:rPr lang="en-US" dirty="0"/>
                  <a:t>1),</a:t>
                </a:r>
                <a:r>
                  <a:rPr lang="en-US" i="1" dirty="0"/>
                  <a:t> A</a:t>
                </a:r>
                <a:r>
                  <a:rPr lang="en-US" dirty="0"/>
                  <a:t>[1]</a:t>
                </a:r>
                <a:r>
                  <a:rPr lang="en-US" i="1" dirty="0"/>
                  <a:t> &gt; A</a:t>
                </a:r>
                <a:r>
                  <a:rPr lang="en-US" dirty="0"/>
                  <a:t>[2] (for</a:t>
                </a:r>
                <a:r>
                  <a:rPr lang="en-US" i="1" dirty="0"/>
                  <a:t> </a:t>
                </a:r>
                <a:r>
                  <a:rPr lang="en-US" i="1" dirty="0" err="1"/>
                  <a:t>i</a:t>
                </a:r>
                <a:r>
                  <a:rPr lang="en-US" i="1" dirty="0"/>
                  <a:t> </a:t>
                </a:r>
                <a:r>
                  <a:rPr lang="en-US" dirty="0"/>
                  <a:t>=</a:t>
                </a:r>
                <a:r>
                  <a:rPr lang="en-US" i="1" dirty="0"/>
                  <a:t> </a:t>
                </a:r>
                <a:r>
                  <a:rPr lang="en-US" dirty="0"/>
                  <a:t>2)</a:t>
                </a:r>
                <a:r>
                  <a:rPr lang="en-US" i="1" dirty="0"/>
                  <a:t>, . . . , A</a:t>
                </a:r>
                <a:r>
                  <a:rPr lang="en-US" dirty="0"/>
                  <a:t>[</a:t>
                </a:r>
                <a:r>
                  <a:rPr lang="en-US" i="1" dirty="0"/>
                  <a:t>n </a:t>
                </a:r>
                <a:r>
                  <a:rPr lang="en-US" dirty="0"/>
                  <a:t>−</a:t>
                </a:r>
                <a:r>
                  <a:rPr lang="en-US" i="1" dirty="0"/>
                  <a:t> </a:t>
                </a:r>
                <a:r>
                  <a:rPr lang="en-US" dirty="0"/>
                  <a:t>2]</a:t>
                </a:r>
                <a:r>
                  <a:rPr lang="en-US" i="1" dirty="0"/>
                  <a:t> &gt; A</a:t>
                </a:r>
                <a:r>
                  <a:rPr lang="en-US" dirty="0"/>
                  <a:t>[</a:t>
                </a:r>
                <a:r>
                  <a:rPr lang="en-US" i="1" dirty="0"/>
                  <a:t>n </a:t>
                </a:r>
                <a:r>
                  <a:rPr lang="en-US" dirty="0"/>
                  <a:t>−</a:t>
                </a:r>
                <a:r>
                  <a:rPr lang="en-US" i="1" dirty="0"/>
                  <a:t> </a:t>
                </a:r>
                <a:r>
                  <a:rPr lang="en-US" dirty="0"/>
                  <a:t>1] (for</a:t>
                </a:r>
                <a:r>
                  <a:rPr lang="en-US" i="1" dirty="0"/>
                  <a:t> </a:t>
                </a:r>
                <a:r>
                  <a:rPr lang="en-US" i="1" dirty="0" err="1"/>
                  <a:t>i</a:t>
                </a:r>
                <a:r>
                  <a:rPr lang="en-US" i="1" dirty="0"/>
                  <a:t> </a:t>
                </a:r>
                <a:r>
                  <a:rPr lang="en-US" dirty="0"/>
                  <a:t>=</a:t>
                </a:r>
                <a:r>
                  <a:rPr lang="en-US" i="1" dirty="0"/>
                  <a:t> n </a:t>
                </a:r>
                <a:r>
                  <a:rPr lang="en-US" dirty="0"/>
                  <a:t>−</a:t>
                </a:r>
                <a:r>
                  <a:rPr lang="en-US" i="1" dirty="0"/>
                  <a:t> </a:t>
                </a:r>
                <a:r>
                  <a:rPr lang="en-US" dirty="0"/>
                  <a:t>1</a:t>
                </a:r>
                <a:r>
                  <a:rPr lang="en-US" dirty="0" smtClean="0"/>
                  <a:t>).</a:t>
                </a:r>
              </a:p>
              <a:p>
                <a:r>
                  <a:rPr lang="en-US" dirty="0"/>
                  <a:t>The number of key comparisons for such an input </a:t>
                </a:r>
                <a:r>
                  <a:rPr lang="en-US" dirty="0" smtClean="0"/>
                  <a:t>is – </a:t>
                </a:r>
              </a:p>
              <a:p>
                <a:pPr marL="0" indent="0" algn="ctr">
                  <a:buNone/>
                </a:pPr>
                <a:r>
                  <a:rPr lang="en-IN" dirty="0" err="1"/>
                  <a:t>C</a:t>
                </a:r>
                <a:r>
                  <a:rPr lang="en-IN" baseline="-25000" dirty="0" err="1"/>
                  <a:t>worst</a:t>
                </a:r>
                <a:r>
                  <a:rPr lang="en-IN" dirty="0"/>
                  <a:t> = </a:t>
                </a:r>
                <a14:m>
                  <m:oMath xmlns:m="http://schemas.openxmlformats.org/officeDocument/2006/math">
                    <m:nary>
                      <m:naryPr>
                        <m:chr m:val="∑"/>
                        <m:limLoc m:val="undOvr"/>
                        <m:ctrlPr>
                          <a:rPr lang="en-US" i="1"/>
                        </m:ctrlPr>
                      </m:naryPr>
                      <m:sub>
                        <m:r>
                          <a:rPr lang="en-IN" i="1"/>
                          <m:t>𝑖</m:t>
                        </m:r>
                        <m:r>
                          <a:rPr lang="en-IN" i="1"/>
                          <m:t>=1</m:t>
                        </m:r>
                      </m:sub>
                      <m:sup>
                        <m:r>
                          <a:rPr lang="en-IN" i="1"/>
                          <m:t>𝑛</m:t>
                        </m:r>
                        <m:r>
                          <a:rPr lang="en-IN" i="1"/>
                          <m:t>−1</m:t>
                        </m:r>
                      </m:sup>
                      <m:e>
                        <m:nary>
                          <m:naryPr>
                            <m:chr m:val="∑"/>
                            <m:limLoc m:val="undOvr"/>
                            <m:ctrlPr>
                              <a:rPr lang="en-US" i="1" smtClean="0">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 =1</m:t>
                            </m:r>
                          </m:sub>
                          <m:sup>
                            <m:r>
                              <a:rPr lang="en-IN" i="1">
                                <a:latin typeface="Cambria Math" panose="02040503050406030204" pitchFamily="18" charset="0"/>
                              </a:rPr>
                              <m:t>𝑖</m:t>
                            </m:r>
                            <m:r>
                              <a:rPr lang="en-IN" i="1">
                                <a:latin typeface="Cambria Math" panose="02040503050406030204" pitchFamily="18" charset="0"/>
                              </a:rPr>
                              <m:t>−1</m:t>
                            </m:r>
                          </m:sup>
                          <m:e>
                            <m:r>
                              <a:rPr lang="en-IN" i="1">
                                <a:latin typeface="Cambria Math" panose="02040503050406030204" pitchFamily="18" charset="0"/>
                              </a:rPr>
                              <m:t>1= </m:t>
                            </m:r>
                            <m:nary>
                              <m:naryPr>
                                <m:chr m:val="∑"/>
                                <m:limLoc m:val="undOvr"/>
                                <m:ctrlPr>
                                  <a:rPr lang="en-US"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r>
                                  <a:rPr lang="en-IN" i="1">
                                    <a:latin typeface="Cambria Math" panose="02040503050406030204" pitchFamily="18" charset="0"/>
                                  </a:rPr>
                                  <m:t>−1</m:t>
                                </m:r>
                              </m:sup>
                              <m:e>
                                <m:r>
                                  <a:rPr lang="en-IN" i="1">
                                    <a:latin typeface="Cambria Math" panose="02040503050406030204" pitchFamily="18" charset="0"/>
                                  </a:rPr>
                                  <m:t>𝑖</m:t>
                                </m:r>
                                <m:r>
                                  <a:rPr lang="en-IN"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−1</m:t>
                                        </m:r>
                                      </m:e>
                                    </m:d>
                                    <m:r>
                                      <a:rPr lang="en-IN" i="1">
                                        <a:latin typeface="Cambria Math" panose="02040503050406030204" pitchFamily="18" charset="0"/>
                                      </a:rPr>
                                      <m:t>𝑛</m:t>
                                    </m:r>
                                  </m:num>
                                  <m:den>
                                    <m:r>
                                      <a:rPr lang="en-IN" i="1">
                                        <a:latin typeface="Cambria Math" panose="02040503050406030204" pitchFamily="18" charset="0"/>
                                      </a:rPr>
                                      <m:t>2</m:t>
                                    </m:r>
                                  </m:den>
                                </m:f>
                                <m:r>
                                  <a:rPr lang="en-IN" i="1">
                                    <a:latin typeface="Cambria Math" panose="02040503050406030204" pitchFamily="18" charset="0"/>
                                  </a:rPr>
                                  <m:t> ∈</m:t>
                                </m:r>
                                <m:r>
                                  <a:rPr lang="en-IN" i="1">
                                    <a:latin typeface="Cambria Math" panose="02040503050406030204" pitchFamily="18" charset="0"/>
                                  </a:rPr>
                                  <m:t>𝜃</m:t>
                                </m:r>
                                <m:sSup>
                                  <m:sSupPr>
                                    <m:ctrlPr>
                                      <a:rPr lang="en-US"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m:t>
                                    </m:r>
                                  </m:e>
                                  <m:sup>
                                    <m:r>
                                      <a:rPr lang="en-IN" i="1">
                                        <a:latin typeface="Cambria Math" panose="02040503050406030204" pitchFamily="18" charset="0"/>
                                      </a:rPr>
                                      <m:t>2</m:t>
                                    </m:r>
                                  </m:sup>
                                </m:sSup>
                              </m:e>
                            </m:nary>
                          </m:e>
                        </m:nary>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599506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Algorithm – Best Case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In the best case, the comparison </a:t>
                </a:r>
                <a:r>
                  <a:rPr lang="en-US" i="1" dirty="0"/>
                  <a:t>A</a:t>
                </a:r>
                <a:r>
                  <a:rPr lang="en-US" dirty="0"/>
                  <a:t>[</a:t>
                </a:r>
                <a:r>
                  <a:rPr lang="en-US" i="1" dirty="0"/>
                  <a:t>j</a:t>
                </a:r>
                <a:r>
                  <a:rPr lang="en-US" dirty="0"/>
                  <a:t> ] </a:t>
                </a:r>
                <a:r>
                  <a:rPr lang="en-US" i="1" dirty="0"/>
                  <a:t>&gt; v</a:t>
                </a:r>
                <a:r>
                  <a:rPr lang="en-US" dirty="0"/>
                  <a:t> is executed only once on every iteration of the outer loop. It happens if and only if </a:t>
                </a:r>
                <a:r>
                  <a:rPr lang="en-US" i="1" dirty="0"/>
                  <a:t>A</a:t>
                </a:r>
                <a:r>
                  <a:rPr lang="en-US" dirty="0"/>
                  <a:t>[</a:t>
                </a:r>
                <a:r>
                  <a:rPr lang="en-US" i="1" dirty="0" err="1"/>
                  <a:t>i</a:t>
                </a:r>
                <a:r>
                  <a:rPr lang="en-US" dirty="0"/>
                  <a:t> − 1] ≤ </a:t>
                </a:r>
                <a:r>
                  <a:rPr lang="en-US" i="1" dirty="0"/>
                  <a:t>A</a:t>
                </a:r>
                <a:r>
                  <a:rPr lang="en-US" dirty="0"/>
                  <a:t>[</a:t>
                </a:r>
                <a:r>
                  <a:rPr lang="en-US" i="1" dirty="0" err="1"/>
                  <a:t>i</a:t>
                </a:r>
                <a:r>
                  <a:rPr lang="en-US" dirty="0"/>
                  <a:t>] for every </a:t>
                </a:r>
                <a:r>
                  <a:rPr lang="en-US" i="1" dirty="0" err="1"/>
                  <a:t>i</a:t>
                </a:r>
                <a:r>
                  <a:rPr lang="en-US" i="1" dirty="0"/>
                  <a:t> </a:t>
                </a:r>
                <a:r>
                  <a:rPr lang="en-US" dirty="0"/>
                  <a:t>=</a:t>
                </a:r>
                <a:r>
                  <a:rPr lang="en-US" i="1" dirty="0"/>
                  <a:t> </a:t>
                </a:r>
                <a:r>
                  <a:rPr lang="en-US" dirty="0"/>
                  <a:t>1</a:t>
                </a:r>
                <a:r>
                  <a:rPr lang="en-US" i="1" dirty="0"/>
                  <a:t>, . . . , n </a:t>
                </a:r>
                <a:r>
                  <a:rPr lang="en-US" dirty="0"/>
                  <a:t>−</a:t>
                </a:r>
                <a:r>
                  <a:rPr lang="en-US" i="1" dirty="0"/>
                  <a:t> </a:t>
                </a:r>
                <a:r>
                  <a:rPr lang="en-US" dirty="0"/>
                  <a:t>1, i.e., if the input array is already sorted in </a:t>
                </a:r>
                <a:r>
                  <a:rPr lang="en-US" dirty="0" smtClean="0"/>
                  <a:t>non-decreasing </a:t>
                </a:r>
                <a:r>
                  <a:rPr lang="en-US" dirty="0"/>
                  <a:t>order.</a:t>
                </a:r>
                <a:r>
                  <a:rPr lang="en-US" i="1" dirty="0"/>
                  <a:t> </a:t>
                </a:r>
                <a:endParaRPr lang="en-US" i="1" dirty="0" smtClean="0"/>
              </a:p>
              <a:p>
                <a:r>
                  <a:rPr lang="en-US" dirty="0"/>
                  <a:t>Thus, for sorted arrays, the number of key comparisons </a:t>
                </a:r>
                <a:r>
                  <a:rPr lang="en-US" dirty="0" smtClean="0"/>
                  <a:t>is</a:t>
                </a:r>
              </a:p>
              <a:p>
                <a:pPr marL="0" indent="0" algn="ctr">
                  <a:buNone/>
                </a:pPr>
                <a:r>
                  <a:rPr lang="en-IN" dirty="0" err="1"/>
                  <a:t>C</a:t>
                </a:r>
                <a:r>
                  <a:rPr lang="en-IN" baseline="-25000" dirty="0" err="1"/>
                  <a:t>best</a:t>
                </a:r>
                <a:r>
                  <a:rPr lang="en-IN" dirty="0"/>
                  <a:t>(n)= </a:t>
                </a:r>
                <a14:m>
                  <m:oMath xmlns:m="http://schemas.openxmlformats.org/officeDocument/2006/math">
                    <m:nary>
                      <m:naryPr>
                        <m:chr m:val="∑"/>
                        <m:limLoc m:val="undOvr"/>
                        <m:ctrlPr>
                          <a:rPr lang="en-US" i="1"/>
                        </m:ctrlPr>
                      </m:naryPr>
                      <m:sub>
                        <m:r>
                          <a:rPr lang="en-IN" i="1"/>
                          <m:t>𝑖</m:t>
                        </m:r>
                        <m:r>
                          <a:rPr lang="en-IN" i="1"/>
                          <m:t>=1</m:t>
                        </m:r>
                      </m:sub>
                      <m:sup>
                        <m:r>
                          <a:rPr lang="en-IN" i="1"/>
                          <m:t>𝑛</m:t>
                        </m:r>
                        <m:r>
                          <a:rPr lang="en-IN" i="1"/>
                          <m:t>−1</m:t>
                        </m:r>
                      </m:sup>
                      <m:e>
                        <m:r>
                          <a:rPr lang="en-IN" i="1"/>
                          <m:t>1</m:t>
                        </m:r>
                      </m:e>
                    </m:nary>
                    <m:r>
                      <a:rPr lang="en-IN" i="1"/>
                      <m:t>=</m:t>
                    </m:r>
                    <m:r>
                      <a:rPr lang="en-IN" i="1"/>
                      <m:t>𝑛</m:t>
                    </m:r>
                    <m:r>
                      <a:rPr lang="en-IN" i="1"/>
                      <m:t>−1∈</m:t>
                    </m:r>
                    <m:r>
                      <a:rPr lang="en-IN" i="1"/>
                      <m:t>𝜃</m:t>
                    </m:r>
                    <m:r>
                      <a:rPr lang="en-IN" i="1"/>
                      <m:t>(</m:t>
                    </m:r>
                    <m:r>
                      <a:rPr lang="en-IN" i="1"/>
                      <m:t>𝑛</m:t>
                    </m:r>
                    <m:r>
                      <a:rPr lang="en-IN" i="1"/>
                      <m:t>)</m:t>
                    </m:r>
                  </m:oMath>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56952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Algorithm – Average Case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 rigorous analysis of the algorithm’s average-case efficiency is based on investigating the number of element pairs that are out of </a:t>
                </a:r>
                <a:r>
                  <a:rPr lang="en-US" dirty="0" smtClean="0"/>
                  <a:t>order.</a:t>
                </a:r>
              </a:p>
              <a:p>
                <a:r>
                  <a:rPr lang="en-US" dirty="0"/>
                  <a:t>It shows that on randomly ordered arrays, insertion sort makes on average half as many comparisons as on decreasing </a:t>
                </a:r>
                <a:r>
                  <a:rPr lang="en-US" dirty="0" smtClean="0"/>
                  <a:t>arrays, which is as follows –</a:t>
                </a:r>
              </a:p>
              <a:p>
                <a:pPr marL="0" indent="0" algn="ctr">
                  <a:buNone/>
                </a:pPr>
                <a:r>
                  <a:rPr lang="en-IN" dirty="0" err="1"/>
                  <a:t>C</a:t>
                </a:r>
                <a:r>
                  <a:rPr lang="en-IN" baseline="-25000" dirty="0" err="1"/>
                  <a:t>avg</a:t>
                </a:r>
                <a:r>
                  <a:rPr lang="en-IN" dirty="0"/>
                  <a:t>(n) = </a:t>
                </a:r>
                <a14:m>
                  <m:oMath xmlns:m="http://schemas.openxmlformats.org/officeDocument/2006/math">
                    <m:r>
                      <a:rPr lang="en-IN" i="1"/>
                      <m:t>≈ </m:t>
                    </m:r>
                    <m:f>
                      <m:fPr>
                        <m:ctrlPr>
                          <a:rPr lang="en-US" i="1"/>
                        </m:ctrlPr>
                      </m:fPr>
                      <m:num>
                        <m:sSup>
                          <m:sSupPr>
                            <m:ctrlPr>
                              <a:rPr lang="en-US" i="1"/>
                            </m:ctrlPr>
                          </m:sSupPr>
                          <m:e>
                            <m:r>
                              <a:rPr lang="en-IN" i="1"/>
                              <m:t>𝑛</m:t>
                            </m:r>
                          </m:e>
                          <m:sup>
                            <m:r>
                              <a:rPr lang="en-IN" i="1"/>
                              <m:t>2</m:t>
                            </m:r>
                          </m:sup>
                        </m:sSup>
                      </m:num>
                      <m:den>
                        <m:r>
                          <a:rPr lang="en-IN" i="1"/>
                          <m:t>4  </m:t>
                        </m:r>
                      </m:den>
                    </m:f>
                    <m:r>
                      <a:rPr lang="en-IN" i="1"/>
                      <m:t> ∈</m:t>
                    </m:r>
                    <m:r>
                      <a:rPr lang="en-IN" i="1"/>
                      <m:t>𝜃</m:t>
                    </m:r>
                    <m:sSup>
                      <m:sSupPr>
                        <m:ctrlPr>
                          <a:rPr lang="en-US" i="1"/>
                        </m:ctrlPr>
                      </m:sSupPr>
                      <m:e>
                        <m:r>
                          <a:rPr lang="en-IN" i="1"/>
                          <m:t>(</m:t>
                        </m:r>
                        <m:r>
                          <a:rPr lang="en-IN" i="1"/>
                          <m:t>𝑛</m:t>
                        </m:r>
                        <m:r>
                          <a:rPr lang="en-IN" i="1"/>
                          <m:t>)</m:t>
                        </m:r>
                      </m:e>
                      <m:sup>
                        <m:r>
                          <a:rPr lang="en-IN" i="1"/>
                          <m:t>2</m:t>
                        </m:r>
                      </m:sup>
                    </m:sSup>
                  </m:oMath>
                </a14:m>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159799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(Directed Graph Pre-requisites)</a:t>
            </a:r>
            <a:endParaRPr lang="en-US" dirty="0"/>
          </a:p>
        </p:txBody>
      </p:sp>
      <p:sp>
        <p:nvSpPr>
          <p:cNvPr id="3" name="Content Placeholder 2"/>
          <p:cNvSpPr>
            <a:spLocks noGrp="1"/>
          </p:cNvSpPr>
          <p:nvPr>
            <p:ph idx="1"/>
          </p:nvPr>
        </p:nvSpPr>
        <p:spPr/>
        <p:txBody>
          <a:bodyPr>
            <a:normAutofit/>
          </a:bodyPr>
          <a:lstStyle/>
          <a:p>
            <a:r>
              <a:rPr lang="en-US" dirty="0"/>
              <a:t>A directed graph, or digraph for short, is a graph with directions specified for all its </a:t>
            </a:r>
            <a:r>
              <a:rPr lang="en-US" dirty="0" smtClean="0"/>
              <a:t>edges.</a:t>
            </a:r>
          </a:p>
          <a:p>
            <a:r>
              <a:rPr lang="en-US" dirty="0"/>
              <a:t>The adjacency matrix and adjacency lists are still two principal means of representing a digraph</a:t>
            </a:r>
            <a:r>
              <a:rPr lang="en-US" dirty="0" smtClean="0"/>
              <a:t>.</a:t>
            </a:r>
          </a:p>
          <a:p>
            <a:r>
              <a:rPr lang="en-US" dirty="0"/>
              <a:t>There are only two notable differences between undirected and directed graphs in representing them: </a:t>
            </a:r>
            <a:endParaRPr lang="en-US" dirty="0" smtClean="0"/>
          </a:p>
          <a:p>
            <a:pPr marL="914400" lvl="1" indent="-457200">
              <a:buFont typeface="+mj-lt"/>
              <a:buAutoNum type="arabicPeriod"/>
            </a:pPr>
            <a:r>
              <a:rPr lang="en-US" dirty="0" smtClean="0"/>
              <a:t>The </a:t>
            </a:r>
            <a:r>
              <a:rPr lang="en-US" dirty="0"/>
              <a:t>adjacency matrix of a directed graph does not have to be </a:t>
            </a:r>
            <a:r>
              <a:rPr lang="en-US" dirty="0" smtClean="0"/>
              <a:t>symmetric.</a:t>
            </a:r>
          </a:p>
          <a:p>
            <a:pPr marL="914400" lvl="1" indent="-457200">
              <a:buFont typeface="+mj-lt"/>
              <a:buAutoNum type="arabicPeriod"/>
            </a:pPr>
            <a:r>
              <a:rPr lang="en-US" dirty="0" smtClean="0"/>
              <a:t>An </a:t>
            </a:r>
            <a:r>
              <a:rPr lang="en-US" dirty="0"/>
              <a:t>edge in a directed graph has just one (not two) corresponding nodes in the digraph’s adjacency lists.</a:t>
            </a:r>
          </a:p>
          <a:p>
            <a:endParaRPr lang="en-US" dirty="0"/>
          </a:p>
        </p:txBody>
      </p:sp>
    </p:spTree>
    <p:extLst>
      <p:ext uri="{BB962C8B-B14F-4D97-AF65-F5344CB8AC3E}">
        <p14:creationId xmlns:p14="http://schemas.microsoft.com/office/powerpoint/2010/main" val="2629673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1675</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Decrease and Conquer (Chapter-4) and Divide and Conquer (Chapter-5)</vt:lpstr>
      <vt:lpstr>Decease and conquer Introduction</vt:lpstr>
      <vt:lpstr>Major variation of decrease and conquer</vt:lpstr>
      <vt:lpstr>Insertion Sort  </vt:lpstr>
      <vt:lpstr>Insertion sort Algorithm</vt:lpstr>
      <vt:lpstr>Insertion sort Algorithm – Worst Case</vt:lpstr>
      <vt:lpstr>Insertion sort Algorithm – Best Case</vt:lpstr>
      <vt:lpstr>Insertion sort Algorithm – Average Case</vt:lpstr>
      <vt:lpstr>Topological Sorting (Directed Graph Pre-requisites)</vt:lpstr>
      <vt:lpstr>Topological Sorting - Introduction</vt:lpstr>
      <vt:lpstr>Topological Sort – Contd.</vt:lpstr>
      <vt:lpstr>Topological Sort – Algorithms Types</vt:lpstr>
      <vt:lpstr>Topological Sort – Algorithm 1</vt:lpstr>
      <vt:lpstr>Topological Sort – Algorithm 2</vt:lpstr>
      <vt:lpstr>Solutions from Topological Sort Algorithms </vt:lpstr>
      <vt:lpstr>Searching and Insertion in Binary Search tree</vt:lpstr>
      <vt:lpstr>Searching and Insertion in Binary Search tree Contd.</vt:lpstr>
      <vt:lpstr>Divide-and-Conquer</vt:lpstr>
      <vt:lpstr>Divide-and-Conquer Contd.</vt:lpstr>
      <vt:lpstr>Divide and Conquer Flowchart</vt:lpstr>
      <vt:lpstr>Merge Sort</vt:lpstr>
      <vt:lpstr>Merge Sort Algorithm</vt:lpstr>
      <vt:lpstr>Merge Sort Efficiency</vt:lpstr>
      <vt:lpstr>Quicksort</vt:lpstr>
      <vt:lpstr>Quicksort Algorithm</vt:lpstr>
      <vt:lpstr>Quicksort Efficiency</vt:lpstr>
      <vt:lpstr>Binary Tree Traversals</vt:lpstr>
      <vt:lpstr>Binary Tree Traversals Algorithm</vt:lpstr>
      <vt:lpstr>Binary Tree Traversals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ANAND</dc:creator>
  <cp:lastModifiedBy>ISHAN ANAND</cp:lastModifiedBy>
  <cp:revision>20</cp:revision>
  <cp:lastPrinted>2018-10-31T23:01:59Z</cp:lastPrinted>
  <dcterms:created xsi:type="dcterms:W3CDTF">2018-10-29T23:44:41Z</dcterms:created>
  <dcterms:modified xsi:type="dcterms:W3CDTF">2018-10-31T23:08:47Z</dcterms:modified>
</cp:coreProperties>
</file>