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569D8-8A45-4021-8E88-C94213118CBC}"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59142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9D8-8A45-4021-8E88-C94213118CBC}"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28506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9D8-8A45-4021-8E88-C94213118CBC}"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156777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9D8-8A45-4021-8E88-C94213118CBC}"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158472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569D8-8A45-4021-8E88-C94213118CBC}"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316549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569D8-8A45-4021-8E88-C94213118CBC}"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418062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569D8-8A45-4021-8E88-C94213118CBC}" type="datetimeFigureOut">
              <a:rPr lang="en-US" smtClean="0"/>
              <a:t>11/25/2018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307976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569D8-8A45-4021-8E88-C94213118CBC}" type="datetimeFigureOut">
              <a:rPr lang="en-US" smtClean="0"/>
              <a:t>11/25/2018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256409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569D8-8A45-4021-8E88-C94213118CBC}" type="datetimeFigureOut">
              <a:rPr lang="en-US" smtClean="0"/>
              <a:t>11/25/2018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275532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569D8-8A45-4021-8E88-C94213118CBC}"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199591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569D8-8A45-4021-8E88-C94213118CBC}"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96312-DAB2-474A-ABFD-CA194E828196}" type="slidenum">
              <a:rPr lang="en-US" smtClean="0"/>
              <a:t>‹#›</a:t>
            </a:fld>
            <a:endParaRPr lang="en-US"/>
          </a:p>
        </p:txBody>
      </p:sp>
    </p:spTree>
    <p:extLst>
      <p:ext uri="{BB962C8B-B14F-4D97-AF65-F5344CB8AC3E}">
        <p14:creationId xmlns:p14="http://schemas.microsoft.com/office/powerpoint/2010/main" val="339129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569D8-8A45-4021-8E88-C94213118CBC}" type="datetimeFigureOut">
              <a:rPr lang="en-US" smtClean="0"/>
              <a:t>11/25/2018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96312-DAB2-474A-ABFD-CA194E828196}" type="slidenum">
              <a:rPr lang="en-US" smtClean="0"/>
              <a:t>‹#›</a:t>
            </a:fld>
            <a:endParaRPr lang="en-US"/>
          </a:p>
        </p:txBody>
      </p:sp>
    </p:spTree>
    <p:extLst>
      <p:ext uri="{BB962C8B-B14F-4D97-AF65-F5344CB8AC3E}">
        <p14:creationId xmlns:p14="http://schemas.microsoft.com/office/powerpoint/2010/main" val="3465551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b="1" dirty="0" smtClean="0"/>
              <a:t>Space </a:t>
            </a:r>
            <a:r>
              <a:rPr lang="en-US" b="1" dirty="0"/>
              <a:t>and Time </a:t>
            </a:r>
            <a:r>
              <a:rPr lang="en-US" b="1" dirty="0" smtClean="0"/>
              <a:t>Trade-Offs</a:t>
            </a:r>
            <a:r>
              <a:rPr lang="en-US" dirty="0" smtClean="0"/>
              <a:t/>
            </a:r>
            <a:br>
              <a:rPr lang="en-US" dirty="0" smtClean="0"/>
            </a:br>
            <a:r>
              <a:rPr lang="en-US" smtClean="0"/>
              <a:t>(</a:t>
            </a:r>
            <a:r>
              <a:rPr lang="en-US" smtClean="0"/>
              <a:t>chapter-7)</a:t>
            </a:r>
            <a:r>
              <a:rPr lang="en-US" dirty="0"/>
              <a:t> </a:t>
            </a:r>
          </a:p>
        </p:txBody>
      </p:sp>
      <p:sp>
        <p:nvSpPr>
          <p:cNvPr id="3" name="Subtitle 2"/>
          <p:cNvSpPr>
            <a:spLocks noGrp="1"/>
          </p:cNvSpPr>
          <p:nvPr>
            <p:ph type="subTitle" idx="1"/>
          </p:nvPr>
        </p:nvSpPr>
        <p:spPr/>
        <p:txBody>
          <a:bodyPr>
            <a:normAutofit fontScale="92500" lnSpcReduction="20000"/>
          </a:bodyPr>
          <a:lstStyle/>
          <a:p>
            <a:r>
              <a:rPr lang="en-US" dirty="0" smtClean="0"/>
              <a:t>Team – I Presentation (Solvi Magnusson, Ishan Anand, Rishi </a:t>
            </a:r>
            <a:r>
              <a:rPr lang="en-US" dirty="0" err="1" smtClean="0"/>
              <a:t>Tej</a:t>
            </a:r>
            <a:r>
              <a:rPr lang="en-US" dirty="0" smtClean="0"/>
              <a:t> </a:t>
            </a:r>
            <a:r>
              <a:rPr lang="en-US" dirty="0" err="1" smtClean="0"/>
              <a:t>Talluri</a:t>
            </a:r>
            <a:r>
              <a:rPr lang="en-US" dirty="0" smtClean="0"/>
              <a:t>)</a:t>
            </a:r>
          </a:p>
          <a:p>
            <a:r>
              <a:rPr lang="en-US" dirty="0" smtClean="0"/>
              <a:t>Reference : Introduction to Design and Analysis of Algorithms, 3</a:t>
            </a:r>
            <a:r>
              <a:rPr lang="en-US" baseline="30000" dirty="0" smtClean="0"/>
              <a:t>rd</a:t>
            </a:r>
            <a:r>
              <a:rPr lang="en-US" dirty="0" smtClean="0"/>
              <a:t> Edition by </a:t>
            </a:r>
            <a:r>
              <a:rPr lang="en-US" dirty="0" err="1" smtClean="0"/>
              <a:t>Anany</a:t>
            </a:r>
            <a:r>
              <a:rPr lang="en-US" dirty="0" smtClean="0"/>
              <a:t> Levitin</a:t>
            </a:r>
          </a:p>
          <a:p>
            <a:r>
              <a:rPr lang="en-US" dirty="0" smtClean="0"/>
              <a:t>Note: </a:t>
            </a:r>
            <a:r>
              <a:rPr lang="en-US" u="sng" dirty="0" smtClean="0"/>
              <a:t>All of the slides have been prepared according to the syllabus mentioned and no other topic has been covered except than that for the chapter.</a:t>
            </a:r>
          </a:p>
          <a:p>
            <a:endParaRPr lang="en-US" dirty="0" smtClean="0"/>
          </a:p>
        </p:txBody>
      </p:sp>
    </p:spTree>
    <p:extLst>
      <p:ext uri="{BB962C8B-B14F-4D97-AF65-F5344CB8AC3E}">
        <p14:creationId xmlns:p14="http://schemas.microsoft.com/office/powerpoint/2010/main" val="334867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Enhancement in String Matching</a:t>
            </a:r>
          </a:p>
        </p:txBody>
      </p:sp>
      <p:sp>
        <p:nvSpPr>
          <p:cNvPr id="3" name="Content Placeholder 2"/>
          <p:cNvSpPr>
            <a:spLocks noGrp="1"/>
          </p:cNvSpPr>
          <p:nvPr>
            <p:ph idx="1"/>
          </p:nvPr>
        </p:nvSpPr>
        <p:spPr/>
        <p:txBody>
          <a:bodyPr/>
          <a:lstStyle/>
          <a:p>
            <a:r>
              <a:rPr lang="en-US" dirty="0" smtClean="0"/>
              <a:t>It String Matching works by </a:t>
            </a:r>
            <a:r>
              <a:rPr lang="en-US" dirty="0"/>
              <a:t>finding an occurrence of a given string of m characters called the pattern in a longer string of n characters called the text. </a:t>
            </a:r>
            <a:r>
              <a:rPr lang="en-US" dirty="0" smtClean="0"/>
              <a:t> </a:t>
            </a:r>
            <a:endParaRPr lang="en-US" dirty="0"/>
          </a:p>
          <a:p>
            <a:r>
              <a:rPr lang="en-US" dirty="0" smtClean="0"/>
              <a:t>It </a:t>
            </a:r>
            <a:r>
              <a:rPr lang="en-US" dirty="0"/>
              <a:t>simply matches corresponding pairs of characters in the pattern and the text left to right and, if a mismatch occurs, shifts the pattern one position to the right for the next trial</a:t>
            </a:r>
            <a:r>
              <a:rPr lang="en-US" dirty="0" smtClean="0"/>
              <a:t>.</a:t>
            </a:r>
          </a:p>
          <a:p>
            <a:r>
              <a:rPr lang="en-US" dirty="0"/>
              <a:t>Since the maximum number of such trials is n − m + 1 and, in the worst case, m comparisons need to be made on each of them, </a:t>
            </a:r>
            <a:r>
              <a:rPr lang="en-US" dirty="0" smtClean="0"/>
              <a:t>so:</a:t>
            </a:r>
          </a:p>
          <a:p>
            <a:pPr lvl="1"/>
            <a:r>
              <a:rPr lang="en-US" dirty="0"/>
              <a:t>worst-case efficiency of the brute-force algorithm is in the O(nm) </a:t>
            </a:r>
            <a:r>
              <a:rPr lang="en-US" dirty="0" smtClean="0"/>
              <a:t>class</a:t>
            </a:r>
          </a:p>
          <a:p>
            <a:pPr lvl="1"/>
            <a:r>
              <a:rPr lang="en-US" dirty="0" smtClean="0"/>
              <a:t>average-case </a:t>
            </a:r>
            <a:r>
              <a:rPr lang="en-US" dirty="0"/>
              <a:t>efficiency </a:t>
            </a:r>
            <a:r>
              <a:rPr lang="en-US" dirty="0" smtClean="0"/>
              <a:t>of the brute-force algorithm is in the O(n </a:t>
            </a:r>
            <a:r>
              <a:rPr lang="en-US" dirty="0"/>
              <a:t>+ m</a:t>
            </a:r>
            <a:r>
              <a:rPr lang="en-US" dirty="0" smtClean="0"/>
              <a:t>) class</a:t>
            </a:r>
          </a:p>
          <a:p>
            <a:pPr marL="457200" lvl="1" indent="0">
              <a:buNone/>
            </a:pPr>
            <a:endParaRPr lang="en-US" dirty="0"/>
          </a:p>
        </p:txBody>
      </p:sp>
    </p:spTree>
    <p:extLst>
      <p:ext uri="{BB962C8B-B14F-4D97-AF65-F5344CB8AC3E}">
        <p14:creationId xmlns:p14="http://schemas.microsoft.com/office/powerpoint/2010/main" val="252376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Enhancement in String Matching Contd.</a:t>
            </a:r>
            <a:endParaRPr lang="en-US" dirty="0"/>
          </a:p>
        </p:txBody>
      </p:sp>
      <p:sp>
        <p:nvSpPr>
          <p:cNvPr id="3" name="Content Placeholder 2"/>
          <p:cNvSpPr>
            <a:spLocks noGrp="1"/>
          </p:cNvSpPr>
          <p:nvPr>
            <p:ph idx="1"/>
          </p:nvPr>
        </p:nvSpPr>
        <p:spPr/>
        <p:txBody>
          <a:bodyPr>
            <a:normAutofit/>
          </a:bodyPr>
          <a:lstStyle/>
          <a:p>
            <a:r>
              <a:rPr lang="en-US" altLang="en-US" dirty="0" smtClean="0"/>
              <a:t>Several string searching algorithms are based on the input enhancement idea of  preprocessing the pattern</a:t>
            </a:r>
            <a:r>
              <a:rPr lang="en-US" altLang="en-US" b="0" dirty="0" smtClean="0"/>
              <a:t> are:</a:t>
            </a:r>
            <a:endParaRPr lang="en-US" altLang="en-US" dirty="0" smtClean="0"/>
          </a:p>
          <a:p>
            <a:pPr lvl="1"/>
            <a:r>
              <a:rPr lang="en-US" altLang="en-US" dirty="0" smtClean="0"/>
              <a:t>Knuth-Morris-Pratt (KMP)  algorithm preprocesses   pattern left to right to get useful information for later searching</a:t>
            </a:r>
          </a:p>
          <a:p>
            <a:pPr lvl="1"/>
            <a:r>
              <a:rPr lang="en-US" altLang="en-US" dirty="0" smtClean="0"/>
              <a:t>Boyer -Moore algorithm preprocesses pattern right to left and store information into two tables</a:t>
            </a:r>
          </a:p>
          <a:p>
            <a:pPr lvl="1"/>
            <a:r>
              <a:rPr lang="en-US" altLang="en-US" dirty="0" err="1" smtClean="0"/>
              <a:t>Horspool’s</a:t>
            </a:r>
            <a:r>
              <a:rPr lang="en-US" altLang="en-US" dirty="0" smtClean="0"/>
              <a:t> algorithm simplifies the Boyer-Moore algorithm by using just one table</a:t>
            </a:r>
            <a:endParaRPr lang="en-US" altLang="en-US" sz="2000" dirty="0"/>
          </a:p>
        </p:txBody>
      </p:sp>
    </p:spTree>
    <p:extLst>
      <p:ext uri="{BB962C8B-B14F-4D97-AF65-F5344CB8AC3E}">
        <p14:creationId xmlns:p14="http://schemas.microsoft.com/office/powerpoint/2010/main" val="168850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Horspool’s</a:t>
            </a:r>
            <a:r>
              <a:rPr lang="en-US" dirty="0"/>
              <a:t> Algorithm</a:t>
            </a:r>
          </a:p>
        </p:txBody>
      </p:sp>
      <p:sp>
        <p:nvSpPr>
          <p:cNvPr id="3" name="Content Placeholder 2"/>
          <p:cNvSpPr>
            <a:spLocks noGrp="1"/>
          </p:cNvSpPr>
          <p:nvPr>
            <p:ph idx="1"/>
          </p:nvPr>
        </p:nvSpPr>
        <p:spPr/>
        <p:txBody>
          <a:bodyPr>
            <a:normAutofit/>
          </a:bodyPr>
          <a:lstStyle/>
          <a:p>
            <a:r>
              <a:rPr lang="en-US" dirty="0"/>
              <a:t>In addition to being </a:t>
            </a:r>
            <a:r>
              <a:rPr lang="en-US" dirty="0" smtClean="0"/>
              <a:t>simpler than </a:t>
            </a:r>
            <a:r>
              <a:rPr lang="en-US" dirty="0"/>
              <a:t>Boyer-Moore </a:t>
            </a:r>
            <a:r>
              <a:rPr lang="en-US" dirty="0" smtClean="0"/>
              <a:t>algorithm, </a:t>
            </a:r>
            <a:r>
              <a:rPr lang="en-US" dirty="0" err="1"/>
              <a:t>Horspool’s</a:t>
            </a:r>
            <a:r>
              <a:rPr lang="en-US" dirty="0"/>
              <a:t> algorithm is not necessarily less efficient than the Boyer-Moore algorithm on random strings</a:t>
            </a:r>
            <a:r>
              <a:rPr lang="en-US" dirty="0" smtClean="0"/>
              <a:t>.</a:t>
            </a:r>
            <a:endParaRPr lang="en-US" dirty="0"/>
          </a:p>
          <a:p>
            <a:r>
              <a:rPr lang="en-US" dirty="0" smtClean="0"/>
              <a:t>The working of the Algorithm is as follows:</a:t>
            </a:r>
          </a:p>
          <a:p>
            <a:pPr lvl="1"/>
            <a:r>
              <a:rPr lang="en-US" dirty="0"/>
              <a:t>Starting with the last R of the pattern and moving right to left, we compare the corresponding pairs of characters in the pattern and the text. </a:t>
            </a:r>
            <a:endParaRPr lang="en-US" dirty="0" smtClean="0"/>
          </a:p>
          <a:p>
            <a:pPr lvl="1"/>
            <a:r>
              <a:rPr lang="en-US" dirty="0"/>
              <a:t>If all the pattern’s characters match successfully, a matching substring is found. Then the search can be either stopped altogether or continued if another occurrence of the same pattern is desired.</a:t>
            </a:r>
          </a:p>
          <a:p>
            <a:pPr lvl="1"/>
            <a:r>
              <a:rPr lang="en-US" dirty="0"/>
              <a:t>If a mismatch occurs, we need to shift the pattern to the right. </a:t>
            </a:r>
          </a:p>
        </p:txBody>
      </p:sp>
    </p:spTree>
    <p:extLst>
      <p:ext uri="{BB962C8B-B14F-4D97-AF65-F5344CB8AC3E}">
        <p14:creationId xmlns:p14="http://schemas.microsoft.com/office/powerpoint/2010/main" val="164442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Horspool’s</a:t>
            </a:r>
            <a:r>
              <a:rPr lang="en-US" dirty="0" smtClean="0"/>
              <a:t> Algorithm Case Study</a:t>
            </a:r>
            <a:endParaRPr lang="en-US" dirty="0"/>
          </a:p>
        </p:txBody>
      </p:sp>
      <p:sp>
        <p:nvSpPr>
          <p:cNvPr id="3" name="Content Placeholder 2"/>
          <p:cNvSpPr>
            <a:spLocks noGrp="1"/>
          </p:cNvSpPr>
          <p:nvPr>
            <p:ph idx="1"/>
          </p:nvPr>
        </p:nvSpPr>
        <p:spPr/>
        <p:txBody>
          <a:bodyPr>
            <a:normAutofit/>
          </a:bodyPr>
          <a:lstStyle/>
          <a:p>
            <a:r>
              <a:rPr lang="en-US" dirty="0" smtClean="0"/>
              <a:t>Consider the following example of the pattern BARBER, </a:t>
            </a:r>
            <a:r>
              <a:rPr lang="en-US" dirty="0"/>
              <a:t>the following four possibilities can </a:t>
            </a:r>
            <a:r>
              <a:rPr lang="en-US" dirty="0" smtClean="0"/>
              <a:t>occur</a:t>
            </a:r>
            <a:r>
              <a:rPr lang="en-US" dirty="0"/>
              <a:t> </a:t>
            </a:r>
            <a:r>
              <a:rPr lang="en-US" dirty="0" smtClean="0"/>
              <a:t>that are:</a:t>
            </a:r>
          </a:p>
          <a:p>
            <a:pPr marL="914400" lvl="1" indent="-457200">
              <a:buFont typeface="+mj-lt"/>
              <a:buAutoNum type="arabicPeriod"/>
            </a:pPr>
            <a:r>
              <a:rPr lang="en-US" dirty="0"/>
              <a:t>Case 1 </a:t>
            </a:r>
            <a:r>
              <a:rPr lang="en-US" dirty="0" smtClean="0"/>
              <a:t>– If </a:t>
            </a:r>
            <a:r>
              <a:rPr lang="en-US" dirty="0"/>
              <a:t>there are no </a:t>
            </a:r>
            <a:r>
              <a:rPr lang="en-US" dirty="0" smtClean="0"/>
              <a:t>characters </a:t>
            </a:r>
            <a:r>
              <a:rPr lang="en-US" dirty="0"/>
              <a:t>in the </a:t>
            </a:r>
            <a:r>
              <a:rPr lang="en-US" dirty="0" smtClean="0"/>
              <a:t>pattern – </a:t>
            </a:r>
            <a:r>
              <a:rPr lang="en-US" dirty="0"/>
              <a:t>we can safely shift the pattern by its entire length </a:t>
            </a:r>
            <a:endParaRPr lang="en-US" dirty="0" smtClean="0"/>
          </a:p>
          <a:p>
            <a:pPr marL="914400" lvl="1" indent="-457200">
              <a:buFont typeface="+mj-lt"/>
              <a:buAutoNum type="arabicPeriod"/>
            </a:pPr>
            <a:r>
              <a:rPr lang="en-US" dirty="0"/>
              <a:t>Case 2 </a:t>
            </a:r>
            <a:r>
              <a:rPr lang="en-US" dirty="0" smtClean="0"/>
              <a:t>– If </a:t>
            </a:r>
            <a:r>
              <a:rPr lang="en-US" dirty="0"/>
              <a:t>there are occurrences of character </a:t>
            </a:r>
            <a:r>
              <a:rPr lang="en-US" dirty="0" smtClean="0"/>
              <a:t>characters </a:t>
            </a:r>
            <a:r>
              <a:rPr lang="en-US" dirty="0"/>
              <a:t>in the pattern but it is not the last one </a:t>
            </a:r>
            <a:r>
              <a:rPr lang="en-US" dirty="0" smtClean="0"/>
              <a:t>there </a:t>
            </a:r>
          </a:p>
          <a:p>
            <a:pPr marL="914400" lvl="1" indent="-457200">
              <a:buFont typeface="+mj-lt"/>
              <a:buAutoNum type="arabicPeriod"/>
            </a:pPr>
            <a:r>
              <a:rPr lang="en-US" dirty="0"/>
              <a:t>Case </a:t>
            </a:r>
            <a:r>
              <a:rPr lang="en-US" dirty="0" smtClean="0"/>
              <a:t>3 – If characters </a:t>
            </a:r>
            <a:r>
              <a:rPr lang="en-US" dirty="0"/>
              <a:t>happens to be the last character in the pattern but there are no </a:t>
            </a:r>
            <a:r>
              <a:rPr lang="en-US" dirty="0" smtClean="0"/>
              <a:t>characters </a:t>
            </a:r>
            <a:r>
              <a:rPr lang="en-US" dirty="0"/>
              <a:t>among its other m − 1 </a:t>
            </a:r>
            <a:r>
              <a:rPr lang="en-US" dirty="0" smtClean="0"/>
              <a:t>characters</a:t>
            </a:r>
          </a:p>
          <a:p>
            <a:pPr marL="914400" lvl="1" indent="-457200">
              <a:buFont typeface="+mj-lt"/>
              <a:buAutoNum type="arabicPeriod"/>
            </a:pPr>
            <a:r>
              <a:rPr lang="en-US" dirty="0"/>
              <a:t>Case 4 </a:t>
            </a:r>
            <a:r>
              <a:rPr lang="en-US" dirty="0" smtClean="0"/>
              <a:t>– If characters </a:t>
            </a:r>
            <a:r>
              <a:rPr lang="en-US" dirty="0"/>
              <a:t>happens to be the last character in the pattern and there are other </a:t>
            </a:r>
            <a:r>
              <a:rPr lang="en-US" dirty="0" smtClean="0"/>
              <a:t>characters </a:t>
            </a:r>
            <a:r>
              <a:rPr lang="en-US" dirty="0"/>
              <a:t>among its first m − 1 characters</a:t>
            </a:r>
            <a:endParaRPr lang="en-US" dirty="0" smtClean="0"/>
          </a:p>
        </p:txBody>
      </p:sp>
    </p:spTree>
    <p:extLst>
      <p:ext uri="{BB962C8B-B14F-4D97-AF65-F5344CB8AC3E}">
        <p14:creationId xmlns:p14="http://schemas.microsoft.com/office/powerpoint/2010/main" val="236240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Horspool’s</a:t>
            </a:r>
            <a:r>
              <a:rPr lang="en-US" dirty="0" smtClean="0"/>
              <a:t> Algorithm Shift Table Algorithm</a:t>
            </a:r>
            <a:endParaRPr lang="en-US" dirty="0"/>
          </a:p>
        </p:txBody>
      </p:sp>
      <p:sp>
        <p:nvSpPr>
          <p:cNvPr id="3" name="Content Placeholder 2"/>
          <p:cNvSpPr>
            <a:spLocks noGrp="1"/>
          </p:cNvSpPr>
          <p:nvPr>
            <p:ph idx="1"/>
          </p:nvPr>
        </p:nvSpPr>
        <p:spPr/>
        <p:txBody>
          <a:bodyPr/>
          <a:lstStyle/>
          <a:p>
            <a:pPr marL="0" indent="0">
              <a:buNone/>
            </a:pPr>
            <a:r>
              <a:rPr lang="en-US" dirty="0" err="1"/>
              <a:t>ShiftTable</a:t>
            </a:r>
            <a:r>
              <a:rPr lang="en-US" dirty="0"/>
              <a:t>(P [0..m − 1</a:t>
            </a:r>
            <a:r>
              <a:rPr lang="en-US" dirty="0" smtClean="0"/>
              <a:t>])</a:t>
            </a:r>
            <a:endParaRPr lang="en-US" dirty="0"/>
          </a:p>
          <a:p>
            <a:pPr marL="0" indent="0">
              <a:buNone/>
            </a:pPr>
            <a:r>
              <a:rPr lang="en-US" dirty="0"/>
              <a:t>//Fills the shift table used by </a:t>
            </a:r>
            <a:r>
              <a:rPr lang="en-US" dirty="0" err="1"/>
              <a:t>Horspool’s</a:t>
            </a:r>
            <a:r>
              <a:rPr lang="en-US" dirty="0"/>
              <a:t> and Boyer-Moore </a:t>
            </a:r>
            <a:r>
              <a:rPr lang="en-US" dirty="0" smtClean="0"/>
              <a:t>algorithms //</a:t>
            </a:r>
            <a:r>
              <a:rPr lang="en-US" dirty="0"/>
              <a:t>Input: Pattern P [0..m − 1] and an alphabet of possible characters //Output: Table[0..size − 1] indexed by the alphabet’s characters </a:t>
            </a:r>
            <a:r>
              <a:rPr lang="en-US" dirty="0" smtClean="0"/>
              <a:t>and filled </a:t>
            </a:r>
            <a:r>
              <a:rPr lang="en-US" dirty="0"/>
              <a:t>with shift sizes computed by formula </a:t>
            </a:r>
            <a:endParaRPr lang="en-US" dirty="0" smtClean="0"/>
          </a:p>
          <a:p>
            <a:pPr marL="0" indent="0">
              <a:buNone/>
            </a:pPr>
            <a:r>
              <a:rPr lang="en-US" dirty="0"/>
              <a:t>for </a:t>
            </a:r>
            <a:r>
              <a:rPr lang="en-US" dirty="0" err="1"/>
              <a:t>i</a:t>
            </a:r>
            <a:r>
              <a:rPr lang="en-US" dirty="0"/>
              <a:t> ← 0 to size − 1 do Table[</a:t>
            </a:r>
            <a:r>
              <a:rPr lang="en-US" dirty="0" err="1"/>
              <a:t>i</a:t>
            </a:r>
            <a:r>
              <a:rPr lang="en-US" dirty="0"/>
              <a:t>] ← </a:t>
            </a:r>
            <a:r>
              <a:rPr lang="en-US" dirty="0" smtClean="0"/>
              <a:t>m</a:t>
            </a:r>
            <a:endParaRPr lang="en-US" dirty="0"/>
          </a:p>
          <a:p>
            <a:pPr marL="0" indent="0">
              <a:buNone/>
            </a:pPr>
            <a:r>
              <a:rPr lang="en-US" dirty="0"/>
              <a:t>for j ← 0 to m − 2 do Table[P [j ]] ← m − 1 − j </a:t>
            </a:r>
            <a:endParaRPr lang="en-US" dirty="0" smtClean="0"/>
          </a:p>
          <a:p>
            <a:pPr marL="0" indent="0">
              <a:buNone/>
            </a:pPr>
            <a:r>
              <a:rPr lang="en-US" dirty="0" smtClean="0"/>
              <a:t>return </a:t>
            </a:r>
            <a:r>
              <a:rPr lang="en-US" dirty="0"/>
              <a:t>Table</a:t>
            </a:r>
          </a:p>
          <a:p>
            <a:pPr marL="0" indent="0">
              <a:buNone/>
            </a:pPr>
            <a:endParaRPr lang="en-US" dirty="0"/>
          </a:p>
        </p:txBody>
      </p:sp>
    </p:spTree>
    <p:extLst>
      <p:ext uri="{BB962C8B-B14F-4D97-AF65-F5344CB8AC3E}">
        <p14:creationId xmlns:p14="http://schemas.microsoft.com/office/powerpoint/2010/main" val="115218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Horspool’s</a:t>
            </a:r>
            <a:r>
              <a:rPr lang="en-US" dirty="0"/>
              <a:t> </a:t>
            </a:r>
            <a:r>
              <a:rPr lang="en-US" dirty="0" smtClean="0"/>
              <a:t>algorithm pseudocode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i="1" dirty="0" err="1"/>
              <a:t>HorspoolMatching</a:t>
            </a:r>
            <a:r>
              <a:rPr lang="en-US" i="1" dirty="0"/>
              <a:t>(P </a:t>
            </a:r>
            <a:r>
              <a:rPr lang="en-US" dirty="0"/>
              <a:t>[0</a:t>
            </a:r>
            <a:r>
              <a:rPr lang="en-US" i="1" dirty="0"/>
              <a:t>..m </a:t>
            </a:r>
            <a:r>
              <a:rPr lang="en-US" dirty="0"/>
              <a:t>−</a:t>
            </a:r>
            <a:r>
              <a:rPr lang="en-US" i="1" dirty="0"/>
              <a:t> </a:t>
            </a:r>
            <a:r>
              <a:rPr lang="en-US" dirty="0"/>
              <a:t>1]</a:t>
            </a:r>
            <a:r>
              <a:rPr lang="en-US" i="1" dirty="0"/>
              <a:t>, T </a:t>
            </a:r>
            <a:r>
              <a:rPr lang="en-US" dirty="0"/>
              <a:t>[0</a:t>
            </a:r>
            <a:r>
              <a:rPr lang="en-US" i="1" dirty="0"/>
              <a:t>..n </a:t>
            </a:r>
            <a:r>
              <a:rPr lang="en-US" dirty="0"/>
              <a:t>−</a:t>
            </a:r>
            <a:r>
              <a:rPr lang="en-US" i="1" dirty="0"/>
              <a:t> </a:t>
            </a:r>
            <a:r>
              <a:rPr lang="en-US" dirty="0"/>
              <a:t>1</a:t>
            </a:r>
            <a:r>
              <a:rPr lang="en-US" dirty="0" smtClean="0"/>
              <a:t>]</a:t>
            </a:r>
            <a:r>
              <a:rPr lang="en-US" i="1" dirty="0" smtClean="0"/>
              <a:t>)</a:t>
            </a:r>
            <a:endParaRPr lang="en-US" dirty="0"/>
          </a:p>
          <a:p>
            <a:pPr marL="0" indent="0">
              <a:buNone/>
            </a:pPr>
            <a:r>
              <a:rPr lang="en-US" dirty="0"/>
              <a:t>//Implements </a:t>
            </a:r>
            <a:r>
              <a:rPr lang="en-US" dirty="0" err="1"/>
              <a:t>Horspool’s</a:t>
            </a:r>
            <a:r>
              <a:rPr lang="en-US" dirty="0"/>
              <a:t> algorithm for string matching </a:t>
            </a:r>
            <a:endParaRPr lang="en-US" dirty="0" smtClean="0"/>
          </a:p>
          <a:p>
            <a:pPr marL="0" indent="0">
              <a:buNone/>
            </a:pPr>
            <a:r>
              <a:rPr lang="en-US" dirty="0" smtClean="0"/>
              <a:t>//</a:t>
            </a:r>
            <a:r>
              <a:rPr lang="en-US" dirty="0"/>
              <a:t>Input: Pattern </a:t>
            </a:r>
            <a:r>
              <a:rPr lang="en-US" i="1" dirty="0"/>
              <a:t>P</a:t>
            </a:r>
            <a:r>
              <a:rPr lang="en-US" dirty="0"/>
              <a:t> [0</a:t>
            </a:r>
            <a:r>
              <a:rPr lang="en-US" i="1" dirty="0"/>
              <a:t>..m</a:t>
            </a:r>
            <a:r>
              <a:rPr lang="en-US" dirty="0"/>
              <a:t> − 1] and text </a:t>
            </a:r>
            <a:r>
              <a:rPr lang="en-US" i="1" dirty="0"/>
              <a:t>T</a:t>
            </a:r>
            <a:r>
              <a:rPr lang="en-US" dirty="0"/>
              <a:t> [0</a:t>
            </a:r>
            <a:r>
              <a:rPr lang="en-US" i="1" dirty="0"/>
              <a:t>..n</a:t>
            </a:r>
            <a:r>
              <a:rPr lang="en-US" dirty="0"/>
              <a:t> − 1</a:t>
            </a:r>
            <a:r>
              <a:rPr lang="en-US" dirty="0" smtClean="0"/>
              <a:t>]</a:t>
            </a:r>
          </a:p>
          <a:p>
            <a:pPr marL="0" indent="0">
              <a:buNone/>
            </a:pPr>
            <a:r>
              <a:rPr lang="en-US" dirty="0" smtClean="0"/>
              <a:t>//</a:t>
            </a:r>
            <a:r>
              <a:rPr lang="en-US" dirty="0"/>
              <a:t>Output: The index of the left end of the first matching </a:t>
            </a:r>
            <a:r>
              <a:rPr lang="en-US" dirty="0" smtClean="0"/>
              <a:t>substring or </a:t>
            </a:r>
            <a:r>
              <a:rPr lang="en-US" dirty="0"/>
              <a:t>−1 if there are no </a:t>
            </a:r>
            <a:r>
              <a:rPr lang="en-US" dirty="0" smtClean="0"/>
              <a:t>matches</a:t>
            </a:r>
          </a:p>
          <a:p>
            <a:pPr marL="0" indent="0">
              <a:buNone/>
            </a:pPr>
            <a:r>
              <a:rPr lang="en-US" i="1" dirty="0" err="1"/>
              <a:t>ShiftTable</a:t>
            </a:r>
            <a:r>
              <a:rPr lang="en-US" i="1" dirty="0"/>
              <a:t>(P </a:t>
            </a:r>
            <a:r>
              <a:rPr lang="en-US" dirty="0"/>
              <a:t>[0</a:t>
            </a:r>
            <a:r>
              <a:rPr lang="en-US" i="1" dirty="0"/>
              <a:t>..m </a:t>
            </a:r>
            <a:r>
              <a:rPr lang="en-US" dirty="0"/>
              <a:t>−</a:t>
            </a:r>
            <a:r>
              <a:rPr lang="en-US" i="1" dirty="0"/>
              <a:t> </a:t>
            </a:r>
            <a:r>
              <a:rPr lang="en-US" dirty="0"/>
              <a:t>1]</a:t>
            </a:r>
            <a:r>
              <a:rPr lang="en-US" i="1" dirty="0"/>
              <a:t>)</a:t>
            </a:r>
            <a:r>
              <a:rPr lang="en-US" dirty="0"/>
              <a:t>	</a:t>
            </a:r>
            <a:endParaRPr lang="en-US" dirty="0" smtClean="0"/>
          </a:p>
          <a:p>
            <a:pPr marL="0" indent="0">
              <a:buNone/>
            </a:pPr>
            <a:r>
              <a:rPr lang="en-US" i="1" dirty="0" err="1" smtClean="0"/>
              <a:t>i</a:t>
            </a:r>
            <a:r>
              <a:rPr lang="en-US" i="1" dirty="0" smtClean="0"/>
              <a:t> </a:t>
            </a:r>
            <a:r>
              <a:rPr lang="en-US" dirty="0"/>
              <a:t>←</a:t>
            </a:r>
            <a:r>
              <a:rPr lang="en-US" i="1" dirty="0"/>
              <a:t> m </a:t>
            </a:r>
            <a:r>
              <a:rPr lang="en-US" dirty="0"/>
              <a:t>−</a:t>
            </a:r>
            <a:r>
              <a:rPr lang="en-US" i="1" dirty="0"/>
              <a:t> </a:t>
            </a:r>
            <a:r>
              <a:rPr lang="en-US" dirty="0"/>
              <a:t>1	</a:t>
            </a:r>
            <a:endParaRPr lang="en-US" dirty="0" smtClean="0"/>
          </a:p>
          <a:p>
            <a:pPr marL="0" indent="0">
              <a:buNone/>
            </a:pPr>
            <a:r>
              <a:rPr lang="en-US" dirty="0" smtClean="0"/>
              <a:t>while </a:t>
            </a:r>
            <a:r>
              <a:rPr lang="en-US" i="1" dirty="0" err="1"/>
              <a:t>i</a:t>
            </a:r>
            <a:r>
              <a:rPr lang="en-US" dirty="0"/>
              <a:t> ≤ </a:t>
            </a:r>
            <a:r>
              <a:rPr lang="en-US" i="1" dirty="0"/>
              <a:t>n</a:t>
            </a:r>
            <a:r>
              <a:rPr lang="en-US" dirty="0"/>
              <a:t> − 1 do</a:t>
            </a:r>
          </a:p>
          <a:p>
            <a:pPr marL="0" indent="0">
              <a:buNone/>
            </a:pPr>
            <a:r>
              <a:rPr lang="en-US" i="1" dirty="0"/>
              <a:t>k </a:t>
            </a:r>
            <a:r>
              <a:rPr lang="en-US" dirty="0"/>
              <a:t>←</a:t>
            </a:r>
            <a:r>
              <a:rPr lang="en-US" i="1" dirty="0"/>
              <a:t> </a:t>
            </a:r>
            <a:r>
              <a:rPr lang="en-US" dirty="0"/>
              <a:t>0	</a:t>
            </a:r>
            <a:endParaRPr lang="en-US" dirty="0" smtClean="0"/>
          </a:p>
          <a:p>
            <a:pPr marL="0" indent="0">
              <a:buNone/>
            </a:pPr>
            <a:r>
              <a:rPr lang="en-US" dirty="0" smtClean="0"/>
              <a:t>while </a:t>
            </a:r>
            <a:r>
              <a:rPr lang="en-US" i="1" dirty="0"/>
              <a:t>k</a:t>
            </a:r>
            <a:r>
              <a:rPr lang="en-US" dirty="0"/>
              <a:t> ≤ </a:t>
            </a:r>
            <a:r>
              <a:rPr lang="en-US" i="1" dirty="0"/>
              <a:t>m</a:t>
            </a:r>
            <a:r>
              <a:rPr lang="en-US" dirty="0"/>
              <a:t> − 1 and </a:t>
            </a:r>
            <a:r>
              <a:rPr lang="en-US" i="1" dirty="0"/>
              <a:t>P</a:t>
            </a:r>
            <a:r>
              <a:rPr lang="en-US" dirty="0"/>
              <a:t> [</a:t>
            </a:r>
            <a:r>
              <a:rPr lang="en-US" i="1" dirty="0"/>
              <a:t>m</a:t>
            </a:r>
            <a:r>
              <a:rPr lang="en-US" dirty="0"/>
              <a:t> − 1 − </a:t>
            </a:r>
            <a:r>
              <a:rPr lang="en-US" i="1" dirty="0"/>
              <a:t>k</a:t>
            </a:r>
            <a:r>
              <a:rPr lang="en-US" dirty="0"/>
              <a:t>] = </a:t>
            </a:r>
            <a:r>
              <a:rPr lang="en-US" i="1" dirty="0"/>
              <a:t>T</a:t>
            </a:r>
            <a:r>
              <a:rPr lang="en-US" dirty="0"/>
              <a:t> [</a:t>
            </a:r>
            <a:r>
              <a:rPr lang="en-US" i="1" dirty="0" err="1"/>
              <a:t>i</a:t>
            </a:r>
            <a:r>
              <a:rPr lang="en-US" dirty="0"/>
              <a:t> − </a:t>
            </a:r>
            <a:r>
              <a:rPr lang="en-US" i="1" dirty="0"/>
              <a:t>k</a:t>
            </a:r>
            <a:r>
              <a:rPr lang="en-US" dirty="0"/>
              <a:t>] </a:t>
            </a:r>
            <a:r>
              <a:rPr lang="en-US" dirty="0" smtClean="0"/>
              <a:t>do</a:t>
            </a:r>
            <a:endParaRPr lang="en-US" dirty="0"/>
          </a:p>
          <a:p>
            <a:pPr marL="0" indent="0">
              <a:buNone/>
            </a:pPr>
            <a:r>
              <a:rPr lang="en-US" i="1" dirty="0"/>
              <a:t>k </a:t>
            </a:r>
            <a:r>
              <a:rPr lang="en-US" dirty="0"/>
              <a:t>←</a:t>
            </a:r>
            <a:r>
              <a:rPr lang="en-US" i="1" dirty="0"/>
              <a:t> k </a:t>
            </a:r>
            <a:r>
              <a:rPr lang="en-US" dirty="0"/>
              <a:t>+</a:t>
            </a:r>
            <a:r>
              <a:rPr lang="en-US" i="1" dirty="0"/>
              <a:t> </a:t>
            </a:r>
            <a:r>
              <a:rPr lang="en-US" dirty="0" smtClean="0"/>
              <a:t>1</a:t>
            </a:r>
            <a:endParaRPr lang="en-US" dirty="0"/>
          </a:p>
          <a:p>
            <a:pPr marL="0" indent="0">
              <a:buNone/>
            </a:pPr>
            <a:r>
              <a:rPr lang="en-US" dirty="0"/>
              <a:t>if </a:t>
            </a:r>
            <a:r>
              <a:rPr lang="en-US" i="1" dirty="0"/>
              <a:t>k</a:t>
            </a:r>
            <a:r>
              <a:rPr lang="en-US" dirty="0"/>
              <a:t> = </a:t>
            </a:r>
            <a:r>
              <a:rPr lang="en-US" i="1" dirty="0" smtClean="0"/>
              <a:t>m</a:t>
            </a:r>
            <a:endParaRPr lang="en-US" dirty="0"/>
          </a:p>
          <a:p>
            <a:pPr marL="0" indent="0">
              <a:buNone/>
            </a:pPr>
            <a:r>
              <a:rPr lang="en-US" dirty="0"/>
              <a:t>return </a:t>
            </a:r>
            <a:r>
              <a:rPr lang="en-US" i="1" dirty="0" err="1"/>
              <a:t>i</a:t>
            </a:r>
            <a:r>
              <a:rPr lang="en-US" dirty="0"/>
              <a:t> − </a:t>
            </a:r>
            <a:r>
              <a:rPr lang="en-US" i="1" dirty="0"/>
              <a:t>m</a:t>
            </a:r>
            <a:r>
              <a:rPr lang="en-US" dirty="0"/>
              <a:t> + </a:t>
            </a:r>
            <a:r>
              <a:rPr lang="en-US" dirty="0" smtClean="0"/>
              <a:t>1</a:t>
            </a:r>
            <a:endParaRPr lang="en-US" dirty="0"/>
          </a:p>
          <a:p>
            <a:pPr marL="0" indent="0">
              <a:buNone/>
            </a:pPr>
            <a:r>
              <a:rPr lang="en-US" dirty="0"/>
              <a:t>else </a:t>
            </a:r>
            <a:r>
              <a:rPr lang="en-US" i="1" dirty="0" err="1"/>
              <a:t>i</a:t>
            </a:r>
            <a:r>
              <a:rPr lang="en-US" dirty="0"/>
              <a:t> ← </a:t>
            </a:r>
            <a:r>
              <a:rPr lang="en-US" i="1" dirty="0" err="1"/>
              <a:t>i</a:t>
            </a:r>
            <a:r>
              <a:rPr lang="en-US" dirty="0"/>
              <a:t> + </a:t>
            </a:r>
            <a:r>
              <a:rPr lang="en-US" i="1" dirty="0"/>
              <a:t>Table</a:t>
            </a:r>
            <a:r>
              <a:rPr lang="en-US" dirty="0"/>
              <a:t>[</a:t>
            </a:r>
            <a:r>
              <a:rPr lang="en-US" i="1" dirty="0"/>
              <a:t>T</a:t>
            </a:r>
            <a:r>
              <a:rPr lang="en-US" dirty="0"/>
              <a:t> [</a:t>
            </a:r>
            <a:r>
              <a:rPr lang="en-US" i="1" dirty="0" err="1"/>
              <a:t>i</a:t>
            </a:r>
            <a:r>
              <a:rPr lang="en-US" dirty="0"/>
              <a:t>]]</a:t>
            </a:r>
          </a:p>
          <a:p>
            <a:pPr marL="0" indent="0">
              <a:buNone/>
            </a:pPr>
            <a:r>
              <a:rPr lang="en-US" dirty="0"/>
              <a:t>return −1</a:t>
            </a:r>
          </a:p>
          <a:p>
            <a:pPr marL="0" indent="0">
              <a:buNone/>
            </a:pPr>
            <a:endParaRPr lang="en-US" dirty="0"/>
          </a:p>
        </p:txBody>
      </p:sp>
    </p:spTree>
    <p:extLst>
      <p:ext uri="{BB962C8B-B14F-4D97-AF65-F5344CB8AC3E}">
        <p14:creationId xmlns:p14="http://schemas.microsoft.com/office/powerpoint/2010/main" val="257619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Boyer-Moore </a:t>
            </a:r>
            <a:r>
              <a:rPr lang="en-US" dirty="0" smtClean="0"/>
              <a:t>Algorithm Introduction</a:t>
            </a:r>
            <a:endParaRPr lang="en-US" dirty="0"/>
          </a:p>
        </p:txBody>
      </p:sp>
      <p:sp>
        <p:nvSpPr>
          <p:cNvPr id="3" name="Content Placeholder 2"/>
          <p:cNvSpPr>
            <a:spLocks noGrp="1"/>
          </p:cNvSpPr>
          <p:nvPr>
            <p:ph idx="1"/>
          </p:nvPr>
        </p:nvSpPr>
        <p:spPr/>
        <p:txBody>
          <a:bodyPr>
            <a:normAutofit lnSpcReduction="10000"/>
          </a:bodyPr>
          <a:lstStyle/>
          <a:p>
            <a:r>
              <a:rPr lang="en-US" dirty="0"/>
              <a:t>If the first comparison of the rightmost character in the pattern with the corresponding character </a:t>
            </a:r>
            <a:r>
              <a:rPr lang="en-US" i="1" dirty="0"/>
              <a:t>c</a:t>
            </a:r>
            <a:r>
              <a:rPr lang="en-US" dirty="0"/>
              <a:t> in the text fails, the algorithm does exactly the same thing as </a:t>
            </a:r>
            <a:r>
              <a:rPr lang="en-US" dirty="0" err="1"/>
              <a:t>Horspool’s</a:t>
            </a:r>
            <a:r>
              <a:rPr lang="en-US" dirty="0"/>
              <a:t> algorithm</a:t>
            </a:r>
            <a:r>
              <a:rPr lang="en-US" dirty="0" smtClean="0"/>
              <a:t>.</a:t>
            </a:r>
          </a:p>
          <a:p>
            <a:r>
              <a:rPr lang="en-US" dirty="0"/>
              <a:t>The two algorithms act differently, however, after some positive number </a:t>
            </a:r>
            <a:r>
              <a:rPr lang="en-US" i="1" dirty="0"/>
              <a:t>k</a:t>
            </a:r>
            <a:r>
              <a:rPr lang="en-US" dirty="0"/>
              <a:t> </a:t>
            </a:r>
            <a:r>
              <a:rPr lang="en-US" i="1" dirty="0"/>
              <a:t>(</a:t>
            </a:r>
            <a:r>
              <a:rPr lang="en-US" dirty="0"/>
              <a:t>0</a:t>
            </a:r>
            <a:r>
              <a:rPr lang="en-US" i="1" dirty="0"/>
              <a:t> &lt; k &lt; m) </a:t>
            </a:r>
            <a:r>
              <a:rPr lang="en-US" dirty="0"/>
              <a:t>of the pattern’s characters are matched successfully before a mismatch</a:t>
            </a:r>
            <a:r>
              <a:rPr lang="en-US" i="1" dirty="0"/>
              <a:t> </a:t>
            </a:r>
            <a:r>
              <a:rPr lang="en-US" dirty="0"/>
              <a:t>is </a:t>
            </a:r>
            <a:r>
              <a:rPr lang="en-US" dirty="0" smtClean="0"/>
              <a:t>encountered.</a:t>
            </a:r>
          </a:p>
          <a:p>
            <a:r>
              <a:rPr lang="en-US" dirty="0"/>
              <a:t>Boyer-Moore algorithm determines the shift size by </a:t>
            </a:r>
            <a:r>
              <a:rPr lang="en-US" dirty="0" err="1"/>
              <a:t>consid-ering</a:t>
            </a:r>
            <a:r>
              <a:rPr lang="en-US" dirty="0"/>
              <a:t> two </a:t>
            </a:r>
            <a:r>
              <a:rPr lang="en-US" dirty="0" smtClean="0"/>
              <a:t>quantities:</a:t>
            </a:r>
          </a:p>
          <a:p>
            <a:pPr lvl="1"/>
            <a:r>
              <a:rPr lang="en-US" dirty="0" smtClean="0"/>
              <a:t>Text’s </a:t>
            </a:r>
            <a:r>
              <a:rPr lang="en-US" dirty="0"/>
              <a:t>character </a:t>
            </a:r>
            <a:r>
              <a:rPr lang="en-US" i="1" dirty="0"/>
              <a:t>c</a:t>
            </a:r>
            <a:r>
              <a:rPr lang="en-US" dirty="0"/>
              <a:t> that caused a mismatch with its counterpart in the </a:t>
            </a:r>
            <a:r>
              <a:rPr lang="en-US" dirty="0" smtClean="0"/>
              <a:t>pattern(</a:t>
            </a:r>
            <a:r>
              <a:rPr lang="en-US" dirty="0"/>
              <a:t>bad-symbol shift</a:t>
            </a:r>
            <a:r>
              <a:rPr lang="en-US" dirty="0" smtClean="0"/>
              <a:t>).</a:t>
            </a:r>
          </a:p>
          <a:p>
            <a:pPr lvl="1"/>
            <a:r>
              <a:rPr lang="en-US" dirty="0" smtClean="0"/>
              <a:t>A </a:t>
            </a:r>
            <a:r>
              <a:rPr lang="en-US" dirty="0"/>
              <a:t>successful match of the last </a:t>
            </a:r>
            <a:r>
              <a:rPr lang="en-US" i="1" dirty="0"/>
              <a:t>k &gt;</a:t>
            </a:r>
            <a:r>
              <a:rPr lang="en-US" dirty="0"/>
              <a:t> 0 characters of the pattern.</a:t>
            </a:r>
            <a:endParaRPr lang="en-US" dirty="0" smtClean="0"/>
          </a:p>
          <a:p>
            <a:endParaRPr lang="en-US" dirty="0"/>
          </a:p>
        </p:txBody>
      </p:sp>
    </p:spTree>
    <p:extLst>
      <p:ext uri="{BB962C8B-B14F-4D97-AF65-F5344CB8AC3E}">
        <p14:creationId xmlns:p14="http://schemas.microsoft.com/office/powerpoint/2010/main" val="323417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Boyer-Moore Algorithm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Step 1 </a:t>
            </a:r>
            <a:r>
              <a:rPr lang="en-US" dirty="0"/>
              <a:t>For a given pattern and the alphabet used in both the pattern and </a:t>
            </a:r>
            <a:r>
              <a:rPr lang="en-US" dirty="0" smtClean="0"/>
              <a:t>the text</a:t>
            </a:r>
            <a:r>
              <a:rPr lang="en-US" dirty="0"/>
              <a:t>, construct the bad-symbol shift table as described earlier</a:t>
            </a:r>
            <a:r>
              <a:rPr lang="en-US" dirty="0" smtClean="0"/>
              <a:t>.</a:t>
            </a:r>
            <a:endParaRPr lang="en-US" dirty="0"/>
          </a:p>
          <a:p>
            <a:pPr marL="0" indent="0">
              <a:buNone/>
            </a:pPr>
            <a:r>
              <a:rPr lang="en-US" b="1" dirty="0"/>
              <a:t>Step 2 </a:t>
            </a:r>
            <a:r>
              <a:rPr lang="en-US" dirty="0"/>
              <a:t>Using the pattern, construct the good-suffix shift table as described</a:t>
            </a:r>
            <a:r>
              <a:rPr lang="en-US" b="1" dirty="0"/>
              <a:t> </a:t>
            </a:r>
            <a:r>
              <a:rPr lang="en-US" dirty="0"/>
              <a:t>earlier</a:t>
            </a:r>
            <a:r>
              <a:rPr lang="en-US" dirty="0" smtClean="0"/>
              <a:t>.</a:t>
            </a:r>
            <a:endParaRPr lang="en-US" dirty="0"/>
          </a:p>
          <a:p>
            <a:pPr marL="0" indent="0">
              <a:buNone/>
            </a:pPr>
            <a:r>
              <a:rPr lang="en-US" b="1" dirty="0"/>
              <a:t>Step 3 </a:t>
            </a:r>
            <a:r>
              <a:rPr lang="en-US" dirty="0"/>
              <a:t>Align the pattern against the beginning of the text</a:t>
            </a:r>
            <a:r>
              <a:rPr lang="en-US" dirty="0" smtClean="0"/>
              <a:t>.</a:t>
            </a:r>
            <a:endParaRPr lang="en-US" dirty="0"/>
          </a:p>
          <a:p>
            <a:pPr marL="0" indent="0">
              <a:buNone/>
            </a:pPr>
            <a:r>
              <a:rPr lang="en-US" b="1" dirty="0"/>
              <a:t>Step 4 </a:t>
            </a:r>
            <a:r>
              <a:rPr lang="en-US" dirty="0"/>
              <a:t>Repeat the following step until either a matching substring is found or</a:t>
            </a:r>
            <a:r>
              <a:rPr lang="en-US" b="1" dirty="0"/>
              <a:t> </a:t>
            </a:r>
            <a:r>
              <a:rPr lang="en-US" dirty="0"/>
              <a:t>the pattern reaches beyond the last character of the text. Starting with the last character in the pattern, compare the corresponding characters in the pattern and the text until either all </a:t>
            </a:r>
            <a:r>
              <a:rPr lang="en-US" i="1" dirty="0"/>
              <a:t>m</a:t>
            </a:r>
            <a:r>
              <a:rPr lang="en-US" dirty="0"/>
              <a:t> character pairs are matched (then stop) or a mismatching pair is encountered after </a:t>
            </a:r>
            <a:r>
              <a:rPr lang="en-US" i="1" dirty="0"/>
              <a:t>k</a:t>
            </a:r>
            <a:r>
              <a:rPr lang="en-US" dirty="0"/>
              <a:t> ≥ 0 character pairs are matched successfully. In the latter case, retrieve the entry </a:t>
            </a:r>
            <a:r>
              <a:rPr lang="en-US" i="1" dirty="0"/>
              <a:t>t</a:t>
            </a:r>
            <a:r>
              <a:rPr lang="en-US" baseline="-25000" dirty="0"/>
              <a:t>1</a:t>
            </a:r>
            <a:r>
              <a:rPr lang="en-US" i="1" dirty="0"/>
              <a:t>(c) </a:t>
            </a:r>
            <a:r>
              <a:rPr lang="en-US" dirty="0"/>
              <a:t>from the</a:t>
            </a:r>
            <a:r>
              <a:rPr lang="en-US" i="1" dirty="0"/>
              <a:t> c</a:t>
            </a:r>
            <a:r>
              <a:rPr lang="en-US" dirty="0"/>
              <a:t>’s column of the bad-symbol table where</a:t>
            </a:r>
            <a:r>
              <a:rPr lang="en-US" i="1" dirty="0"/>
              <a:t> c </a:t>
            </a:r>
            <a:r>
              <a:rPr lang="en-US" dirty="0"/>
              <a:t>is the text’s</a:t>
            </a:r>
            <a:r>
              <a:rPr lang="en-US" i="1" dirty="0"/>
              <a:t> </a:t>
            </a:r>
            <a:r>
              <a:rPr lang="en-US" dirty="0"/>
              <a:t>mismatched character. If </a:t>
            </a:r>
            <a:r>
              <a:rPr lang="en-US" i="1" dirty="0"/>
              <a:t>k &gt;</a:t>
            </a:r>
            <a:r>
              <a:rPr lang="en-US" dirty="0"/>
              <a:t> 0</a:t>
            </a:r>
            <a:r>
              <a:rPr lang="en-US" i="1" dirty="0"/>
              <a:t>,</a:t>
            </a:r>
            <a:r>
              <a:rPr lang="en-US" dirty="0"/>
              <a:t> also retrieve the corresponding </a:t>
            </a:r>
            <a:r>
              <a:rPr lang="en-US" i="1" dirty="0"/>
              <a:t>d</a:t>
            </a:r>
            <a:r>
              <a:rPr lang="en-US" baseline="-25000" dirty="0"/>
              <a:t>2</a:t>
            </a:r>
            <a:r>
              <a:rPr lang="en-US" dirty="0"/>
              <a:t> entry from the good-suffix table. Shift the pattern to the right by </a:t>
            </a:r>
            <a:r>
              <a:rPr lang="en-US" dirty="0" smtClean="0"/>
              <a:t>the </a:t>
            </a:r>
            <a:r>
              <a:rPr lang="en-US" dirty="0"/>
              <a:t>number of positions computed by the formula</a:t>
            </a:r>
          </a:p>
          <a:p>
            <a:pPr marL="0" indent="0" algn="ctr">
              <a:buNone/>
            </a:pPr>
            <a:r>
              <a:rPr lang="en-US" altLang="en-US" i="1" dirty="0" smtClean="0"/>
              <a:t>d</a:t>
            </a:r>
            <a:r>
              <a:rPr lang="en-US" altLang="en-US" dirty="0" smtClean="0"/>
              <a:t> = max {</a:t>
            </a:r>
            <a:r>
              <a:rPr lang="en-US" altLang="en-US" i="1" dirty="0" smtClean="0"/>
              <a:t>d</a:t>
            </a:r>
            <a:r>
              <a:rPr lang="en-US" altLang="en-US" baseline="-25000" dirty="0" smtClean="0"/>
              <a:t>1</a:t>
            </a:r>
            <a:r>
              <a:rPr lang="en-US" altLang="en-US" dirty="0" smtClean="0"/>
              <a:t>, </a:t>
            </a:r>
            <a:r>
              <a:rPr lang="en-US" altLang="en-US" i="1" dirty="0" smtClean="0"/>
              <a:t>d</a:t>
            </a:r>
            <a:r>
              <a:rPr lang="en-US" altLang="en-US" baseline="-25000" dirty="0" smtClean="0"/>
              <a:t>2</a:t>
            </a:r>
            <a:r>
              <a:rPr lang="en-US" altLang="en-US" dirty="0" smtClean="0"/>
              <a:t>}</a:t>
            </a:r>
            <a:br>
              <a:rPr lang="en-US" altLang="en-US" dirty="0" smtClean="0"/>
            </a:br>
            <a:r>
              <a:rPr lang="en-US" altLang="en-US" dirty="0" smtClean="0"/>
              <a:t>where </a:t>
            </a:r>
            <a:r>
              <a:rPr lang="en-US" altLang="en-US" i="1" dirty="0" smtClean="0"/>
              <a:t>d</a:t>
            </a:r>
            <a:r>
              <a:rPr lang="en-US" altLang="en-US" baseline="-25000" dirty="0" smtClean="0"/>
              <a:t>1</a:t>
            </a:r>
            <a:r>
              <a:rPr kumimoji="0" lang="en-US" altLang="en-US" b="0" dirty="0" smtClean="0">
                <a:effectLst/>
              </a:rPr>
              <a:t> </a:t>
            </a:r>
            <a:r>
              <a:rPr kumimoji="0" lang="en-US" altLang="en-US" dirty="0" smtClean="0"/>
              <a:t>=</a:t>
            </a:r>
            <a:r>
              <a:rPr kumimoji="0" lang="en-US" altLang="en-US" dirty="0" smtClean="0">
                <a:effectLst/>
              </a:rPr>
              <a:t> </a:t>
            </a:r>
            <a:r>
              <a:rPr kumimoji="0" lang="en-US" altLang="en-US" dirty="0" smtClean="0"/>
              <a:t>max{</a:t>
            </a:r>
            <a:r>
              <a:rPr lang="en-US" altLang="en-US" i="1" dirty="0" smtClean="0"/>
              <a:t>t</a:t>
            </a:r>
            <a:r>
              <a:rPr lang="en-US" altLang="en-US" baseline="-25000" dirty="0" smtClean="0"/>
              <a:t>1</a:t>
            </a:r>
            <a:r>
              <a:rPr kumimoji="0" lang="en-US" altLang="en-US" dirty="0" smtClean="0"/>
              <a:t>(</a:t>
            </a:r>
            <a:r>
              <a:rPr kumimoji="0" lang="en-US" altLang="en-US" i="1" dirty="0" smtClean="0"/>
              <a:t>c</a:t>
            </a:r>
            <a:r>
              <a:rPr kumimoji="0" lang="en-US" altLang="en-US" dirty="0" smtClean="0"/>
              <a:t>) - </a:t>
            </a:r>
            <a:r>
              <a:rPr kumimoji="0" lang="en-US" altLang="en-US" i="1" dirty="0" smtClean="0"/>
              <a:t>k</a:t>
            </a:r>
            <a:r>
              <a:rPr kumimoji="0" lang="en-US" altLang="en-US" dirty="0" smtClean="0"/>
              <a:t>, 1}.</a:t>
            </a:r>
            <a:endParaRPr lang="en-US" dirty="0"/>
          </a:p>
        </p:txBody>
      </p:sp>
    </p:spTree>
    <p:extLst>
      <p:ext uri="{BB962C8B-B14F-4D97-AF65-F5344CB8AC3E}">
        <p14:creationId xmlns:p14="http://schemas.microsoft.com/office/powerpoint/2010/main" val="327930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a:t>
            </a:r>
            <a:r>
              <a:rPr lang="en-US" dirty="0"/>
              <a:t>g</a:t>
            </a:r>
          </a:p>
        </p:txBody>
      </p:sp>
      <p:sp>
        <p:nvSpPr>
          <p:cNvPr id="3" name="Content Placeholder 2"/>
          <p:cNvSpPr>
            <a:spLocks noGrp="1"/>
          </p:cNvSpPr>
          <p:nvPr>
            <p:ph idx="1"/>
          </p:nvPr>
        </p:nvSpPr>
        <p:spPr/>
        <p:txBody>
          <a:bodyPr/>
          <a:lstStyle/>
          <a:p>
            <a:r>
              <a:rPr lang="en-US" dirty="0"/>
              <a:t>Hashing is based on the idea of distributing keys among a one-dimensional array H [0..m − 1] called a hash table. </a:t>
            </a:r>
            <a:endParaRPr lang="en-US" dirty="0" smtClean="0"/>
          </a:p>
          <a:p>
            <a:r>
              <a:rPr lang="en-US" dirty="0"/>
              <a:t>The distribution is done by computing, for each of the keys, the value of some predefined function h called the hash function. </a:t>
            </a:r>
            <a:endParaRPr lang="en-US" dirty="0" smtClean="0"/>
          </a:p>
          <a:p>
            <a:r>
              <a:rPr lang="en-US" dirty="0"/>
              <a:t>This function assigns an integer between 0 and m − 1, called the hash address, to a key.</a:t>
            </a:r>
          </a:p>
        </p:txBody>
      </p:sp>
    </p:spTree>
    <p:extLst>
      <p:ext uri="{BB962C8B-B14F-4D97-AF65-F5344CB8AC3E}">
        <p14:creationId xmlns:p14="http://schemas.microsoft.com/office/powerpoint/2010/main" val="3878147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Contd.</a:t>
            </a:r>
            <a:endParaRPr lang="en-US" dirty="0"/>
          </a:p>
        </p:txBody>
      </p:sp>
      <p:sp>
        <p:nvSpPr>
          <p:cNvPr id="3" name="Content Placeholder 2"/>
          <p:cNvSpPr>
            <a:spLocks noGrp="1"/>
          </p:cNvSpPr>
          <p:nvPr>
            <p:ph idx="1"/>
          </p:nvPr>
        </p:nvSpPr>
        <p:spPr/>
        <p:txBody>
          <a:bodyPr/>
          <a:lstStyle/>
          <a:p>
            <a:r>
              <a:rPr lang="en-US" dirty="0"/>
              <a:t>In general, a hash function needs to satisfy somewhat conflicting </a:t>
            </a:r>
            <a:r>
              <a:rPr lang="en-US" dirty="0" smtClean="0"/>
              <a:t>requirements:</a:t>
            </a:r>
          </a:p>
          <a:p>
            <a:pPr lvl="1"/>
            <a:r>
              <a:rPr lang="en-US" dirty="0"/>
              <a:t>A hash table’s size should not be excessively large compared to the number of keys, but it should be sufficient to not jeopardize the implementation’s time </a:t>
            </a:r>
            <a:r>
              <a:rPr lang="en-US" dirty="0" smtClean="0"/>
              <a:t>efficiency.</a:t>
            </a:r>
          </a:p>
          <a:p>
            <a:pPr lvl="1"/>
            <a:r>
              <a:rPr lang="en-US" dirty="0"/>
              <a:t>A hash function needs to distribute keys among the cells of the hash table as evenly as possible. </a:t>
            </a:r>
            <a:endParaRPr lang="en-US" dirty="0" smtClean="0"/>
          </a:p>
          <a:p>
            <a:pPr lvl="1"/>
            <a:r>
              <a:rPr lang="en-US" dirty="0"/>
              <a:t>hash function has to be easy to compute</a:t>
            </a:r>
            <a:r>
              <a:rPr lang="en-US" dirty="0" smtClean="0"/>
              <a:t>.</a:t>
            </a:r>
          </a:p>
          <a:p>
            <a:r>
              <a:rPr lang="en-US" dirty="0"/>
              <a:t>Obviously, if we choose a hash table’s size m to be smaller than the number of keys n, we will get collisions—a phenomenon of two (or more) keys being hashed into the same cell of the hash table</a:t>
            </a:r>
          </a:p>
          <a:p>
            <a:endParaRPr lang="en-US" dirty="0"/>
          </a:p>
        </p:txBody>
      </p:sp>
    </p:spTree>
    <p:extLst>
      <p:ext uri="{BB962C8B-B14F-4D97-AF65-F5344CB8AC3E}">
        <p14:creationId xmlns:p14="http://schemas.microsoft.com/office/powerpoint/2010/main" val="316823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A</a:t>
            </a:r>
            <a:r>
              <a:rPr lang="en-US" dirty="0"/>
              <a:t> space-time or time-memory tradeoff is a way of solving a problem or calculation in less time by using more storage space(or memory), or by solving a problem in very little space by spending a long time. Most computers have a large amount of space, but not infinite space.</a:t>
            </a:r>
            <a:endParaRPr lang="en-US" dirty="0" smtClean="0"/>
          </a:p>
          <a:p>
            <a:r>
              <a:rPr lang="en-US" dirty="0" smtClean="0"/>
              <a:t>Space </a:t>
            </a:r>
            <a:r>
              <a:rPr lang="en-US" dirty="0"/>
              <a:t>and time trade-offs in algorithm design are a well-known issue for both theoreticians and practitioners of computing. </a:t>
            </a:r>
            <a:endParaRPr lang="en-US" dirty="0" smtClean="0"/>
          </a:p>
          <a:p>
            <a:r>
              <a:rPr lang="en-US" dirty="0"/>
              <a:t>In somewhat more general terms, the </a:t>
            </a:r>
            <a:r>
              <a:rPr lang="en-US" dirty="0" smtClean="0"/>
              <a:t>idea of using space and time trade-offs </a:t>
            </a:r>
            <a:r>
              <a:rPr lang="en-US" dirty="0"/>
              <a:t>is to preprocess the problem’s input, in whole or in part, and store the additional information obtained to accelerate solving the problem afterward. </a:t>
            </a:r>
            <a:endParaRPr lang="en-US" dirty="0" smtClean="0"/>
          </a:p>
        </p:txBody>
      </p:sp>
    </p:spTree>
    <p:extLst>
      <p:ext uri="{BB962C8B-B14F-4D97-AF65-F5344CB8AC3E}">
        <p14:creationId xmlns:p14="http://schemas.microsoft.com/office/powerpoint/2010/main" val="2012780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Hashing (Separate Chaining)</a:t>
            </a:r>
          </a:p>
        </p:txBody>
      </p:sp>
      <p:sp>
        <p:nvSpPr>
          <p:cNvPr id="3" name="Content Placeholder 2"/>
          <p:cNvSpPr>
            <a:spLocks noGrp="1"/>
          </p:cNvSpPr>
          <p:nvPr>
            <p:ph idx="1"/>
          </p:nvPr>
        </p:nvSpPr>
        <p:spPr/>
        <p:txBody>
          <a:bodyPr/>
          <a:lstStyle/>
          <a:p>
            <a:r>
              <a:rPr lang="en-US" dirty="0"/>
              <a:t>In open hashing, keys are stored in linked lists attached to cells of a hash table</a:t>
            </a:r>
            <a:r>
              <a:rPr lang="en-US" dirty="0" smtClean="0"/>
              <a:t>.</a:t>
            </a:r>
          </a:p>
          <a:p>
            <a:r>
              <a:rPr lang="en-US" dirty="0"/>
              <a:t>Each list contains all the keys </a:t>
            </a:r>
            <a:r>
              <a:rPr lang="en-US" dirty="0" smtClean="0"/>
              <a:t>hashed </a:t>
            </a:r>
            <a:r>
              <a:rPr lang="en-US" dirty="0"/>
              <a:t>to its cell. </a:t>
            </a:r>
            <a:endParaRPr lang="en-US" dirty="0" smtClean="0"/>
          </a:p>
          <a:p>
            <a:r>
              <a:rPr lang="en-US" dirty="0"/>
              <a:t>Consider, as an example, the following list of words:</a:t>
            </a:r>
          </a:p>
          <a:p>
            <a:pPr marL="0" indent="0" algn="ctr">
              <a:buNone/>
            </a:pPr>
            <a:r>
              <a:rPr lang="en-US" dirty="0"/>
              <a:t>A</a:t>
            </a:r>
            <a:r>
              <a:rPr lang="en-US" i="1" dirty="0"/>
              <a:t>,</a:t>
            </a:r>
            <a:r>
              <a:rPr lang="en-US" dirty="0"/>
              <a:t> FOOL</a:t>
            </a:r>
            <a:r>
              <a:rPr lang="en-US" i="1" dirty="0"/>
              <a:t>,</a:t>
            </a:r>
            <a:r>
              <a:rPr lang="en-US" dirty="0"/>
              <a:t> AND</a:t>
            </a:r>
            <a:r>
              <a:rPr lang="en-US" i="1" dirty="0"/>
              <a:t>,</a:t>
            </a:r>
            <a:r>
              <a:rPr lang="en-US" dirty="0"/>
              <a:t> HIS</a:t>
            </a:r>
            <a:r>
              <a:rPr lang="en-US" i="1" dirty="0"/>
              <a:t>,</a:t>
            </a:r>
            <a:r>
              <a:rPr lang="en-US" dirty="0"/>
              <a:t> MONEY</a:t>
            </a:r>
            <a:r>
              <a:rPr lang="en-US" i="1" dirty="0"/>
              <a:t>,</a:t>
            </a:r>
            <a:r>
              <a:rPr lang="en-US" dirty="0"/>
              <a:t> ARE</a:t>
            </a:r>
            <a:r>
              <a:rPr lang="en-US" i="1" dirty="0"/>
              <a:t>,</a:t>
            </a:r>
            <a:r>
              <a:rPr lang="en-US" dirty="0"/>
              <a:t> SOON</a:t>
            </a:r>
            <a:r>
              <a:rPr lang="en-US" i="1" dirty="0"/>
              <a:t>,</a:t>
            </a:r>
            <a:r>
              <a:rPr lang="en-US" dirty="0"/>
              <a:t> PARTED</a:t>
            </a:r>
            <a:r>
              <a:rPr lang="en-US" i="1" dirty="0"/>
              <a:t>.</a:t>
            </a:r>
            <a:endParaRPr lang="en-US" dirty="0"/>
          </a:p>
          <a:p>
            <a:r>
              <a:rPr lang="en-US" dirty="0"/>
              <a:t>As a hash function, we will use the simple function for strings mentioned above, i.e., we will add the positions of a word’s letters in the alphabet and compute the sum’s remainder after division by 13.</a:t>
            </a:r>
          </a:p>
          <a:p>
            <a:endParaRPr lang="en-US" dirty="0"/>
          </a:p>
        </p:txBody>
      </p:sp>
    </p:spTree>
    <p:extLst>
      <p:ext uri="{BB962C8B-B14F-4D97-AF65-F5344CB8AC3E}">
        <p14:creationId xmlns:p14="http://schemas.microsoft.com/office/powerpoint/2010/main" val="9246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Hashing (Separate Chaining) Efficiency</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general, the efficiency of searching depends on the lengths of the linked lists, which, in turn, depend on the dictionary and table sizes, as well as the </a:t>
            </a:r>
            <a:r>
              <a:rPr lang="en-US" dirty="0" smtClean="0"/>
              <a:t>quality </a:t>
            </a:r>
            <a:r>
              <a:rPr lang="en-US" dirty="0"/>
              <a:t>of the hash </a:t>
            </a:r>
            <a:r>
              <a:rPr lang="en-US" dirty="0" smtClean="0"/>
              <a:t>function.</a:t>
            </a:r>
            <a:endParaRPr lang="en-US" dirty="0"/>
          </a:p>
          <a:p>
            <a:r>
              <a:rPr lang="en-US" dirty="0"/>
              <a:t>If the hash function distributes n keys among m cells of the hash table about evenly, each list will be about n/m keys long. </a:t>
            </a:r>
          </a:p>
          <a:p>
            <a:r>
              <a:rPr lang="en-US" dirty="0"/>
              <a:t>The ratio α = n/m, called the load factor of the hash table, plays a crucial role in the efficiency of hashing</a:t>
            </a:r>
            <a:r>
              <a:rPr lang="en-US" dirty="0" smtClean="0"/>
              <a:t>.</a:t>
            </a:r>
          </a:p>
          <a:p>
            <a:r>
              <a:rPr lang="en-US" dirty="0"/>
              <a:t>In particular, the average number of pointers (chain links) inspected in successful searches, </a:t>
            </a:r>
            <a:r>
              <a:rPr lang="en-US" i="1" dirty="0"/>
              <a:t>S,</a:t>
            </a:r>
            <a:r>
              <a:rPr lang="en-US" dirty="0"/>
              <a:t> and unsuccessful searches, </a:t>
            </a:r>
            <a:r>
              <a:rPr lang="en-US" i="1" dirty="0"/>
              <a:t>U,</a:t>
            </a:r>
            <a:r>
              <a:rPr lang="en-US" dirty="0"/>
              <a:t> turns out to </a:t>
            </a:r>
            <a:r>
              <a:rPr lang="en-US" dirty="0" smtClean="0"/>
              <a:t>be –</a:t>
            </a:r>
          </a:p>
          <a:p>
            <a:pPr marL="0" indent="0" algn="ctr">
              <a:buNone/>
            </a:pPr>
            <a:r>
              <a:rPr lang="en-US" dirty="0" smtClean="0"/>
              <a:t>S </a:t>
            </a:r>
            <a:r>
              <a:rPr lang="en-US" dirty="0" smtClean="0">
                <a:sym typeface="Symbol" panose="05050102010706020507" pitchFamily="18" charset="2"/>
              </a:rPr>
              <a:t> 1 +  and U = </a:t>
            </a:r>
            <a:endParaRPr lang="en-US" dirty="0"/>
          </a:p>
          <a:p>
            <a:pPr marL="0" indent="0">
              <a:buNone/>
            </a:pPr>
            <a:r>
              <a:rPr lang="en-US" dirty="0" smtClean="0"/>
              <a:t> </a:t>
            </a:r>
            <a:r>
              <a:rPr lang="en-US" dirty="0"/>
              <a:t/>
            </a:r>
            <a:br>
              <a:rPr lang="en-US" dirty="0"/>
            </a:br>
            <a:endParaRPr lang="en-US" dirty="0"/>
          </a:p>
        </p:txBody>
      </p:sp>
    </p:spTree>
    <p:extLst>
      <p:ext uri="{BB962C8B-B14F-4D97-AF65-F5344CB8AC3E}">
        <p14:creationId xmlns:p14="http://schemas.microsoft.com/office/powerpoint/2010/main" val="63736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Hashing (Open Addressing)</a:t>
            </a:r>
          </a:p>
        </p:txBody>
      </p:sp>
      <p:sp>
        <p:nvSpPr>
          <p:cNvPr id="3" name="Content Placeholder 2"/>
          <p:cNvSpPr>
            <a:spLocks noGrp="1"/>
          </p:cNvSpPr>
          <p:nvPr>
            <p:ph idx="1"/>
          </p:nvPr>
        </p:nvSpPr>
        <p:spPr/>
        <p:txBody>
          <a:bodyPr/>
          <a:lstStyle/>
          <a:p>
            <a:r>
              <a:rPr lang="en-US" dirty="0"/>
              <a:t>In closed hashing, all keys are stored in the hash table itself without the use of linked lists. </a:t>
            </a:r>
            <a:endParaRPr lang="en-US" dirty="0" smtClean="0"/>
          </a:p>
          <a:p>
            <a:r>
              <a:rPr lang="en-US" dirty="0"/>
              <a:t>Different strategies can be employed for collision resolution. </a:t>
            </a:r>
            <a:endParaRPr lang="en-US" dirty="0" smtClean="0"/>
          </a:p>
          <a:p>
            <a:r>
              <a:rPr lang="en-US" dirty="0" smtClean="0"/>
              <a:t>The </a:t>
            </a:r>
            <a:r>
              <a:rPr lang="en-US" dirty="0"/>
              <a:t>simplest one—called linear probing—checks the cell following the one where the collision occurs</a:t>
            </a:r>
            <a:r>
              <a:rPr lang="en-US" dirty="0" smtClean="0"/>
              <a:t>.</a:t>
            </a:r>
          </a:p>
          <a:p>
            <a:r>
              <a:rPr lang="en-US" dirty="0" smtClean="0"/>
              <a:t>If </a:t>
            </a:r>
            <a:r>
              <a:rPr lang="en-US" dirty="0"/>
              <a:t>that cell is empty, the new key is installed there; if the next cell is already occupied, the availability of that cell’s immediate successor is checked, and so on. </a:t>
            </a:r>
          </a:p>
        </p:txBody>
      </p:sp>
    </p:spTree>
    <p:extLst>
      <p:ext uri="{BB962C8B-B14F-4D97-AF65-F5344CB8AC3E}">
        <p14:creationId xmlns:p14="http://schemas.microsoft.com/office/powerpoint/2010/main" val="2934116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Hashing (Open Addressing) Contd.</a:t>
            </a:r>
            <a:endParaRPr lang="en-US" dirty="0"/>
          </a:p>
        </p:txBody>
      </p:sp>
      <p:sp>
        <p:nvSpPr>
          <p:cNvPr id="3" name="Content Placeholder 2"/>
          <p:cNvSpPr>
            <a:spLocks noGrp="1"/>
          </p:cNvSpPr>
          <p:nvPr>
            <p:ph idx="1"/>
          </p:nvPr>
        </p:nvSpPr>
        <p:spPr/>
        <p:txBody>
          <a:bodyPr>
            <a:normAutofit/>
          </a:bodyPr>
          <a:lstStyle/>
          <a:p>
            <a:r>
              <a:rPr lang="en-US" dirty="0"/>
              <a:t>It is worthwhile to compare the main properties of hashing with balanced search trees—its principal competitor for implementing dictionaries.</a:t>
            </a:r>
          </a:p>
          <a:p>
            <a:pPr lvl="1"/>
            <a:r>
              <a:rPr lang="en-US" dirty="0"/>
              <a:t> </a:t>
            </a:r>
            <a:r>
              <a:rPr lang="en-US" i="1" dirty="0"/>
              <a:t>Asymptotic time efficiency </a:t>
            </a:r>
            <a:r>
              <a:rPr lang="en-US" dirty="0"/>
              <a:t>With hashing, searching, insertion, and deletion</a:t>
            </a:r>
            <a:r>
              <a:rPr lang="en-US" i="1" dirty="0"/>
              <a:t> </a:t>
            </a:r>
            <a:r>
              <a:rPr lang="en-US" dirty="0"/>
              <a:t>can be implemented to take </a:t>
            </a:r>
            <a:r>
              <a:rPr lang="en-US" i="1" dirty="0"/>
              <a:t>(</a:t>
            </a:r>
            <a:r>
              <a:rPr lang="en-US" dirty="0"/>
              <a:t>1</a:t>
            </a:r>
            <a:r>
              <a:rPr lang="en-US" i="1" dirty="0"/>
              <a:t>)</a:t>
            </a:r>
            <a:r>
              <a:rPr lang="en-US" dirty="0"/>
              <a:t> time on the average but </a:t>
            </a:r>
            <a:r>
              <a:rPr lang="en-US" i="1" dirty="0"/>
              <a:t>(n)</a:t>
            </a:r>
            <a:r>
              <a:rPr lang="en-US" dirty="0"/>
              <a:t> time in the very unlikely worst case. For balanced search trees, the average time efficiencies are </a:t>
            </a:r>
            <a:r>
              <a:rPr lang="en-US" i="1" dirty="0"/>
              <a:t>(</a:t>
            </a:r>
            <a:r>
              <a:rPr lang="en-US" dirty="0"/>
              <a:t>log </a:t>
            </a:r>
            <a:r>
              <a:rPr lang="en-US" i="1" dirty="0"/>
              <a:t>n)</a:t>
            </a:r>
            <a:r>
              <a:rPr lang="en-US" dirty="0"/>
              <a:t> for both the average and worst cases.</a:t>
            </a:r>
          </a:p>
          <a:p>
            <a:pPr lvl="1"/>
            <a:r>
              <a:rPr lang="en-US" i="1" dirty="0"/>
              <a:t>Ordering preservation </a:t>
            </a:r>
            <a:r>
              <a:rPr lang="en-US" dirty="0"/>
              <a:t>Unlike balanced search trees, hashing does not</a:t>
            </a:r>
            <a:r>
              <a:rPr lang="en-US" i="1" dirty="0"/>
              <a:t> </a:t>
            </a:r>
            <a:r>
              <a:rPr lang="en-US" dirty="0"/>
              <a:t>assume existence of key ordering and usually does not preserve it. This makes hashing less suitable for applications that need to iterate over the keys in or-der or require range queries such as counting the number of keys between some lower and upper bounds.</a:t>
            </a:r>
          </a:p>
          <a:p>
            <a:endParaRPr lang="en-US" dirty="0"/>
          </a:p>
          <a:p>
            <a:endParaRPr lang="en-US" dirty="0"/>
          </a:p>
        </p:txBody>
      </p:sp>
    </p:spTree>
    <p:extLst>
      <p:ext uri="{BB962C8B-B14F-4D97-AF65-F5344CB8AC3E}">
        <p14:creationId xmlns:p14="http://schemas.microsoft.com/office/powerpoint/2010/main" val="81389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Input enhancement in Space and Time Trade-Off</a:t>
            </a:r>
            <a:endParaRPr lang="en-US" dirty="0"/>
          </a:p>
        </p:txBody>
      </p:sp>
      <p:sp>
        <p:nvSpPr>
          <p:cNvPr id="3" name="Content Placeholder 2"/>
          <p:cNvSpPr>
            <a:spLocks noGrp="1"/>
          </p:cNvSpPr>
          <p:nvPr>
            <p:ph idx="1"/>
          </p:nvPr>
        </p:nvSpPr>
        <p:spPr/>
        <p:txBody>
          <a:bodyPr/>
          <a:lstStyle/>
          <a:p>
            <a:r>
              <a:rPr lang="en-US" dirty="0" smtClean="0"/>
              <a:t>The approach used for processing this technique is approach input enhancement which is a standard term, used for preprocessing and preconditioning. </a:t>
            </a:r>
          </a:p>
          <a:p>
            <a:r>
              <a:rPr lang="en-US" dirty="0" smtClean="0"/>
              <a:t>These terms can also be applied to methods that use the idea of preprocessing but do not use extra space</a:t>
            </a:r>
          </a:p>
          <a:p>
            <a:r>
              <a:rPr lang="en-US" dirty="0" smtClean="0"/>
              <a:t>The following </a:t>
            </a:r>
            <a:r>
              <a:rPr lang="en-US" dirty="0"/>
              <a:t>algorithms based on </a:t>
            </a:r>
            <a:r>
              <a:rPr lang="en-US" dirty="0" smtClean="0"/>
              <a:t>it are:</a:t>
            </a:r>
          </a:p>
          <a:p>
            <a:pPr lvl="1"/>
            <a:r>
              <a:rPr lang="en-US" dirty="0"/>
              <a:t>counting methods for sorting </a:t>
            </a:r>
            <a:endParaRPr lang="en-US" dirty="0" smtClean="0"/>
          </a:p>
          <a:p>
            <a:pPr lvl="1"/>
            <a:r>
              <a:rPr lang="en-US" dirty="0"/>
              <a:t>Boyer-Moore algorithm for string matching </a:t>
            </a:r>
          </a:p>
        </p:txBody>
      </p:sp>
    </p:spTree>
    <p:extLst>
      <p:ext uri="{BB962C8B-B14F-4D97-AF65-F5344CB8AC3E}">
        <p14:creationId xmlns:p14="http://schemas.microsoft.com/office/powerpoint/2010/main" val="39917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for Space and Time Trade-off</a:t>
            </a:r>
            <a:endParaRPr lang="en-US" dirty="0"/>
          </a:p>
        </p:txBody>
      </p:sp>
      <p:sp>
        <p:nvSpPr>
          <p:cNvPr id="3" name="Content Placeholder 2"/>
          <p:cNvSpPr>
            <a:spLocks noGrp="1"/>
          </p:cNvSpPr>
          <p:nvPr>
            <p:ph idx="1"/>
          </p:nvPr>
        </p:nvSpPr>
        <p:spPr/>
        <p:txBody>
          <a:bodyPr>
            <a:normAutofit lnSpcReduction="10000"/>
          </a:bodyPr>
          <a:lstStyle/>
          <a:p>
            <a:r>
              <a:rPr lang="en-US" dirty="0"/>
              <a:t>type of technique that exploits space-for-time trade-offs simply uses extra space to facilitate faster and/or more flexible access to the data. We call this approach </a:t>
            </a:r>
            <a:r>
              <a:rPr lang="en-US" dirty="0" smtClean="0"/>
              <a:t>pre-structuring.</a:t>
            </a:r>
          </a:p>
          <a:p>
            <a:r>
              <a:rPr lang="en-US" dirty="0" smtClean="0"/>
              <a:t>Unlike </a:t>
            </a:r>
            <a:r>
              <a:rPr lang="en-US" dirty="0"/>
              <a:t>the input-enhancement variety, it deals with access structuring. We illustrate this approach by</a:t>
            </a:r>
            <a:r>
              <a:rPr lang="en-US" dirty="0" smtClean="0"/>
              <a:t>:</a:t>
            </a:r>
          </a:p>
          <a:p>
            <a:pPr lvl="1"/>
            <a:r>
              <a:rPr lang="en-US" dirty="0" smtClean="0"/>
              <a:t>Hashing</a:t>
            </a:r>
          </a:p>
          <a:p>
            <a:pPr lvl="1"/>
            <a:r>
              <a:rPr lang="en-US" dirty="0" smtClean="0"/>
              <a:t>Indexing </a:t>
            </a:r>
            <a:r>
              <a:rPr lang="en-US" dirty="0"/>
              <a:t>with B-trees </a:t>
            </a:r>
            <a:endParaRPr lang="en-US" dirty="0" smtClean="0"/>
          </a:p>
          <a:p>
            <a:r>
              <a:rPr lang="en-US" dirty="0" smtClean="0"/>
              <a:t>Dynamic Programming in Space-Time Trade Off </a:t>
            </a:r>
          </a:p>
          <a:p>
            <a:pPr marL="457200" lvl="1" indent="0">
              <a:buNone/>
            </a:pPr>
            <a:r>
              <a:rPr lang="en-US" dirty="0" smtClean="0"/>
              <a:t>This strategy is based on recording solutions to overlapping sub-problems of a given problem in a table from which a solution to the problem in question is then obtained. </a:t>
            </a:r>
          </a:p>
          <a:p>
            <a:endParaRPr lang="en-US" dirty="0"/>
          </a:p>
          <a:p>
            <a:endParaRPr lang="en-US" dirty="0"/>
          </a:p>
        </p:txBody>
      </p:sp>
    </p:spTree>
    <p:extLst>
      <p:ext uri="{BB962C8B-B14F-4D97-AF65-F5344CB8AC3E}">
        <p14:creationId xmlns:p14="http://schemas.microsoft.com/office/powerpoint/2010/main" val="178584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by </a:t>
            </a:r>
            <a:r>
              <a:rPr lang="en-US" dirty="0" smtClean="0"/>
              <a:t>Counting (</a:t>
            </a:r>
            <a:r>
              <a:rPr lang="en-US" dirty="0"/>
              <a:t>comparison-counting sort </a:t>
            </a:r>
            <a:r>
              <a:rPr lang="en-US" dirty="0" smtClean="0"/>
              <a:t>)</a:t>
            </a:r>
            <a:endParaRPr lang="en-US" dirty="0"/>
          </a:p>
        </p:txBody>
      </p:sp>
      <p:sp>
        <p:nvSpPr>
          <p:cNvPr id="3" name="Content Placeholder 2"/>
          <p:cNvSpPr>
            <a:spLocks noGrp="1"/>
          </p:cNvSpPr>
          <p:nvPr>
            <p:ph idx="1"/>
          </p:nvPr>
        </p:nvSpPr>
        <p:spPr/>
        <p:txBody>
          <a:bodyPr/>
          <a:lstStyle/>
          <a:p>
            <a:r>
              <a:rPr lang="en-US" dirty="0" smtClean="0"/>
              <a:t>The idea of Sorting by Counting is </a:t>
            </a:r>
            <a:r>
              <a:rPr lang="en-US" dirty="0"/>
              <a:t>to </a:t>
            </a:r>
            <a:r>
              <a:rPr lang="en-US" dirty="0" smtClean="0"/>
              <a:t>count </a:t>
            </a:r>
            <a:r>
              <a:rPr lang="en-US" dirty="0"/>
              <a:t>for each element of a list to be </a:t>
            </a:r>
            <a:r>
              <a:rPr lang="en-US" dirty="0" smtClean="0"/>
              <a:t>sorted and the </a:t>
            </a:r>
            <a:r>
              <a:rPr lang="en-US" dirty="0"/>
              <a:t>total number of elements smaller than this element and record the results in a table</a:t>
            </a:r>
            <a:r>
              <a:rPr lang="en-US" dirty="0" smtClean="0"/>
              <a:t>.</a:t>
            </a:r>
          </a:p>
          <a:p>
            <a:r>
              <a:rPr lang="en-US" dirty="0"/>
              <a:t>These numbers will indicate the positions of the elements in the sorted list: e.g., if the count is 10 for some element, it should be in the 11th position (with index 10, if we start counting with 0) in the sorted array. </a:t>
            </a:r>
          </a:p>
        </p:txBody>
      </p:sp>
    </p:spTree>
    <p:extLst>
      <p:ext uri="{BB962C8B-B14F-4D97-AF65-F5344CB8AC3E}">
        <p14:creationId xmlns:p14="http://schemas.microsoft.com/office/powerpoint/2010/main" val="26407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Comparison-Counting </a:t>
            </a:r>
            <a:r>
              <a:rPr lang="en-US" dirty="0"/>
              <a:t>sort </a:t>
            </a:r>
            <a:r>
              <a:rPr lang="en-US" dirty="0" smtClean="0"/>
              <a:t>Algorithm</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00000"/>
              </a:lnSpc>
              <a:buNone/>
            </a:pPr>
            <a:r>
              <a:rPr lang="en-US" dirty="0" err="1"/>
              <a:t>ComparisonCountingSort</a:t>
            </a:r>
            <a:r>
              <a:rPr lang="en-US" dirty="0"/>
              <a:t>(A[0..n − 1])</a:t>
            </a:r>
          </a:p>
          <a:p>
            <a:pPr marL="0" indent="0">
              <a:lnSpc>
                <a:spcPct val="100000"/>
              </a:lnSpc>
              <a:buNone/>
            </a:pPr>
            <a:r>
              <a:rPr lang="en-US" dirty="0" smtClean="0"/>
              <a:t>//</a:t>
            </a:r>
            <a:r>
              <a:rPr lang="en-US" dirty="0"/>
              <a:t>Sorts an array by comparison counting</a:t>
            </a:r>
          </a:p>
          <a:p>
            <a:pPr marL="0" indent="0">
              <a:lnSpc>
                <a:spcPct val="100000"/>
              </a:lnSpc>
              <a:buNone/>
            </a:pPr>
            <a:r>
              <a:rPr lang="en-US" dirty="0"/>
              <a:t>//Input: An array A[0..n − 1] of orderable </a:t>
            </a:r>
            <a:r>
              <a:rPr lang="en-US" dirty="0" smtClean="0"/>
              <a:t>elements</a:t>
            </a:r>
            <a:endParaRPr lang="en-US" dirty="0"/>
          </a:p>
          <a:p>
            <a:pPr marL="0" indent="0">
              <a:lnSpc>
                <a:spcPct val="100000"/>
              </a:lnSpc>
              <a:buNone/>
            </a:pPr>
            <a:r>
              <a:rPr lang="en-US" dirty="0"/>
              <a:t>//Output: Array S[0..n − 1] of A’s elements sorted in </a:t>
            </a:r>
            <a:r>
              <a:rPr lang="en-US" dirty="0" smtClean="0"/>
              <a:t>non-decreasing order</a:t>
            </a:r>
          </a:p>
          <a:p>
            <a:pPr marL="0" indent="0">
              <a:lnSpc>
                <a:spcPct val="100000"/>
              </a:lnSpc>
              <a:buNone/>
            </a:pPr>
            <a:r>
              <a:rPr lang="en-US" dirty="0" smtClean="0"/>
              <a:t>for </a:t>
            </a:r>
            <a:r>
              <a:rPr lang="en-US" dirty="0" err="1"/>
              <a:t>i</a:t>
            </a:r>
            <a:r>
              <a:rPr lang="en-US" dirty="0"/>
              <a:t> ← 0 to n − 1 do Count[</a:t>
            </a:r>
            <a:r>
              <a:rPr lang="en-US" dirty="0" err="1"/>
              <a:t>i</a:t>
            </a:r>
            <a:r>
              <a:rPr lang="en-US" dirty="0"/>
              <a:t>] ← </a:t>
            </a:r>
            <a:r>
              <a:rPr lang="en-US" dirty="0" smtClean="0"/>
              <a:t>0</a:t>
            </a:r>
          </a:p>
          <a:p>
            <a:pPr marL="0" indent="0">
              <a:lnSpc>
                <a:spcPct val="100000"/>
              </a:lnSpc>
              <a:buNone/>
            </a:pPr>
            <a:r>
              <a:rPr lang="en-US" dirty="0"/>
              <a:t>for </a:t>
            </a:r>
            <a:r>
              <a:rPr lang="en-US" dirty="0" err="1"/>
              <a:t>i</a:t>
            </a:r>
            <a:r>
              <a:rPr lang="en-US" dirty="0"/>
              <a:t> ← 0 to n − 2 </a:t>
            </a:r>
            <a:r>
              <a:rPr lang="en-US" dirty="0" smtClean="0"/>
              <a:t>do</a:t>
            </a:r>
          </a:p>
          <a:p>
            <a:pPr marL="0" indent="0">
              <a:buNone/>
            </a:pPr>
            <a:r>
              <a:rPr lang="en-US" dirty="0"/>
              <a:t>for j ← </a:t>
            </a:r>
            <a:r>
              <a:rPr lang="en-US" dirty="0" err="1"/>
              <a:t>i</a:t>
            </a:r>
            <a:r>
              <a:rPr lang="en-US" dirty="0"/>
              <a:t> + 1 to n − 1 </a:t>
            </a:r>
            <a:r>
              <a:rPr lang="en-US" dirty="0" smtClean="0"/>
              <a:t>do</a:t>
            </a:r>
            <a:r>
              <a:rPr lang="en-US" dirty="0"/>
              <a:t> </a:t>
            </a:r>
          </a:p>
          <a:p>
            <a:pPr marL="0" indent="0">
              <a:buNone/>
            </a:pPr>
            <a:r>
              <a:rPr lang="en-US" dirty="0"/>
              <a:t>if A[</a:t>
            </a:r>
            <a:r>
              <a:rPr lang="en-US" dirty="0" err="1"/>
              <a:t>i</a:t>
            </a:r>
            <a:r>
              <a:rPr lang="en-US" dirty="0"/>
              <a:t>] &lt; A[j ]</a:t>
            </a:r>
          </a:p>
          <a:p>
            <a:pPr marL="0" indent="0">
              <a:buNone/>
            </a:pPr>
            <a:r>
              <a:rPr lang="en-US" dirty="0"/>
              <a:t>else</a:t>
            </a:r>
          </a:p>
          <a:p>
            <a:pPr marL="0" indent="0">
              <a:buNone/>
            </a:pPr>
            <a:r>
              <a:rPr lang="en-US" dirty="0" smtClean="0"/>
              <a:t>for </a:t>
            </a:r>
            <a:r>
              <a:rPr lang="en-US" dirty="0" err="1"/>
              <a:t>i</a:t>
            </a:r>
            <a:r>
              <a:rPr lang="en-US" dirty="0"/>
              <a:t> ← 0 </a:t>
            </a:r>
            <a:r>
              <a:rPr lang="en-US" dirty="0" smtClean="0"/>
              <a:t>to</a:t>
            </a:r>
            <a:r>
              <a:rPr lang="en-US" dirty="0"/>
              <a:t> </a:t>
            </a:r>
          </a:p>
          <a:p>
            <a:pPr marL="0" indent="0">
              <a:buNone/>
            </a:pPr>
            <a:r>
              <a:rPr lang="en-US" dirty="0"/>
              <a:t>return </a:t>
            </a:r>
            <a:r>
              <a:rPr lang="en-US" dirty="0" smtClean="0"/>
              <a:t>S</a:t>
            </a:r>
            <a:r>
              <a:rPr lang="en-US" dirty="0"/>
              <a:t/>
            </a:r>
            <a:br>
              <a:rPr lang="en-US" dirty="0"/>
            </a:br>
            <a:endParaRPr lang="en-US" dirty="0"/>
          </a:p>
          <a:p>
            <a:pPr>
              <a:lnSpc>
                <a:spcPct val="100000"/>
              </a:lnSpc>
            </a:pPr>
            <a:endParaRPr lang="en-US" dirty="0"/>
          </a:p>
          <a:p>
            <a:endParaRPr lang="en-US" dirty="0"/>
          </a:p>
        </p:txBody>
      </p:sp>
    </p:spTree>
    <p:extLst>
      <p:ext uri="{BB962C8B-B14F-4D97-AF65-F5344CB8AC3E}">
        <p14:creationId xmlns:p14="http://schemas.microsoft.com/office/powerpoint/2010/main" val="79399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Efficiency of Comparison-Counting sort Algorithm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time efficiency </a:t>
                </a:r>
                <a:r>
                  <a:rPr lang="en-US" dirty="0"/>
                  <a:t>should be quadratic because the algorithm considers all the different pairs of an </a:t>
                </a:r>
                <a:r>
                  <a:rPr lang="en-US" i="1" dirty="0"/>
                  <a:t>n</a:t>
                </a:r>
                <a:r>
                  <a:rPr lang="en-US" dirty="0"/>
                  <a:t>-element array. </a:t>
                </a:r>
                <a:endParaRPr lang="en-US" dirty="0" smtClean="0"/>
              </a:p>
              <a:p>
                <a:r>
                  <a:rPr lang="en-US" dirty="0" smtClean="0"/>
                  <a:t>Thus, the efficiency of the algorithm is –</a:t>
                </a:r>
              </a:p>
              <a:p>
                <a:endParaRPr lang="en-US" dirty="0" smtClean="0"/>
              </a:p>
              <a:p>
                <a:pPr marL="0" indent="0" algn="ctr">
                  <a:buNone/>
                </a:pPr>
                <a:r>
                  <a:rPr lang="en-IN" dirty="0" smtClean="0"/>
                  <a:t>C(n) </a:t>
                </a:r>
                <a:r>
                  <a:rPr lang="en-IN" dirty="0"/>
                  <a:t>= </a:t>
                </a:r>
                <a14:m>
                  <m:oMath xmlns:m="http://schemas.openxmlformats.org/officeDocument/2006/math">
                    <m:nary>
                      <m:naryPr>
                        <m:chr m:val="∑"/>
                        <m:limLoc m:val="undOvr"/>
                        <m:ctrlPr>
                          <a:rPr lang="en-US"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=0</m:t>
                        </m:r>
                      </m:sub>
                      <m:sup>
                        <m:r>
                          <a:rPr lang="en-IN" i="1">
                            <a:latin typeface="Cambria Math" panose="02040503050406030204" pitchFamily="18" charset="0"/>
                          </a:rPr>
                          <m:t>𝑛</m:t>
                        </m:r>
                        <m:r>
                          <a:rPr lang="en-IN" i="1">
                            <a:latin typeface="Cambria Math" panose="02040503050406030204" pitchFamily="18" charset="0"/>
                          </a:rPr>
                          <m:t>−2</m:t>
                        </m:r>
                      </m:sup>
                      <m:e>
                        <m:nary>
                          <m:naryPr>
                            <m:chr m:val="∑"/>
                            <m:limLoc m:val="undOvr"/>
                            <m:ctrlPr>
                              <a:rPr lang="en-US" i="1" smtClean="0">
                                <a:latin typeface="Cambria Math" panose="02040503050406030204" pitchFamily="18" charset="0"/>
                              </a:rPr>
                            </m:ctrlPr>
                          </m:naryPr>
                          <m:sub>
                            <m:r>
                              <m:rPr>
                                <m:brk/>
                              </m:rPr>
                              <a:rPr lang="en-US" b="0" i="1" smtClean="0">
                                <a:latin typeface="Cambria Math" panose="02040503050406030204" pitchFamily="18" charset="0"/>
                              </a:rPr>
                              <m:t>𝑗</m:t>
                            </m:r>
                            <m:r>
                              <a:rPr lang="en-IN" i="1">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IN" i="1">
                                <a:latin typeface="Cambria Math" panose="02040503050406030204" pitchFamily="18" charset="0"/>
                              </a:rPr>
                              <m:t>−1</m:t>
                            </m:r>
                          </m:sup>
                          <m:e>
                            <m:r>
                              <a:rPr lang="en-IN" i="1">
                                <a:latin typeface="Cambria Math" panose="02040503050406030204" pitchFamily="18" charset="0"/>
                              </a:rPr>
                              <m:t>1= </m:t>
                            </m:r>
                            <m:nary>
                              <m:naryPr>
                                <m:chr m:val="∑"/>
                                <m:limLoc m:val="undOvr"/>
                                <m:ctrlPr>
                                  <a:rPr lang="en-US"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=0</m:t>
                                </m:r>
                              </m:sub>
                              <m:sup>
                                <m:r>
                                  <a:rPr lang="en-IN" i="1">
                                    <a:latin typeface="Cambria Math" panose="02040503050406030204" pitchFamily="18" charset="0"/>
                                  </a:rPr>
                                  <m:t>𝑛</m:t>
                                </m:r>
                                <m:r>
                                  <a:rPr lang="en-IN" i="1">
                                    <a:latin typeface="Cambria Math" panose="02040503050406030204" pitchFamily="18" charset="0"/>
                                  </a:rPr>
                                  <m:t>−2</m:t>
                                </m:r>
                              </m:sup>
                              <m:e>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IN" i="1">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+1]</m:t>
                                </m:r>
                                <m:r>
                                  <a:rPr lang="en-IN" i="1">
                                    <a:latin typeface="Cambria Math" panose="02040503050406030204" pitchFamily="18" charset="0"/>
                                  </a:rPr>
                                  <m:t>= </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−1</m:t>
                                        </m:r>
                                      </m:e>
                                    </m:d>
                                    <m:r>
                                      <a:rPr lang="en-IN" i="1">
                                        <a:latin typeface="Cambria Math" panose="02040503050406030204" pitchFamily="18" charset="0"/>
                                      </a:rPr>
                                      <m:t>𝑛</m:t>
                                    </m:r>
                                  </m:num>
                                  <m:den>
                                    <m:r>
                                      <a:rPr lang="en-IN" i="1">
                                        <a:latin typeface="Cambria Math" panose="02040503050406030204" pitchFamily="18" charset="0"/>
                                      </a:rPr>
                                      <m:t>2</m:t>
                                    </m:r>
                                  </m:den>
                                </m:f>
                                <m:r>
                                  <a:rPr lang="en-IN" i="1">
                                    <a:latin typeface="Cambria Math" panose="02040503050406030204" pitchFamily="18" charset="0"/>
                                  </a:rPr>
                                  <m:t> </m:t>
                                </m:r>
                              </m:e>
                            </m:nary>
                          </m:e>
                        </m:nary>
                      </m:e>
                    </m:nary>
                  </m:oMath>
                </a14:m>
                <a:endParaRPr lang="en-US" dirty="0" smtClean="0"/>
              </a:p>
              <a:p>
                <a:endParaRPr lang="en-US" dirty="0" smtClean="0"/>
              </a:p>
              <a:p>
                <a:r>
                  <a:rPr lang="en-US" dirty="0" smtClean="0"/>
                  <a:t>Thus, the algorithm makes the same number of key comparisons as selection-sort and in addition uses a linear amount of extra space.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6409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Sort</a:t>
            </a:r>
            <a:endParaRPr lang="en-US" dirty="0"/>
          </a:p>
        </p:txBody>
      </p:sp>
      <p:sp>
        <p:nvSpPr>
          <p:cNvPr id="3" name="Content Placeholder 2"/>
          <p:cNvSpPr>
            <a:spLocks noGrp="1"/>
          </p:cNvSpPr>
          <p:nvPr>
            <p:ph idx="1"/>
          </p:nvPr>
        </p:nvSpPr>
        <p:spPr/>
        <p:txBody>
          <a:bodyPr/>
          <a:lstStyle/>
          <a:p>
            <a:r>
              <a:rPr lang="en-US" dirty="0" smtClean="0"/>
              <a:t>If we consider a more realistic situation of sorting a list of items with some other information associated with their keys so that we cannot over-write the list’s elements, then we can copy elements into a new array to hold the sorted list.</a:t>
            </a:r>
          </a:p>
          <a:p>
            <a:r>
              <a:rPr lang="en-US" dirty="0"/>
              <a:t>T</a:t>
            </a:r>
            <a:r>
              <a:rPr lang="en-US" dirty="0" smtClean="0"/>
              <a:t>his </a:t>
            </a:r>
            <a:r>
              <a:rPr lang="en-US" dirty="0"/>
              <a:t>method itself is known as distribution </a:t>
            </a:r>
            <a:r>
              <a:rPr lang="en-US" dirty="0" smtClean="0"/>
              <a:t>counting.</a:t>
            </a:r>
            <a:endParaRPr lang="en-US" dirty="0"/>
          </a:p>
        </p:txBody>
      </p:sp>
    </p:spTree>
    <p:extLst>
      <p:ext uri="{BB962C8B-B14F-4D97-AF65-F5344CB8AC3E}">
        <p14:creationId xmlns:p14="http://schemas.microsoft.com/office/powerpoint/2010/main" val="104017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Sort Algorithm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t>DistributionCountingSort</a:t>
            </a:r>
            <a:r>
              <a:rPr lang="en-US" dirty="0"/>
              <a:t>(A[0..n − 1], l, u</a:t>
            </a:r>
            <a:r>
              <a:rPr lang="en-US" dirty="0" smtClean="0"/>
              <a:t>)</a:t>
            </a:r>
            <a:endParaRPr lang="en-US" dirty="0"/>
          </a:p>
          <a:p>
            <a:pPr marL="0" indent="0">
              <a:buNone/>
            </a:pPr>
            <a:r>
              <a:rPr lang="en-US" dirty="0"/>
              <a:t>//Sorts an array of integers </a:t>
            </a:r>
            <a:r>
              <a:rPr lang="en-US" dirty="0" smtClean="0"/>
              <a:t>from </a:t>
            </a:r>
            <a:r>
              <a:rPr lang="en-US" dirty="0"/>
              <a:t>limited range by </a:t>
            </a:r>
            <a:r>
              <a:rPr lang="en-US" dirty="0" smtClean="0"/>
              <a:t>distribution counting</a:t>
            </a:r>
          </a:p>
          <a:p>
            <a:pPr marL="0" indent="0">
              <a:buNone/>
            </a:pPr>
            <a:r>
              <a:rPr lang="en-US" dirty="0" smtClean="0"/>
              <a:t>//</a:t>
            </a:r>
            <a:r>
              <a:rPr lang="en-US" dirty="0"/>
              <a:t>Input: An array A[0..n − 1] of integers between l and u (l ≤ u</a:t>
            </a:r>
            <a:r>
              <a:rPr lang="en-US" dirty="0" smtClean="0"/>
              <a:t>)</a:t>
            </a:r>
          </a:p>
          <a:p>
            <a:pPr marL="0" indent="0">
              <a:buNone/>
            </a:pPr>
            <a:r>
              <a:rPr lang="en-US" dirty="0"/>
              <a:t>//Output: Array S[0..n − 1] </a:t>
            </a:r>
            <a:r>
              <a:rPr lang="en-US" dirty="0" smtClean="0"/>
              <a:t>sorted </a:t>
            </a:r>
            <a:r>
              <a:rPr lang="en-US" dirty="0"/>
              <a:t>in </a:t>
            </a:r>
            <a:r>
              <a:rPr lang="en-US" dirty="0" smtClean="0"/>
              <a:t>non-decreasing </a:t>
            </a:r>
            <a:r>
              <a:rPr lang="en-US" dirty="0"/>
              <a:t>order</a:t>
            </a:r>
            <a:r>
              <a:rPr lang="en-US" dirty="0" smtClean="0"/>
              <a:t> </a:t>
            </a:r>
          </a:p>
          <a:p>
            <a:r>
              <a:rPr lang="en-US" dirty="0"/>
              <a:t>for j ← 0 to u − l do D[j ] ← 0 //initialize frequencies for </a:t>
            </a:r>
            <a:r>
              <a:rPr lang="en-US" dirty="0" err="1"/>
              <a:t>i</a:t>
            </a:r>
            <a:r>
              <a:rPr lang="en-US" dirty="0"/>
              <a:t> ← 0 to n − 1 do D[A[</a:t>
            </a:r>
            <a:r>
              <a:rPr lang="en-US" dirty="0" err="1"/>
              <a:t>i</a:t>
            </a:r>
            <a:r>
              <a:rPr lang="en-US" dirty="0"/>
              <a:t>] − l] ← D[A[</a:t>
            </a:r>
            <a:r>
              <a:rPr lang="en-US" dirty="0" err="1"/>
              <a:t>i</a:t>
            </a:r>
            <a:r>
              <a:rPr lang="en-US" dirty="0"/>
              <a:t>] − l] + 1 //compute frequencies</a:t>
            </a:r>
          </a:p>
          <a:p>
            <a:r>
              <a:rPr lang="en-US" dirty="0"/>
              <a:t>for j ← 1 to u − l do D[j ] ← D[j − 1] + D[j </a:t>
            </a:r>
            <a:r>
              <a:rPr lang="en-US" dirty="0" smtClean="0"/>
              <a:t>]</a:t>
            </a:r>
          </a:p>
          <a:p>
            <a:r>
              <a:rPr lang="en-US" dirty="0"/>
              <a:t>for </a:t>
            </a:r>
            <a:r>
              <a:rPr lang="en-US" dirty="0" err="1"/>
              <a:t>i</a:t>
            </a:r>
            <a:r>
              <a:rPr lang="en-US" dirty="0"/>
              <a:t> ← n − 1 </a:t>
            </a:r>
            <a:r>
              <a:rPr lang="en-US" dirty="0" err="1"/>
              <a:t>downto</a:t>
            </a:r>
            <a:r>
              <a:rPr lang="en-US" dirty="0"/>
              <a:t> 0 </a:t>
            </a:r>
            <a:r>
              <a:rPr lang="en-US" dirty="0" smtClean="0"/>
              <a:t>do</a:t>
            </a:r>
            <a:endParaRPr lang="en-US" dirty="0"/>
          </a:p>
          <a:p>
            <a:r>
              <a:rPr lang="en-US" dirty="0"/>
              <a:t>j ← A[</a:t>
            </a:r>
            <a:r>
              <a:rPr lang="en-US" dirty="0" err="1"/>
              <a:t>i</a:t>
            </a:r>
            <a:r>
              <a:rPr lang="en-US" dirty="0"/>
              <a:t>] − </a:t>
            </a:r>
            <a:r>
              <a:rPr lang="en-US" dirty="0" smtClean="0"/>
              <a:t>l</a:t>
            </a:r>
            <a:endParaRPr lang="en-US" dirty="0"/>
          </a:p>
          <a:p>
            <a:r>
              <a:rPr lang="en-US" dirty="0"/>
              <a:t>S[D[j ] − 1] ← A[</a:t>
            </a:r>
            <a:r>
              <a:rPr lang="en-US" dirty="0" err="1"/>
              <a:t>i</a:t>
            </a:r>
            <a:r>
              <a:rPr lang="en-US" dirty="0" smtClean="0"/>
              <a:t>]</a:t>
            </a:r>
            <a:endParaRPr lang="en-US" dirty="0"/>
          </a:p>
          <a:p>
            <a:r>
              <a:rPr lang="en-US" dirty="0"/>
              <a:t>D[j ] ← D[j ] − </a:t>
            </a:r>
            <a:r>
              <a:rPr lang="en-US" dirty="0" smtClean="0"/>
              <a:t>1</a:t>
            </a:r>
            <a:endParaRPr lang="en-US" dirty="0"/>
          </a:p>
          <a:p>
            <a:r>
              <a:rPr lang="en-US" dirty="0"/>
              <a:t>return S</a:t>
            </a:r>
          </a:p>
          <a:p>
            <a:endParaRPr lang="en-US" dirty="0"/>
          </a:p>
        </p:txBody>
      </p:sp>
    </p:spTree>
    <p:extLst>
      <p:ext uri="{BB962C8B-B14F-4D97-AF65-F5344CB8AC3E}">
        <p14:creationId xmlns:p14="http://schemas.microsoft.com/office/powerpoint/2010/main" val="767392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2324</TotalTime>
  <Words>2083</Words>
  <Application>Microsoft Office PowerPoint</Application>
  <PresentationFormat>Widescreen</PresentationFormat>
  <Paragraphs>146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Symbol</vt:lpstr>
      <vt:lpstr>Office Theme</vt:lpstr>
      <vt:lpstr>Space and Time Trade-Offs (chapter-7) </vt:lpstr>
      <vt:lpstr>Introduction</vt:lpstr>
      <vt:lpstr>Input enhancement in Space and Time Trade-Off</vt:lpstr>
      <vt:lpstr>Techniques for Space and Time Trade-off</vt:lpstr>
      <vt:lpstr>Sorting by Counting (comparison-counting sort )</vt:lpstr>
      <vt:lpstr>Comparison-Counting sort Algorithm</vt:lpstr>
      <vt:lpstr>Time Efficiency of Comparison-Counting sort Algorithm </vt:lpstr>
      <vt:lpstr>Distribution Sort</vt:lpstr>
      <vt:lpstr>Distribution Sort Algorithm</vt:lpstr>
      <vt:lpstr>Input Enhancement in String Matching</vt:lpstr>
      <vt:lpstr>Input Enhancement in String Matching Contd.</vt:lpstr>
      <vt:lpstr>Horspool’s Algorithm</vt:lpstr>
      <vt:lpstr>Horspool’s Algorithm Case Study</vt:lpstr>
      <vt:lpstr>Horspool’s Algorithm Shift Table Algorithm</vt:lpstr>
      <vt:lpstr>Horspool’s algorithm pseudocode</vt:lpstr>
      <vt:lpstr>Boyer-Moore Algorithm Introduction</vt:lpstr>
      <vt:lpstr>Boyer-Moore Algorithm</vt:lpstr>
      <vt:lpstr>Hashing</vt:lpstr>
      <vt:lpstr>Hashing Contd.</vt:lpstr>
      <vt:lpstr>Open Hashing (Separate Chaining)</vt:lpstr>
      <vt:lpstr>Open Hashing (Separate Chaining) Efficiency</vt:lpstr>
      <vt:lpstr>Closed Hashing (Open Addressing)</vt:lpstr>
      <vt:lpstr>Closed Hashing (Open Addressing)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ANAND</dc:creator>
  <cp:lastModifiedBy>ISHAN ANAND</cp:lastModifiedBy>
  <cp:revision>20</cp:revision>
  <dcterms:created xsi:type="dcterms:W3CDTF">2018-11-15T18:41:20Z</dcterms:created>
  <dcterms:modified xsi:type="dcterms:W3CDTF">2018-11-25T13:04:29Z</dcterms:modified>
</cp:coreProperties>
</file>