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6590"/>
            <a:ext cx="9144000" cy="1266166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Divide-and-Conquer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03586"/>
            <a:ext cx="9144000" cy="48187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>
                <a:cs typeface="Calibri"/>
              </a:rPr>
              <a:t>Divide-and-conquer is probably the best-known general algorithm design technique.</a:t>
            </a:r>
          </a:p>
          <a:p>
            <a:pPr marL="342900" indent="-342900" algn="l">
              <a:buChar char="•"/>
            </a:pPr>
            <a:r>
              <a:rPr lang="en-US" dirty="0">
                <a:cs typeface="Calibri"/>
              </a:rPr>
              <a:t>A problem is divided into several subproblems of the same type, ideally of about equal size.</a:t>
            </a:r>
          </a:p>
          <a:p>
            <a:pPr marL="342900" indent="-342900" algn="l">
              <a:buChar char="•"/>
            </a:pPr>
            <a:r>
              <a:rPr lang="en-US" dirty="0">
                <a:cs typeface="Calibri"/>
              </a:rPr>
              <a:t>The subproblems are solved (typically recursively, though sometimes a different algorithm is employed, especially when subproblems become small enough).</a:t>
            </a:r>
          </a:p>
          <a:p>
            <a:pPr marL="342900" indent="-342900" algn="l">
              <a:buChar char="•"/>
            </a:pPr>
            <a:r>
              <a:rPr lang="en-US" dirty="0">
                <a:cs typeface="Calibri"/>
              </a:rPr>
              <a:t>If necessary, the solutions to the subproblems are combined to get a solution to the original problem.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D84F1-6C8A-4B63-84C1-1CBCBDD76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Binary Tree Traversals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C24C1-1B1F-4599-91B1-3503C0C19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cs typeface="Calibri"/>
              </a:rPr>
              <a:t>ALGORITHM </a:t>
            </a:r>
            <a:endParaRPr lang="en-US">
              <a:cs typeface="Calibri"/>
            </a:endParaRPr>
          </a:p>
          <a:p>
            <a:pPr marL="0" indent="0" algn="ctr">
              <a:buNone/>
            </a:pPr>
            <a:r>
              <a:rPr lang="en-US" i="1">
                <a:cs typeface="Calibri"/>
              </a:rPr>
              <a:t>//Computes recursively the height of a binary tree</a:t>
            </a:r>
          </a:p>
          <a:p>
            <a:pPr marL="0" indent="0" algn="ctr">
              <a:buNone/>
            </a:pPr>
            <a:r>
              <a:rPr lang="en-US" i="1">
                <a:cs typeface="Calibri"/>
              </a:rPr>
              <a:t>//Input: A binary tree T</a:t>
            </a:r>
          </a:p>
          <a:p>
            <a:pPr marL="0" indent="0" algn="ctr">
              <a:buNone/>
            </a:pPr>
            <a:r>
              <a:rPr lang="en-US" i="1">
                <a:cs typeface="Calibri"/>
              </a:rPr>
              <a:t>//Output: The height of T</a:t>
            </a:r>
          </a:p>
          <a:p>
            <a:pPr marL="0" indent="0" algn="ctr">
              <a:buNone/>
            </a:pPr>
            <a:r>
              <a:rPr lang="en-US" i="1">
                <a:cs typeface="Calibri"/>
              </a:rPr>
              <a:t>if T = ∅ return −1</a:t>
            </a:r>
          </a:p>
          <a:p>
            <a:pPr marL="0" indent="0" algn="ctr">
              <a:buNone/>
            </a:pPr>
            <a:r>
              <a:rPr lang="en-US" i="1">
                <a:cs typeface="Calibri"/>
              </a:rPr>
              <a:t>else return max{Height(Tlef t ), Height(Tright)} + 1</a:t>
            </a:r>
          </a:p>
        </p:txBody>
      </p:sp>
    </p:spTree>
    <p:extLst>
      <p:ext uri="{BB962C8B-B14F-4D97-AF65-F5344CB8AC3E}">
        <p14:creationId xmlns:p14="http://schemas.microsoft.com/office/powerpoint/2010/main" val="1671841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0DA51-3FD6-4369-BE0D-E45B01163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Binary Tree Traversals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9AA3C-38ED-41AB-A6B9-B425ED5B4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We measure the problem’s instance size by the number of nodes n(T ) in a given binary tree T . </a:t>
            </a:r>
          </a:p>
          <a:p>
            <a:r>
              <a:rPr lang="en-US">
                <a:cs typeface="Calibri"/>
              </a:rPr>
              <a:t>The number of comparisons made to compute the maximum of two numbers and the number of additions A(n(T )) made by the algorithm are the same. </a:t>
            </a:r>
            <a:endParaRPr lang="en-US"/>
          </a:p>
          <a:p>
            <a:pPr marL="0" indent="0" algn="ctr">
              <a:buNone/>
            </a:pPr>
            <a:r>
              <a:rPr lang="en-US">
                <a:cs typeface="Calibri"/>
              </a:rPr>
              <a:t>We have the following recurrence relation for A(n(T )):</a:t>
            </a:r>
          </a:p>
          <a:p>
            <a:pPr marL="0" indent="0" algn="ctr">
              <a:buNone/>
            </a:pPr>
            <a:r>
              <a:rPr lang="en-US" i="1">
                <a:cs typeface="Calibri"/>
              </a:rPr>
              <a:t>A(n(T )) = A(n(Tlef t)) + A(n(Tright)) + 1 for n(T ) &gt; 0</a:t>
            </a:r>
          </a:p>
        </p:txBody>
      </p:sp>
    </p:spTree>
    <p:extLst>
      <p:ext uri="{BB962C8B-B14F-4D97-AF65-F5344CB8AC3E}">
        <p14:creationId xmlns:p14="http://schemas.microsoft.com/office/powerpoint/2010/main" val="1824817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E3DD1-7A82-44A1-8DB5-FB08A4BF0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Binary Tree Traversals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0C1CD-94F2-4259-8AFC-B7EE26919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600">
                <a:cs typeface="Calibri"/>
              </a:rPr>
              <a:t>The most important divide-and-conquer algorithms for binary trees are the three classic traversals: preorder, inorder, and postorder. All three traversals visit nodes of a binary tree recursively, i.e., by visiting the tree’s root and its left and right subtrees. </a:t>
            </a:r>
            <a:endParaRPr lang="en-US">
              <a:cs typeface="Calibri"/>
            </a:endParaRPr>
          </a:p>
          <a:p>
            <a:pPr marL="0" indent="0" algn="ctr">
              <a:buNone/>
            </a:pPr>
            <a:r>
              <a:rPr lang="en-US" sz="2600" i="1" dirty="0">
                <a:cs typeface="Calibri"/>
              </a:rPr>
              <a:t>In preorder traversal, the root is visited before the left and right subtrees are </a:t>
            </a:r>
            <a:r>
              <a:rPr lang="en-US" sz="2600" i="1">
                <a:cs typeface="Calibri"/>
              </a:rPr>
              <a:t>visited.</a:t>
            </a:r>
            <a:endParaRPr lang="en-US" i="1">
              <a:cs typeface="Calibri"/>
            </a:endParaRPr>
          </a:p>
          <a:p>
            <a:pPr marL="0" indent="0" algn="ctr">
              <a:buNone/>
            </a:pPr>
            <a:r>
              <a:rPr lang="en-US" sz="2600" i="1">
                <a:cs typeface="Calibri"/>
              </a:rPr>
              <a:t>In inorder traversal, the root is visited after visiting its left subtree but before visiting the right subtree.</a:t>
            </a:r>
          </a:p>
          <a:p>
            <a:pPr marL="0" indent="0" algn="ctr">
              <a:buNone/>
            </a:pPr>
            <a:r>
              <a:rPr lang="en-US" sz="2600" i="1" dirty="0">
                <a:cs typeface="Calibri"/>
              </a:rPr>
              <a:t>In postorder traversal, the root is visited after visiting the left and </a:t>
            </a:r>
            <a:r>
              <a:rPr lang="en-US" sz="2600" i="1">
                <a:cs typeface="Calibri"/>
              </a:rPr>
              <a:t>right subtrees.</a:t>
            </a:r>
          </a:p>
        </p:txBody>
      </p:sp>
    </p:spTree>
    <p:extLst>
      <p:ext uri="{BB962C8B-B14F-4D97-AF65-F5344CB8AC3E}">
        <p14:creationId xmlns:p14="http://schemas.microsoft.com/office/powerpoint/2010/main" val="1364516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76A58-5C54-4812-A4FF-22B30E27D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Strassen’s Matrix Multiplication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0275A-51C5-4916-950D-DEBE41714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The Strassen algorithm, named after Volker Strassen, is an algorithm for matrix multiplication. </a:t>
            </a:r>
            <a:endParaRPr lang="en-US" dirty="0"/>
          </a:p>
          <a:p>
            <a:r>
              <a:rPr lang="en-US" dirty="0">
                <a:cs typeface="Calibri"/>
              </a:rPr>
              <a:t>It is faster than the standard matrix multiplication algorithm and is useful in practice for large matrices.</a:t>
            </a:r>
          </a:p>
          <a:p>
            <a:r>
              <a:rPr lang="en-US" dirty="0">
                <a:cs typeface="Calibri"/>
              </a:rPr>
              <a:t>Strassen’s algorithm is a Divide-and-Conquer algorithm that is asymptotically faster, i.e. O ( </a:t>
            </a:r>
            <a:r>
              <a:rPr lang="en-US" dirty="0" err="1">
                <a:cs typeface="Calibri"/>
              </a:rPr>
              <a:t>nlog</a:t>
            </a:r>
            <a:r>
              <a:rPr lang="en-US" dirty="0">
                <a:cs typeface="Calibri"/>
              </a:rPr>
              <a:t> 7). </a:t>
            </a:r>
          </a:p>
        </p:txBody>
      </p:sp>
    </p:spTree>
    <p:extLst>
      <p:ext uri="{BB962C8B-B14F-4D97-AF65-F5344CB8AC3E}">
        <p14:creationId xmlns:p14="http://schemas.microsoft.com/office/powerpoint/2010/main" val="2070344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3F84C-979B-48D8-83AF-2C777B0DB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Strassen’s Matrix Multiplication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D5A604E-A835-4776-B971-976881993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1919003"/>
            <a:ext cx="8534400" cy="420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526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12DEF-E66C-4DDF-903A-030424BA3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Strassen’s Matrix Multiplication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A01E54C-A2CA-4B3C-9F10-180198FD69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0275" y="1872456"/>
            <a:ext cx="779145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928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877CC-2F55-4ADF-98A1-F932A15AA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Strassen’s Matrix Multiplication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988FDA2-AC8A-4ABB-95E4-ED00815314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0357" y="2124869"/>
            <a:ext cx="10439399" cy="409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15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A8FF3-8A09-41CE-8753-8725929BE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Closest-Pair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D05E5-F1D0-460F-9C99-3F3634526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6229"/>
            <a:ext cx="10515600" cy="4480734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b="1">
                <a:cs typeface="Calibri"/>
              </a:rPr>
              <a:t>ALGORITHM </a:t>
            </a:r>
            <a:r>
              <a:rPr lang="en-US">
                <a:cs typeface="Calibri"/>
              </a:rPr>
              <a:t>EfficientClosestPair(P, Q)</a:t>
            </a:r>
          </a:p>
          <a:p>
            <a:endParaRPr lang="en-US" dirty="0">
              <a:cs typeface="Calibri"/>
            </a:endParaRPr>
          </a:p>
          <a:p>
            <a:pPr marL="0" indent="0" algn="ctr">
              <a:buNone/>
            </a:pPr>
            <a:r>
              <a:rPr lang="en-US" i="1">
                <a:cs typeface="Calibri"/>
              </a:rPr>
              <a:t>//Input: An array P of n ≥ 2 points in the Cartesian plane sorted in nondecreasing order of their x coordinates and an array Q of the same points sorted in nondecreas</a:t>
            </a:r>
            <a:r>
              <a:rPr lang="en-US" sz="2900" i="1">
                <a:cs typeface="Calibri"/>
              </a:rPr>
              <a:t>ing order of the y coordinates</a:t>
            </a:r>
          </a:p>
          <a:p>
            <a:pPr marL="0" indent="0" algn="ctr">
              <a:buNone/>
            </a:pPr>
            <a:r>
              <a:rPr lang="en-US" sz="2900" i="1">
                <a:cs typeface="Calibri"/>
              </a:rPr>
              <a:t>//Output: Euclidean distance between the closest pair of points</a:t>
            </a:r>
          </a:p>
          <a:p>
            <a:pPr marL="0" indent="0" algn="ctr">
              <a:buNone/>
            </a:pPr>
            <a:r>
              <a:rPr lang="en-US" sz="2900" i="1">
                <a:cs typeface="Calibri"/>
              </a:rPr>
              <a:t>if n ≤ 3</a:t>
            </a:r>
          </a:p>
          <a:p>
            <a:pPr marL="0" indent="0" algn="ctr">
              <a:buNone/>
            </a:pPr>
            <a:r>
              <a:rPr lang="en-US" sz="2900" i="1">
                <a:cs typeface="Calibri"/>
              </a:rPr>
              <a:t>return the minimal distance found by the brute-force algorithm</a:t>
            </a:r>
          </a:p>
          <a:p>
            <a:pPr marL="0" indent="0" algn="ctr">
              <a:buNone/>
            </a:pPr>
            <a:r>
              <a:rPr lang="en-US" sz="2900" i="1">
                <a:cs typeface="Calibri"/>
              </a:rPr>
              <a:t>else</a:t>
            </a:r>
          </a:p>
          <a:p>
            <a:pPr marL="0" indent="0" algn="ctr">
              <a:buNone/>
            </a:pPr>
            <a:r>
              <a:rPr lang="en-US" sz="2900" i="1">
                <a:cs typeface="Calibri"/>
              </a:rPr>
              <a:t>copy the first n/2 points of P to array Pl</a:t>
            </a:r>
          </a:p>
          <a:p>
            <a:pPr marL="0" indent="0" algn="ctr">
              <a:buNone/>
            </a:pPr>
            <a:r>
              <a:rPr lang="en-US" sz="2900" i="1">
                <a:cs typeface="Calibri"/>
              </a:rPr>
              <a:t>copy the same n/2 points from Q to array Ql</a:t>
            </a:r>
          </a:p>
          <a:p>
            <a:pPr marL="0" indent="0" algn="ctr">
              <a:buNone/>
            </a:pPr>
            <a:r>
              <a:rPr lang="en-US" sz="2900" i="1">
                <a:cs typeface="Calibri"/>
              </a:rPr>
              <a:t>copy the remaining n/2 points of P to array Pr</a:t>
            </a:r>
          </a:p>
          <a:p>
            <a:pPr marL="0" indent="0" algn="ctr">
              <a:buNone/>
            </a:pPr>
            <a:r>
              <a:rPr lang="en-US" sz="2900" i="1">
                <a:cs typeface="Calibri"/>
              </a:rPr>
              <a:t>copy the same n/2 points from Q to array Qr</a:t>
            </a:r>
          </a:p>
          <a:p>
            <a:pPr algn="ctr">
              <a:buNone/>
            </a:pPr>
            <a:r>
              <a:rPr lang="en-US" sz="2900" i="1">
                <a:cs typeface="Calibri"/>
              </a:rPr>
              <a:t>dl ←EfficientClosestPair(Pl, Ql)</a:t>
            </a:r>
          </a:p>
        </p:txBody>
      </p:sp>
    </p:spTree>
    <p:extLst>
      <p:ext uri="{BB962C8B-B14F-4D97-AF65-F5344CB8AC3E}">
        <p14:creationId xmlns:p14="http://schemas.microsoft.com/office/powerpoint/2010/main" val="2505118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B989B-8DBA-42DE-A0F7-68DDFE658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Closest-Pair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A48B2-6A75-4583-AD28-D7B9FB2E4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i="1">
                <a:cs typeface="Calibri"/>
              </a:rPr>
              <a:t>dr ←EfficientClosestPair(Pr, Qr)</a:t>
            </a:r>
          </a:p>
          <a:p>
            <a:pPr marL="0" indent="0" algn="ctr">
              <a:buNone/>
            </a:pPr>
            <a:r>
              <a:rPr lang="en-US" i="1">
                <a:cs typeface="Calibri"/>
              </a:rPr>
              <a:t>d ←min{dl, dr }</a:t>
            </a:r>
          </a:p>
          <a:p>
            <a:pPr marL="0" indent="0" algn="ctr">
              <a:buNone/>
            </a:pPr>
            <a:r>
              <a:rPr lang="en-US" i="1">
                <a:cs typeface="Calibri"/>
              </a:rPr>
              <a:t>m←P[n/2 − 1].x</a:t>
            </a:r>
          </a:p>
          <a:p>
            <a:pPr marL="0" indent="0" algn="ctr">
              <a:buNone/>
            </a:pPr>
            <a:r>
              <a:rPr lang="en-US" i="1">
                <a:cs typeface="Calibri"/>
              </a:rPr>
              <a:t>copy all the points of Q for which |x − m| &lt; d into array S[0..num − 1]</a:t>
            </a:r>
          </a:p>
          <a:p>
            <a:pPr marL="0" indent="0" algn="ctr">
              <a:buNone/>
            </a:pPr>
            <a:r>
              <a:rPr lang="en-US" i="1">
                <a:cs typeface="Calibri"/>
              </a:rPr>
              <a:t>dminsq ←d2</a:t>
            </a:r>
          </a:p>
          <a:p>
            <a:pPr marL="0" indent="0" algn="ctr">
              <a:buNone/>
            </a:pPr>
            <a:r>
              <a:rPr lang="en-US" i="1">
                <a:cs typeface="Calibri"/>
              </a:rPr>
              <a:t>for i ←0 to num − 2 do</a:t>
            </a:r>
          </a:p>
          <a:p>
            <a:pPr marL="0" indent="0" algn="ctr">
              <a:buNone/>
            </a:pPr>
            <a:r>
              <a:rPr lang="en-US" i="1">
                <a:cs typeface="Calibri"/>
              </a:rPr>
              <a:t>k←i + 1</a:t>
            </a:r>
          </a:p>
          <a:p>
            <a:pPr marL="0" indent="0" algn="ctr">
              <a:buNone/>
            </a:pPr>
            <a:r>
              <a:rPr lang="en-US" i="1">
                <a:cs typeface="Calibri"/>
              </a:rPr>
              <a:t>while k ≤ num − 1 and (S[k].y − S[i].y)2 &lt; dminsq</a:t>
            </a:r>
          </a:p>
          <a:p>
            <a:pPr marL="0" indent="0" algn="ctr">
              <a:buNone/>
            </a:pPr>
            <a:r>
              <a:rPr lang="en-US" i="1">
                <a:cs typeface="Calibri"/>
              </a:rPr>
              <a:t>dminsq ←min((S[k].x − S[i].x)2+ (S[k].y − S[i].y)2, dminsq)</a:t>
            </a:r>
          </a:p>
          <a:p>
            <a:pPr marL="0" indent="0" algn="ctr">
              <a:buNone/>
            </a:pPr>
            <a:r>
              <a:rPr lang="en-US" i="1">
                <a:cs typeface="Calibri"/>
              </a:rPr>
              <a:t>k←k + 1</a:t>
            </a:r>
          </a:p>
          <a:p>
            <a:pPr marL="0" indent="0" algn="ctr">
              <a:buNone/>
            </a:pPr>
            <a:r>
              <a:rPr lang="en-US" i="1">
                <a:cs typeface="Calibri"/>
              </a:rPr>
              <a:t>return sqrt(dminsq)</a:t>
            </a:r>
          </a:p>
        </p:txBody>
      </p:sp>
    </p:spTree>
    <p:extLst>
      <p:ext uri="{BB962C8B-B14F-4D97-AF65-F5344CB8AC3E}">
        <p14:creationId xmlns:p14="http://schemas.microsoft.com/office/powerpoint/2010/main" val="1623941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0862B-9663-4C0B-8E38-B4C34DA01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Closest-Pair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D5A0E-B7C6-4E23-8FF9-0A13C2D56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The algorithm spends linear time both for dividing the problem into two problems half the size and combining the obtained solutions.</a:t>
            </a:r>
            <a:endParaRPr lang="en-US"/>
          </a:p>
          <a:p>
            <a:r>
              <a:rPr lang="en-US" dirty="0">
                <a:cs typeface="Calibri"/>
              </a:rPr>
              <a:t> </a:t>
            </a:r>
            <a:r>
              <a:rPr lang="en-US">
                <a:cs typeface="Calibri"/>
              </a:rPr>
              <a:t>Therefore, assuming as usual that n is a power of 2, we have the following recurrence for the running time of the algorithm.</a:t>
            </a:r>
            <a:endParaRPr lang="en-US"/>
          </a:p>
          <a:p>
            <a:pPr marL="0" indent="0" algn="ctr">
              <a:buNone/>
            </a:pPr>
            <a:r>
              <a:rPr lang="en-US" i="1">
                <a:cs typeface="Calibri"/>
              </a:rPr>
              <a:t>T (n) = 2T (n/2) + f (n).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1004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70A31-F43B-4954-85E7-1BA89E396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cs typeface="Calibri Light"/>
              </a:rPr>
              <a:t>Divide-and-Conquer</a:t>
            </a:r>
          </a:p>
          <a:p>
            <a:endParaRPr lang="en-US" dirty="0">
              <a:cs typeface="Calibri Light"/>
            </a:endParaRP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B14B3CD9-79A8-4EE3-AB4B-F6959E992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Diagram depicts the case of dividing a problem into two smaller subproblems, by far the most widely occurring case (at least for divide-and-conquer algorithms designed to be executed on a single-processor computer).</a:t>
            </a:r>
            <a:endParaRPr lang="en-US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2E264581-CC54-48F5-B458-5AF1AE7762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0" r="3" b="3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24005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C6E87-9EF3-4887-840E-1DFEC6BBF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Merge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61AFF-9FD9-4885-BF89-D25C9782C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Merges ort is a perfect example of a successful application of the divide-and conquer technique. </a:t>
            </a:r>
            <a:endParaRPr lang="en-US" dirty="0" err="1">
              <a:cs typeface="Calibri"/>
            </a:endParaRPr>
          </a:p>
          <a:p>
            <a:r>
              <a:rPr lang="en-US" dirty="0">
                <a:cs typeface="Calibri"/>
              </a:rPr>
              <a:t>It sorts a given array A[0..n − 1] by dividing it into two halves A[0..n/2 − 1] and A[n/2..n − 1], sorting each of them recursively, and then merging the two smaller sorted arrays into a single sorted one.</a:t>
            </a:r>
          </a:p>
        </p:txBody>
      </p:sp>
    </p:spTree>
    <p:extLst>
      <p:ext uri="{BB962C8B-B14F-4D97-AF65-F5344CB8AC3E}">
        <p14:creationId xmlns:p14="http://schemas.microsoft.com/office/powerpoint/2010/main" val="3156040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7FE1A-EB3C-408F-B497-87CA979A4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Merge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AD3F6-A28A-4F47-9A96-EE8AE5C92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cs typeface="Calibri"/>
              </a:rPr>
              <a:t>ALGORITHM</a:t>
            </a:r>
            <a:r>
              <a:rPr lang="en-US" dirty="0">
                <a:cs typeface="Calibri"/>
              </a:rPr>
              <a:t> </a:t>
            </a:r>
            <a:endParaRPr lang="en-US" dirty="0"/>
          </a:p>
          <a:p>
            <a:pPr marL="0" indent="0">
              <a:buNone/>
            </a:pPr>
            <a:r>
              <a:rPr lang="en-US" sz="3000" dirty="0">
                <a:cs typeface="Calibri"/>
              </a:rPr>
              <a:t>//Sorts array A[0..n − 1] by recursive </a:t>
            </a:r>
            <a:r>
              <a:rPr lang="en-US" sz="3000" dirty="0" err="1">
                <a:cs typeface="Calibri"/>
              </a:rPr>
              <a:t>mergesort</a:t>
            </a:r>
            <a:endParaRPr lang="en-US"/>
          </a:p>
          <a:p>
            <a:pPr marL="0" indent="0" algn="ctr">
              <a:buNone/>
            </a:pPr>
            <a:r>
              <a:rPr lang="en-US" dirty="0">
                <a:cs typeface="Calibri"/>
              </a:rPr>
              <a:t>//Input: An array A[0..n − 1] of orderable elements</a:t>
            </a:r>
          </a:p>
          <a:p>
            <a:pPr marL="0" indent="0" algn="ctr">
              <a:buNone/>
            </a:pPr>
            <a:r>
              <a:rPr lang="en-US" dirty="0">
                <a:cs typeface="Calibri"/>
              </a:rPr>
              <a:t>//Output: Array A[0..n − 1] sorted in nondecreasing order</a:t>
            </a:r>
          </a:p>
          <a:p>
            <a:pPr marL="0" indent="0" algn="ctr">
              <a:buNone/>
            </a:pPr>
            <a:r>
              <a:rPr lang="en-US" dirty="0">
                <a:cs typeface="Calibri"/>
              </a:rPr>
              <a:t>if n &gt; 1</a:t>
            </a:r>
          </a:p>
          <a:p>
            <a:pPr marL="0" indent="0" algn="ctr">
              <a:buNone/>
            </a:pPr>
            <a:r>
              <a:rPr lang="en-US" dirty="0">
                <a:cs typeface="Calibri"/>
              </a:rPr>
              <a:t>copy A[0..n/2 − 1] to B[0..n/2 − 1]</a:t>
            </a:r>
          </a:p>
          <a:p>
            <a:pPr marL="0" indent="0" algn="ctr">
              <a:buNone/>
            </a:pPr>
            <a:r>
              <a:rPr lang="en-US" dirty="0">
                <a:cs typeface="Calibri"/>
              </a:rPr>
              <a:t>copy A[n/2..n − 1] to C[0..n/2 − 1]</a:t>
            </a:r>
          </a:p>
          <a:p>
            <a:pPr marL="0" indent="0" algn="ctr">
              <a:buNone/>
            </a:pPr>
            <a:r>
              <a:rPr lang="en-US" dirty="0" err="1">
                <a:cs typeface="Calibri"/>
              </a:rPr>
              <a:t>Mergesort</a:t>
            </a:r>
            <a:r>
              <a:rPr lang="en-US" dirty="0">
                <a:cs typeface="Calibri"/>
              </a:rPr>
              <a:t>(B[0..n/2 − 1])</a:t>
            </a:r>
          </a:p>
          <a:p>
            <a:pPr marL="0" indent="0" algn="ctr">
              <a:buNone/>
            </a:pPr>
            <a:r>
              <a:rPr lang="en-US" dirty="0" err="1">
                <a:cs typeface="Calibri"/>
              </a:rPr>
              <a:t>Mergesort</a:t>
            </a:r>
            <a:r>
              <a:rPr lang="en-US" dirty="0">
                <a:cs typeface="Calibri"/>
              </a:rPr>
              <a:t>(C[0..n/2 − 1])</a:t>
            </a:r>
          </a:p>
          <a:p>
            <a:pPr marL="0" indent="0" algn="ctr">
              <a:buNone/>
            </a:pPr>
            <a:r>
              <a:rPr lang="en-US" dirty="0">
                <a:cs typeface="Calibri"/>
              </a:rPr>
              <a:t>Merge(B, C, A)</a:t>
            </a:r>
          </a:p>
        </p:txBody>
      </p:sp>
    </p:spTree>
    <p:extLst>
      <p:ext uri="{BB962C8B-B14F-4D97-AF65-F5344CB8AC3E}">
        <p14:creationId xmlns:p14="http://schemas.microsoft.com/office/powerpoint/2010/main" val="3250135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7720-0F6C-427E-8AA5-4D596896F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Merge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C4BA1-057D-4763-885F-95182CB62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cs typeface="Calibri"/>
              </a:rPr>
              <a:t>EFFECIENCY</a:t>
            </a:r>
          </a:p>
          <a:p>
            <a:pPr marL="457200" indent="-457200"/>
            <a:r>
              <a:rPr lang="en-US" dirty="0">
                <a:cs typeface="Calibri"/>
              </a:rPr>
              <a:t>Assuming for simplicity that n is a power of 2, the recurrence relation for the number of key comparisons C(n) is</a:t>
            </a:r>
          </a:p>
          <a:p>
            <a:pPr algn="ctr">
              <a:buNone/>
            </a:pPr>
            <a:r>
              <a:rPr lang="en-US" i="1" dirty="0">
                <a:cs typeface="Calibri"/>
              </a:rPr>
              <a:t>C(n) = 2C(n/2) + </a:t>
            </a:r>
            <a:r>
              <a:rPr lang="en-US" i="1" dirty="0" err="1">
                <a:cs typeface="Calibri"/>
              </a:rPr>
              <a:t>Cmerge</a:t>
            </a:r>
            <a:r>
              <a:rPr lang="en-US" i="1" dirty="0">
                <a:cs typeface="Calibri"/>
              </a:rPr>
              <a:t>(n) for n &gt; 1, C(1) = 0.</a:t>
            </a:r>
          </a:p>
          <a:p>
            <a:pPr algn="ctr">
              <a:buNone/>
            </a:pPr>
            <a:endParaRPr lang="en-US" i="1" dirty="0">
              <a:cs typeface="Calibri"/>
            </a:endParaRPr>
          </a:p>
          <a:p>
            <a:pPr marL="457200" indent="-457200"/>
            <a:r>
              <a:rPr lang="en-US" dirty="0">
                <a:cs typeface="Calibri"/>
              </a:rPr>
              <a:t>At each step, exactly one comparison is made, after which the total number of elements in the two arrays still needing to be processed is reduced by 1.</a:t>
            </a:r>
            <a:endParaRPr lang="en-US" i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3469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3408E-ECBA-4D0C-A220-04F494E7D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Quicksort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36286-9D7F-4EE7-8FC1-BC9D8BD0A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Quicksort is the other important sorting algorithm that is based on the divide-and conquer approach. </a:t>
            </a:r>
            <a:endParaRPr lang="en-US"/>
          </a:p>
          <a:p>
            <a:r>
              <a:rPr lang="en-US" dirty="0">
                <a:cs typeface="Calibri"/>
              </a:rPr>
              <a:t>Unlike merge sort, which divides its input elements according to their position in the array, quicksort divides them according to their value.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6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7EC3A-C3F7-4BEB-91DF-AE618FEA7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Quicksort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FEBAC-BA19-44F9-996F-E107F65B0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cs typeface="Calibri"/>
              </a:rPr>
              <a:t>ALGORITHM </a:t>
            </a:r>
            <a:endParaRPr lang="en-US" dirty="0">
              <a:cs typeface="Calibri"/>
            </a:endParaRPr>
          </a:p>
          <a:p>
            <a:pPr marL="0" indent="0" algn="ctr">
              <a:buNone/>
            </a:pPr>
            <a:r>
              <a:rPr lang="en-US" i="1" dirty="0">
                <a:cs typeface="Calibri"/>
              </a:rPr>
              <a:t>//Sorts a subarray by quicksort</a:t>
            </a:r>
          </a:p>
          <a:p>
            <a:pPr marL="0" indent="0" algn="ctr">
              <a:buNone/>
            </a:pPr>
            <a:r>
              <a:rPr lang="en-US" i="1" dirty="0">
                <a:cs typeface="Calibri"/>
              </a:rPr>
              <a:t>//Input: Subarray of array A[0..n − 1], defined by its left and right</a:t>
            </a:r>
          </a:p>
          <a:p>
            <a:pPr marL="0" indent="0" algn="ctr">
              <a:buNone/>
            </a:pPr>
            <a:r>
              <a:rPr lang="en-US" i="1" dirty="0">
                <a:cs typeface="Calibri"/>
              </a:rPr>
              <a:t>// indices l and r</a:t>
            </a:r>
          </a:p>
          <a:p>
            <a:pPr marL="0" indent="0" algn="ctr">
              <a:buNone/>
            </a:pPr>
            <a:r>
              <a:rPr lang="en-US" i="1" dirty="0">
                <a:cs typeface="Calibri"/>
              </a:rPr>
              <a:t>//Output: Subarray A[</a:t>
            </a:r>
            <a:r>
              <a:rPr lang="en-US" i="1" dirty="0" err="1">
                <a:cs typeface="Calibri"/>
              </a:rPr>
              <a:t>l..r</a:t>
            </a:r>
            <a:r>
              <a:rPr lang="en-US" i="1" dirty="0">
                <a:cs typeface="Calibri"/>
              </a:rPr>
              <a:t>] sorted in nondecreasing order</a:t>
            </a:r>
          </a:p>
          <a:p>
            <a:pPr marL="0" indent="0" algn="ctr">
              <a:buNone/>
            </a:pPr>
            <a:r>
              <a:rPr lang="en-US" i="1" dirty="0">
                <a:cs typeface="Calibri"/>
              </a:rPr>
              <a:t>if l &lt; r</a:t>
            </a:r>
          </a:p>
          <a:p>
            <a:pPr marL="0" indent="0" algn="ctr">
              <a:buNone/>
            </a:pPr>
            <a:r>
              <a:rPr lang="en-US" i="1" dirty="0">
                <a:cs typeface="Calibri"/>
              </a:rPr>
              <a:t>s ←Partition(A[</a:t>
            </a:r>
            <a:r>
              <a:rPr lang="en-US" i="1" dirty="0" err="1">
                <a:cs typeface="Calibri"/>
              </a:rPr>
              <a:t>l..r</a:t>
            </a:r>
            <a:r>
              <a:rPr lang="en-US" i="1" dirty="0">
                <a:cs typeface="Calibri"/>
              </a:rPr>
              <a:t>]) //s is a split position</a:t>
            </a:r>
          </a:p>
          <a:p>
            <a:pPr marL="0" indent="0" algn="ctr">
              <a:buNone/>
            </a:pPr>
            <a:r>
              <a:rPr lang="en-US" i="1" dirty="0">
                <a:cs typeface="Calibri"/>
              </a:rPr>
              <a:t>Quicksort(A[</a:t>
            </a:r>
            <a:r>
              <a:rPr lang="en-US" i="1" dirty="0" err="1">
                <a:cs typeface="Calibri"/>
              </a:rPr>
              <a:t>l..s</a:t>
            </a:r>
            <a:r>
              <a:rPr lang="en-US" i="1" dirty="0">
                <a:cs typeface="Calibri"/>
              </a:rPr>
              <a:t> − 1])</a:t>
            </a:r>
          </a:p>
          <a:p>
            <a:pPr marL="0" indent="0" algn="ctr">
              <a:buNone/>
            </a:pPr>
            <a:r>
              <a:rPr lang="en-US" i="1" dirty="0">
                <a:cs typeface="Calibri"/>
              </a:rPr>
              <a:t>Quicksort(A[s + 1..r])</a:t>
            </a:r>
          </a:p>
        </p:txBody>
      </p:sp>
    </p:spTree>
    <p:extLst>
      <p:ext uri="{BB962C8B-B14F-4D97-AF65-F5344CB8AC3E}">
        <p14:creationId xmlns:p14="http://schemas.microsoft.com/office/powerpoint/2010/main" val="2292132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FAC29-0A9D-4304-B422-E9A0B0D91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cs typeface="Calibri Light"/>
              </a:rPr>
              <a:t>Quicksort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EE27B-0940-4256-94CE-4199F76B7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cs typeface="Calibri"/>
              </a:rPr>
              <a:t>EFFECIENCY</a:t>
            </a:r>
            <a:endParaRPr lang="en-US"/>
          </a:p>
          <a:p>
            <a:r>
              <a:rPr lang="en-US" dirty="0">
                <a:cs typeface="Calibri"/>
              </a:rPr>
              <a:t>The number of key comparisons made before a partition is achieved is n + 1 if the scanning indices cross over and n if they coincide.</a:t>
            </a:r>
            <a:endParaRPr lang="en-US" dirty="0"/>
          </a:p>
          <a:p>
            <a:pPr algn="ctr">
              <a:buNone/>
            </a:pPr>
            <a:r>
              <a:rPr lang="en-US" i="1" dirty="0" err="1">
                <a:cs typeface="Calibri"/>
              </a:rPr>
              <a:t>Cbest</a:t>
            </a:r>
            <a:r>
              <a:rPr lang="en-US" i="1" dirty="0">
                <a:cs typeface="Calibri"/>
              </a:rPr>
              <a:t>(n) = 2Cbest(n/2) + n for n &gt; 1, </a:t>
            </a:r>
            <a:r>
              <a:rPr lang="en-US" i="1" dirty="0" err="1">
                <a:cs typeface="Calibri"/>
              </a:rPr>
              <a:t>Cbest</a:t>
            </a:r>
            <a:r>
              <a:rPr lang="en-US" i="1" dirty="0">
                <a:cs typeface="Calibri"/>
              </a:rPr>
              <a:t>(1) = 0.</a:t>
            </a:r>
          </a:p>
          <a:p>
            <a:r>
              <a:rPr lang="en-US" dirty="0">
                <a:cs typeface="Calibri"/>
              </a:rPr>
              <a:t>If all the splits happen in the middle of corresponding subarrays, we will have the best case. </a:t>
            </a:r>
          </a:p>
          <a:p>
            <a:r>
              <a:rPr lang="en-US" dirty="0">
                <a:cs typeface="Calibri"/>
              </a:rPr>
              <a:t>The number of key comparisons in the best case satisfies the recurrence.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749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AB3DB-6C33-4BB0-8C46-18F6D4FBC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364" y="388630"/>
            <a:ext cx="10588434" cy="1062644"/>
          </a:xfrm>
        </p:spPr>
        <p:txBody>
          <a:bodyPr anchor="b">
            <a:normAutofit/>
          </a:bodyPr>
          <a:lstStyle/>
          <a:p>
            <a:pPr algn="ctr"/>
            <a:r>
              <a:rPr lang="en-US">
                <a:cs typeface="Calibri Light"/>
              </a:rPr>
              <a:t>Binary Tree Traversals</a:t>
            </a:r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>
            <a:extLst>
              <a:ext uri="{FF2B5EF4-FFF2-40B4-BE49-F238E27FC236}">
                <a16:creationId xmlns:a16="http://schemas.microsoft.com/office/drawing/2014/main" id="{862D5894-8B25-4450-9071-E4AC410C0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023" y="2811104"/>
            <a:ext cx="3366480" cy="252094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0EDA3-8CC7-4DA9-8F75-93358B5B2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>
                <a:cs typeface="Calibri"/>
              </a:rPr>
              <a:t>We usually think of a binary tree as a special case of an ordered tree.</a:t>
            </a:r>
          </a:p>
          <a:p>
            <a:r>
              <a:rPr lang="en-US" sz="2400">
                <a:cs typeface="Calibri"/>
              </a:rPr>
              <a:t>A binary tree T is defined as a finite set of nodes that is either empty or consists of a root and two disjoint binary trees TL and TR called, respectively, the left and right subtree of the root.</a:t>
            </a:r>
          </a:p>
          <a:p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1358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Divide-and-Conquer</vt:lpstr>
      <vt:lpstr>Divide-and-Conquer </vt:lpstr>
      <vt:lpstr>Merge Sort</vt:lpstr>
      <vt:lpstr>Merge Sort</vt:lpstr>
      <vt:lpstr>Merge Sort</vt:lpstr>
      <vt:lpstr>Quicksort</vt:lpstr>
      <vt:lpstr>Quicksort</vt:lpstr>
      <vt:lpstr>Quicksort</vt:lpstr>
      <vt:lpstr>Binary Tree Traversals</vt:lpstr>
      <vt:lpstr>Binary Tree Traversals</vt:lpstr>
      <vt:lpstr>Binary Tree Traversals</vt:lpstr>
      <vt:lpstr>Binary Tree Traversals</vt:lpstr>
      <vt:lpstr>Strassen’s Matrix Multiplication</vt:lpstr>
      <vt:lpstr>Strassen’s Matrix Multiplication</vt:lpstr>
      <vt:lpstr>Strassen’s Matrix Multiplication</vt:lpstr>
      <vt:lpstr>Strassen’s Matrix Multiplication</vt:lpstr>
      <vt:lpstr>Closest-Pair</vt:lpstr>
      <vt:lpstr>Closest-Pair</vt:lpstr>
      <vt:lpstr>Closest-Pair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267</cp:revision>
  <dcterms:created xsi:type="dcterms:W3CDTF">2013-07-15T20:26:40Z</dcterms:created>
  <dcterms:modified xsi:type="dcterms:W3CDTF">2018-10-30T18:51:46Z</dcterms:modified>
</cp:coreProperties>
</file>