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3" r:id="rId7"/>
    <p:sldId id="264" r:id="rId8"/>
    <p:sldId id="262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FFFF99"/>
    <a:srgbClr val="FFFFFF"/>
    <a:srgbClr val="99FFCC"/>
    <a:srgbClr val="FFCCFF"/>
    <a:srgbClr val="BFC7D5"/>
    <a:srgbClr val="C5CD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2B037-EA86-4AA7-82EE-B5DC1E45CB8C}" type="datetimeFigureOut">
              <a:rPr lang="en-US" smtClean="0"/>
              <a:t>20-Apr-25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3D535-D182-4EE8-B33C-C8D7F46B4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68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2B037-EA86-4AA7-82EE-B5DC1E45CB8C}" type="datetimeFigureOut">
              <a:rPr lang="en-US" smtClean="0"/>
              <a:t>20-Apr-25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3D535-D182-4EE8-B33C-C8D7F46B4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399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2B037-EA86-4AA7-82EE-B5DC1E45CB8C}" type="datetimeFigureOut">
              <a:rPr lang="en-US" smtClean="0"/>
              <a:t>20-Apr-25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3D535-D182-4EE8-B33C-C8D7F46B4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781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2B037-EA86-4AA7-82EE-B5DC1E45CB8C}" type="datetimeFigureOut">
              <a:rPr lang="en-US" smtClean="0"/>
              <a:t>20-Apr-25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3D535-D182-4EE8-B33C-C8D7F46B4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524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2B037-EA86-4AA7-82EE-B5DC1E45CB8C}" type="datetimeFigureOut">
              <a:rPr lang="en-US" smtClean="0"/>
              <a:t>20-Apr-25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3D535-D182-4EE8-B33C-C8D7F46B4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500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2B037-EA86-4AA7-82EE-B5DC1E45CB8C}" type="datetimeFigureOut">
              <a:rPr lang="en-US" smtClean="0"/>
              <a:t>20-Apr-25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3D535-D182-4EE8-B33C-C8D7F46B4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659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2B037-EA86-4AA7-82EE-B5DC1E45CB8C}" type="datetimeFigureOut">
              <a:rPr lang="en-US" smtClean="0"/>
              <a:t>20-Apr-25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3D535-D182-4EE8-B33C-C8D7F46B4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399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2B037-EA86-4AA7-82EE-B5DC1E45CB8C}" type="datetimeFigureOut">
              <a:rPr lang="en-US" smtClean="0"/>
              <a:t>20-Apr-25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3D535-D182-4EE8-B33C-C8D7F46B4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795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2B037-EA86-4AA7-82EE-B5DC1E45CB8C}" type="datetimeFigureOut">
              <a:rPr lang="en-US" smtClean="0"/>
              <a:t>20-Apr-25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3D535-D182-4EE8-B33C-C8D7F46B4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868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2B037-EA86-4AA7-82EE-B5DC1E45CB8C}" type="datetimeFigureOut">
              <a:rPr lang="en-US" smtClean="0"/>
              <a:t>20-Apr-25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3D535-D182-4EE8-B33C-C8D7F46B4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531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2B037-EA86-4AA7-82EE-B5DC1E45CB8C}" type="datetimeFigureOut">
              <a:rPr lang="en-US" smtClean="0"/>
              <a:t>20-Apr-25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3D535-D182-4EE8-B33C-C8D7F46B4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545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12B037-EA86-4AA7-82EE-B5DC1E45CB8C}" type="datetimeFigureOut">
              <a:rPr lang="en-US" smtClean="0"/>
              <a:t>20-Apr-25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83D535-D182-4EE8-B33C-C8D7F46B4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37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3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555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1654154" y="2928625"/>
            <a:ext cx="3239589" cy="3662070"/>
          </a:xfrm>
          <a:prstGeom prst="roundRect">
            <a:avLst/>
          </a:prstGeom>
          <a:ln w="28575"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ounded Rectangle 1"/>
          <p:cNvSpPr/>
          <p:nvPr/>
        </p:nvSpPr>
        <p:spPr>
          <a:xfrm rot="16200000">
            <a:off x="-595720" y="4955690"/>
            <a:ext cx="1867987" cy="37882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 Question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2122206" y="3287149"/>
            <a:ext cx="2107473" cy="95827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Instruction-tuned/ Policy Optimized SLM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865302" y="5783404"/>
            <a:ext cx="1310640" cy="594361"/>
          </a:xfrm>
          <a:prstGeom prst="roundRect">
            <a:avLst/>
          </a:prstGeom>
          <a:solidFill>
            <a:srgbClr val="FFFFCC"/>
          </a:solidFill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Memory database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3412577" y="5802070"/>
            <a:ext cx="1310640" cy="594361"/>
          </a:xfrm>
          <a:prstGeom prst="roundRect">
            <a:avLst/>
          </a:prstGeom>
          <a:solidFill>
            <a:srgbClr val="FFFFCC"/>
          </a:solidFill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Graph database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8882285" y="2921821"/>
            <a:ext cx="2547715" cy="3673928"/>
          </a:xfrm>
          <a:prstGeom prst="roundRect">
            <a:avLst/>
          </a:prstGeom>
          <a:ln w="28575"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9024335" y="5834835"/>
            <a:ext cx="2272937" cy="59436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Human-as-a-judge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9024335" y="5096785"/>
            <a:ext cx="2272937" cy="59436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Reward Model-as-a-judge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9024335" y="2987734"/>
            <a:ext cx="2272937" cy="1942498"/>
          </a:xfrm>
          <a:prstGeom prst="roundRect">
            <a:avLst/>
          </a:prstGeom>
          <a:ln w="28575"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108" y="4706049"/>
            <a:ext cx="890688" cy="890688"/>
          </a:xfrm>
          <a:prstGeom prst="rect">
            <a:avLst/>
          </a:prstGeom>
        </p:spPr>
      </p:pic>
      <p:sp>
        <p:nvSpPr>
          <p:cNvPr id="19" name="Rounded Rectangle 18"/>
          <p:cNvSpPr/>
          <p:nvPr/>
        </p:nvSpPr>
        <p:spPr>
          <a:xfrm rot="16200000">
            <a:off x="8512" y="4955689"/>
            <a:ext cx="1867987" cy="378822"/>
          </a:xfrm>
          <a:prstGeom prst="roundRect">
            <a:avLst/>
          </a:prstGeom>
          <a:solidFill>
            <a:schemeClr val="bg2">
              <a:lumMod val="75000"/>
            </a:schemeClr>
          </a:solidFill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Guardrails</a:t>
            </a:r>
            <a:endParaRPr lang="en-US" dirty="0"/>
          </a:p>
        </p:txBody>
      </p:sp>
      <p:pic>
        <p:nvPicPr>
          <p:cNvPr id="2050" name="Picture 2" descr="Page 2 | Minimalist Database Symbol Vectors &amp; Illustrations for Free  Download | Freepik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7504" y="4660461"/>
            <a:ext cx="997074" cy="997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ounded Rectangle 20"/>
          <p:cNvSpPr/>
          <p:nvPr/>
        </p:nvSpPr>
        <p:spPr>
          <a:xfrm>
            <a:off x="706864" y="2940967"/>
            <a:ext cx="1310640" cy="59436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Meta-Agent</a:t>
            </a:r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 rot="16200000">
            <a:off x="4321441" y="4282246"/>
            <a:ext cx="1867987" cy="441697"/>
          </a:xfrm>
          <a:prstGeom prst="roundRect">
            <a:avLst/>
          </a:prstGeom>
          <a:solidFill>
            <a:srgbClr val="C5CDCF"/>
          </a:solidFill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Flash attention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 rot="16200000">
            <a:off x="4958161" y="4206902"/>
            <a:ext cx="1867987" cy="582253"/>
          </a:xfrm>
          <a:prstGeom prst="roundRect">
            <a:avLst/>
          </a:prstGeom>
          <a:solidFill>
            <a:srgbClr val="C5CDCF"/>
          </a:solidFill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KV Caching paged attention</a:t>
            </a:r>
            <a:endParaRPr lang="en-US" dirty="0"/>
          </a:p>
        </p:txBody>
      </p:sp>
      <p:sp>
        <p:nvSpPr>
          <p:cNvPr id="25" name="Rounded Rectangle 24"/>
          <p:cNvSpPr/>
          <p:nvPr/>
        </p:nvSpPr>
        <p:spPr>
          <a:xfrm rot="16200000">
            <a:off x="5682254" y="4235204"/>
            <a:ext cx="1867987" cy="525649"/>
          </a:xfrm>
          <a:prstGeom prst="roundRect">
            <a:avLst/>
          </a:prstGeom>
          <a:solidFill>
            <a:srgbClr val="C5CDCF"/>
          </a:solidFill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Look-ahead Decoding</a:t>
            </a:r>
            <a:endParaRPr lang="en-US" dirty="0"/>
          </a:p>
        </p:txBody>
      </p:sp>
      <p:sp>
        <p:nvSpPr>
          <p:cNvPr id="26" name="Rounded Rectangle 25"/>
          <p:cNvSpPr/>
          <p:nvPr/>
        </p:nvSpPr>
        <p:spPr>
          <a:xfrm rot="16200000">
            <a:off x="6378046" y="4235204"/>
            <a:ext cx="1867987" cy="525649"/>
          </a:xfrm>
          <a:prstGeom prst="roundRect">
            <a:avLst/>
          </a:prstGeom>
          <a:solidFill>
            <a:srgbClr val="C5CDCF"/>
          </a:solidFill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Test Time Scaling</a:t>
            </a:r>
            <a:endParaRPr lang="en-US" dirty="0"/>
          </a:p>
        </p:txBody>
      </p:sp>
      <p:sp>
        <p:nvSpPr>
          <p:cNvPr id="27" name="Rounded Rectangle 26"/>
          <p:cNvSpPr/>
          <p:nvPr/>
        </p:nvSpPr>
        <p:spPr>
          <a:xfrm>
            <a:off x="9414360" y="3094432"/>
            <a:ext cx="1722043" cy="59436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SLM-as-a-judge</a:t>
            </a:r>
            <a:endParaRPr lang="en-US" dirty="0"/>
          </a:p>
        </p:txBody>
      </p:sp>
      <p:pic>
        <p:nvPicPr>
          <p:cNvPr id="28" name="Picture 2" descr="Page 2 | Minimalist Database Symbol Vectors &amp; Illustrations for Free  Download | Freepik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1688" y="3904723"/>
            <a:ext cx="906873" cy="906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174" y="3913021"/>
            <a:ext cx="849229" cy="849229"/>
          </a:xfrm>
          <a:prstGeom prst="rect">
            <a:avLst/>
          </a:prstGeom>
        </p:spPr>
      </p:pic>
      <p:sp>
        <p:nvSpPr>
          <p:cNvPr id="30" name="Rounded Rectangle 29"/>
          <p:cNvSpPr/>
          <p:nvPr/>
        </p:nvSpPr>
        <p:spPr>
          <a:xfrm rot="16200000">
            <a:off x="10978162" y="4567741"/>
            <a:ext cx="1867987" cy="37882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31" name="Rounded Rectangle 30"/>
          <p:cNvSpPr/>
          <p:nvPr/>
        </p:nvSpPr>
        <p:spPr>
          <a:xfrm>
            <a:off x="7785225" y="2928625"/>
            <a:ext cx="1145379" cy="59436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Critique-Agent</a:t>
            </a:r>
            <a:endParaRPr lang="en-US" dirty="0"/>
          </a:p>
        </p:txBody>
      </p:sp>
      <p:pic>
        <p:nvPicPr>
          <p:cNvPr id="2052" name="Picture 4" descr="Fine-Tuning Large Language Models For Downstream Tasks | by Pivithuru  Amarasinghe | Medium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2965" y="3059640"/>
            <a:ext cx="629152" cy="629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Rounded Rectangle 33"/>
          <p:cNvSpPr/>
          <p:nvPr/>
        </p:nvSpPr>
        <p:spPr>
          <a:xfrm rot="16200000">
            <a:off x="2216924" y="1314843"/>
            <a:ext cx="1867987" cy="64892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General Purpose Pre-trained SLM</a:t>
            </a:r>
            <a:endParaRPr lang="en-US" dirty="0"/>
          </a:p>
        </p:txBody>
      </p:sp>
      <p:sp>
        <p:nvSpPr>
          <p:cNvPr id="36" name="Rounded Rectangle 35"/>
          <p:cNvSpPr/>
          <p:nvPr/>
        </p:nvSpPr>
        <p:spPr>
          <a:xfrm rot="16200000">
            <a:off x="3181936" y="1309108"/>
            <a:ext cx="1867987" cy="64892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DPO</a:t>
            </a:r>
            <a:endParaRPr lang="en-US" dirty="0"/>
          </a:p>
        </p:txBody>
      </p:sp>
      <p:sp>
        <p:nvSpPr>
          <p:cNvPr id="39" name="Rounded Rectangle 38"/>
          <p:cNvSpPr/>
          <p:nvPr/>
        </p:nvSpPr>
        <p:spPr>
          <a:xfrm rot="16200000">
            <a:off x="6985865" y="1324517"/>
            <a:ext cx="1867987" cy="64892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Width and Depth pruning</a:t>
            </a:r>
            <a:endParaRPr lang="en-US" dirty="0"/>
          </a:p>
        </p:txBody>
      </p:sp>
      <p:sp>
        <p:nvSpPr>
          <p:cNvPr id="40" name="Rounded Rectangle 39"/>
          <p:cNvSpPr/>
          <p:nvPr/>
        </p:nvSpPr>
        <p:spPr>
          <a:xfrm>
            <a:off x="5034586" y="723908"/>
            <a:ext cx="2107473" cy="86214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Instruction-tuned SLM</a:t>
            </a:r>
            <a:endParaRPr lang="en-US" dirty="0"/>
          </a:p>
        </p:txBody>
      </p:sp>
      <p:sp>
        <p:nvSpPr>
          <p:cNvPr id="41" name="Rounded Rectangle 40"/>
          <p:cNvSpPr/>
          <p:nvPr/>
        </p:nvSpPr>
        <p:spPr>
          <a:xfrm>
            <a:off x="5028718" y="1710364"/>
            <a:ext cx="2107473" cy="86214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Reinforcement Fine-tuned SLM (GRPO)</a:t>
            </a:r>
            <a:endParaRPr lang="en-US" dirty="0"/>
          </a:p>
        </p:txBody>
      </p:sp>
      <p:cxnSp>
        <p:nvCxnSpPr>
          <p:cNvPr id="32" name="Curved Connector 31"/>
          <p:cNvCxnSpPr>
            <a:stCxn id="4" idx="2"/>
            <a:endCxn id="2050" idx="0"/>
          </p:cNvCxnSpPr>
          <p:nvPr/>
        </p:nvCxnSpPr>
        <p:spPr>
          <a:xfrm rot="5400000">
            <a:off x="2638476" y="4122993"/>
            <a:ext cx="415033" cy="65990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Curved Connector 42"/>
          <p:cNvCxnSpPr>
            <a:stCxn id="4" idx="2"/>
            <a:endCxn id="18" idx="0"/>
          </p:cNvCxnSpPr>
          <p:nvPr/>
        </p:nvCxnSpPr>
        <p:spPr>
          <a:xfrm rot="16200000" flipH="1">
            <a:off x="3361887" y="4059483"/>
            <a:ext cx="460621" cy="83250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Curved Connector 45"/>
          <p:cNvCxnSpPr>
            <a:stCxn id="27" idx="2"/>
            <a:endCxn id="28" idx="0"/>
          </p:cNvCxnSpPr>
          <p:nvPr/>
        </p:nvCxnSpPr>
        <p:spPr>
          <a:xfrm rot="5400000">
            <a:off x="9832289" y="3461630"/>
            <a:ext cx="215930" cy="67025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Curved Connector 51"/>
          <p:cNvCxnSpPr>
            <a:stCxn id="27" idx="2"/>
          </p:cNvCxnSpPr>
          <p:nvPr/>
        </p:nvCxnSpPr>
        <p:spPr>
          <a:xfrm rot="16200000" flipH="1">
            <a:off x="10368070" y="3596105"/>
            <a:ext cx="159346" cy="34472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19" idx="2"/>
          </p:cNvCxnSpPr>
          <p:nvPr/>
        </p:nvCxnSpPr>
        <p:spPr>
          <a:xfrm>
            <a:off x="1131917" y="5145100"/>
            <a:ext cx="5125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2" idx="2"/>
            <a:endCxn id="19" idx="0"/>
          </p:cNvCxnSpPr>
          <p:nvPr/>
        </p:nvCxnSpPr>
        <p:spPr>
          <a:xfrm flipV="1">
            <a:off x="527685" y="5145100"/>
            <a:ext cx="22541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58" name="Straight Arrow Connector 2057"/>
          <p:cNvCxnSpPr>
            <a:stCxn id="26" idx="2"/>
          </p:cNvCxnSpPr>
          <p:nvPr/>
        </p:nvCxnSpPr>
        <p:spPr>
          <a:xfrm>
            <a:off x="7574864" y="4498028"/>
            <a:ext cx="13074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60" name="Straight Arrow Connector 2059"/>
          <p:cNvCxnSpPr/>
          <p:nvPr/>
        </p:nvCxnSpPr>
        <p:spPr>
          <a:xfrm flipH="1">
            <a:off x="4893743" y="5834835"/>
            <a:ext cx="39885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61" name="TextBox 2060"/>
          <p:cNvSpPr txBox="1"/>
          <p:nvPr/>
        </p:nvSpPr>
        <p:spPr>
          <a:xfrm>
            <a:off x="6254350" y="5801181"/>
            <a:ext cx="2115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Feedback</a:t>
            </a:r>
            <a:endParaRPr lang="en-US" dirty="0"/>
          </a:p>
        </p:txBody>
      </p:sp>
      <p:sp>
        <p:nvSpPr>
          <p:cNvPr id="2062" name="TextBox 2061"/>
          <p:cNvSpPr txBox="1"/>
          <p:nvPr/>
        </p:nvSpPr>
        <p:spPr>
          <a:xfrm>
            <a:off x="7656566" y="4174862"/>
            <a:ext cx="10954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Initial</a:t>
            </a:r>
          </a:p>
          <a:p>
            <a:pPr algn="ctr"/>
            <a:r>
              <a:rPr lang="en-US" dirty="0" smtClean="0"/>
              <a:t>Response</a:t>
            </a:r>
            <a:endParaRPr lang="en-US" dirty="0"/>
          </a:p>
        </p:txBody>
      </p:sp>
      <p:cxnSp>
        <p:nvCxnSpPr>
          <p:cNvPr id="2064" name="Straight Arrow Connector 2063"/>
          <p:cNvCxnSpPr>
            <a:stCxn id="13" idx="3"/>
            <a:endCxn id="30" idx="0"/>
          </p:cNvCxnSpPr>
          <p:nvPr/>
        </p:nvCxnSpPr>
        <p:spPr>
          <a:xfrm flipV="1">
            <a:off x="11430000" y="4757152"/>
            <a:ext cx="292745" cy="1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6" name="Picture 8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9790" y="2761102"/>
            <a:ext cx="601897" cy="601897"/>
          </a:xfrm>
          <a:prstGeom prst="rect">
            <a:avLst/>
          </a:prstGeom>
        </p:spPr>
      </p:pic>
      <p:cxnSp>
        <p:nvCxnSpPr>
          <p:cNvPr id="87" name="Straight Arrow Connector 86"/>
          <p:cNvCxnSpPr/>
          <p:nvPr/>
        </p:nvCxnSpPr>
        <p:spPr>
          <a:xfrm flipV="1">
            <a:off x="4403522" y="4612715"/>
            <a:ext cx="642480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1" name="Picture 9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67" y="2933431"/>
            <a:ext cx="601897" cy="601897"/>
          </a:xfrm>
          <a:prstGeom prst="rect">
            <a:avLst/>
          </a:prstGeom>
        </p:spPr>
      </p:pic>
      <p:cxnSp>
        <p:nvCxnSpPr>
          <p:cNvPr id="2074" name="Straight Arrow Connector 2073"/>
          <p:cNvCxnSpPr>
            <a:stCxn id="34" idx="2"/>
            <a:endCxn id="36" idx="0"/>
          </p:cNvCxnSpPr>
          <p:nvPr/>
        </p:nvCxnSpPr>
        <p:spPr>
          <a:xfrm flipV="1">
            <a:off x="3475382" y="1633572"/>
            <a:ext cx="316084" cy="5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82" name="Straight Arrow Connector 2081"/>
          <p:cNvCxnSpPr>
            <a:stCxn id="36" idx="2"/>
            <a:endCxn id="40" idx="1"/>
          </p:cNvCxnSpPr>
          <p:nvPr/>
        </p:nvCxnSpPr>
        <p:spPr>
          <a:xfrm flipV="1">
            <a:off x="4440394" y="1154982"/>
            <a:ext cx="594192" cy="478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84" name="Straight Arrow Connector 2083"/>
          <p:cNvCxnSpPr>
            <a:stCxn id="36" idx="2"/>
            <a:endCxn id="41" idx="1"/>
          </p:cNvCxnSpPr>
          <p:nvPr/>
        </p:nvCxnSpPr>
        <p:spPr>
          <a:xfrm>
            <a:off x="4440394" y="1633572"/>
            <a:ext cx="588324" cy="5078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88" name="Straight Arrow Connector 2087"/>
          <p:cNvCxnSpPr>
            <a:stCxn id="40" idx="3"/>
            <a:endCxn id="39" idx="0"/>
          </p:cNvCxnSpPr>
          <p:nvPr/>
        </p:nvCxnSpPr>
        <p:spPr>
          <a:xfrm>
            <a:off x="7142059" y="1154982"/>
            <a:ext cx="453336" cy="493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90" name="Straight Arrow Connector 2089"/>
          <p:cNvCxnSpPr>
            <a:stCxn id="41" idx="3"/>
            <a:endCxn id="39" idx="0"/>
          </p:cNvCxnSpPr>
          <p:nvPr/>
        </p:nvCxnSpPr>
        <p:spPr>
          <a:xfrm flipV="1">
            <a:off x="7136191" y="1648981"/>
            <a:ext cx="459204" cy="4924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48862" y="2552489"/>
            <a:ext cx="793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(b)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2284917" y="439602"/>
            <a:ext cx="793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(a)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63314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438" y="1593668"/>
            <a:ext cx="11695869" cy="3631475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103278" y="2024744"/>
            <a:ext cx="274320" cy="27432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>
            <a:stCxn id="3" idx="6"/>
          </p:cNvCxnSpPr>
          <p:nvPr/>
        </p:nvCxnSpPr>
        <p:spPr>
          <a:xfrm>
            <a:off x="377598" y="2161904"/>
            <a:ext cx="17104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2865" y="2022065"/>
            <a:ext cx="5486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</a:t>
            </a:r>
            <a:r>
              <a:rPr lang="en-US" sz="1200" dirty="0" smtClean="0"/>
              <a:t>-1</a:t>
            </a:r>
            <a:endParaRPr lang="en-US" sz="1200" dirty="0"/>
          </a:p>
        </p:txBody>
      </p:sp>
      <p:sp>
        <p:nvSpPr>
          <p:cNvPr id="7" name="Oval 6"/>
          <p:cNvSpPr/>
          <p:nvPr/>
        </p:nvSpPr>
        <p:spPr>
          <a:xfrm>
            <a:off x="3644537" y="2160564"/>
            <a:ext cx="300446" cy="30044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618411" y="2172287"/>
            <a:ext cx="5486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T-2</a:t>
            </a:r>
            <a:endParaRPr lang="en-US" sz="1200" dirty="0"/>
          </a:p>
        </p:txBody>
      </p:sp>
      <p:cxnSp>
        <p:nvCxnSpPr>
          <p:cNvPr id="15" name="Straight Connector 14"/>
          <p:cNvCxnSpPr>
            <a:stCxn id="7" idx="4"/>
          </p:cNvCxnSpPr>
          <p:nvPr/>
        </p:nvCxnSpPr>
        <p:spPr>
          <a:xfrm>
            <a:off x="3794760" y="2461010"/>
            <a:ext cx="0" cy="3213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5011781" y="2156208"/>
            <a:ext cx="300446" cy="30044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4985655" y="2167931"/>
            <a:ext cx="5486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T-3</a:t>
            </a:r>
            <a:endParaRPr lang="en-US" sz="1200" dirty="0"/>
          </a:p>
        </p:txBody>
      </p:sp>
      <p:cxnSp>
        <p:nvCxnSpPr>
          <p:cNvPr id="18" name="Straight Connector 17"/>
          <p:cNvCxnSpPr>
            <a:stCxn id="16" idx="4"/>
          </p:cNvCxnSpPr>
          <p:nvPr/>
        </p:nvCxnSpPr>
        <p:spPr>
          <a:xfrm>
            <a:off x="5162004" y="2456654"/>
            <a:ext cx="0" cy="3213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6078579" y="1998618"/>
            <a:ext cx="300446" cy="30044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6052453" y="2010341"/>
            <a:ext cx="5486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T-4</a:t>
            </a:r>
            <a:endParaRPr lang="en-US" sz="1200" dirty="0"/>
          </a:p>
        </p:txBody>
      </p:sp>
      <p:cxnSp>
        <p:nvCxnSpPr>
          <p:cNvPr id="21" name="Straight Connector 20"/>
          <p:cNvCxnSpPr>
            <a:stCxn id="19" idx="4"/>
          </p:cNvCxnSpPr>
          <p:nvPr/>
        </p:nvCxnSpPr>
        <p:spPr>
          <a:xfrm>
            <a:off x="6228802" y="2299064"/>
            <a:ext cx="0" cy="3213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7571150" y="1986895"/>
            <a:ext cx="300446" cy="30044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7545024" y="1998618"/>
            <a:ext cx="5486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T-5</a:t>
            </a:r>
            <a:endParaRPr lang="en-US" sz="1200" dirty="0"/>
          </a:p>
        </p:txBody>
      </p:sp>
      <p:cxnSp>
        <p:nvCxnSpPr>
          <p:cNvPr id="24" name="Straight Connector 23"/>
          <p:cNvCxnSpPr>
            <a:stCxn id="22" idx="4"/>
          </p:cNvCxnSpPr>
          <p:nvPr/>
        </p:nvCxnSpPr>
        <p:spPr>
          <a:xfrm>
            <a:off x="7721373" y="2287341"/>
            <a:ext cx="0" cy="3213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11303606" y="2501034"/>
            <a:ext cx="261257" cy="26125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/>
          <p:cNvCxnSpPr/>
          <p:nvPr/>
        </p:nvCxnSpPr>
        <p:spPr>
          <a:xfrm flipH="1">
            <a:off x="10963972" y="2631663"/>
            <a:ext cx="33963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1262481" y="2501034"/>
            <a:ext cx="7489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T-6</a:t>
            </a:r>
            <a:endParaRPr lang="en-US" sz="1200" dirty="0"/>
          </a:p>
        </p:txBody>
      </p:sp>
      <p:sp>
        <p:nvSpPr>
          <p:cNvPr id="29" name="Oval 28"/>
          <p:cNvSpPr/>
          <p:nvPr/>
        </p:nvSpPr>
        <p:spPr>
          <a:xfrm>
            <a:off x="11366456" y="3973116"/>
            <a:ext cx="261257" cy="26125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/>
          <p:cNvCxnSpPr/>
          <p:nvPr/>
        </p:nvCxnSpPr>
        <p:spPr>
          <a:xfrm flipH="1">
            <a:off x="11026822" y="4103745"/>
            <a:ext cx="33963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1325331" y="3973116"/>
            <a:ext cx="7489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T-7</a:t>
            </a:r>
            <a:endParaRPr lang="en-US" sz="1200" dirty="0"/>
          </a:p>
        </p:txBody>
      </p:sp>
      <p:sp>
        <p:nvSpPr>
          <p:cNvPr id="32" name="Oval 31"/>
          <p:cNvSpPr/>
          <p:nvPr/>
        </p:nvSpPr>
        <p:spPr>
          <a:xfrm>
            <a:off x="103278" y="1687623"/>
            <a:ext cx="274320" cy="27432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/>
          <p:cNvCxnSpPr>
            <a:stCxn id="32" idx="6"/>
          </p:cNvCxnSpPr>
          <p:nvPr/>
        </p:nvCxnSpPr>
        <p:spPr>
          <a:xfrm>
            <a:off x="377598" y="1824783"/>
            <a:ext cx="17104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2865" y="1684944"/>
            <a:ext cx="5486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T-1</a:t>
            </a:r>
            <a:endParaRPr lang="en-US" sz="1200" dirty="0"/>
          </a:p>
        </p:txBody>
      </p:sp>
      <p:sp>
        <p:nvSpPr>
          <p:cNvPr id="35" name="Oval 34"/>
          <p:cNvSpPr/>
          <p:nvPr/>
        </p:nvSpPr>
        <p:spPr>
          <a:xfrm>
            <a:off x="2821577" y="3409405"/>
            <a:ext cx="365760" cy="3657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9" name="Straight Connector 38"/>
          <p:cNvCxnSpPr/>
          <p:nvPr/>
        </p:nvCxnSpPr>
        <p:spPr>
          <a:xfrm flipV="1">
            <a:off x="3004457" y="2908661"/>
            <a:ext cx="0" cy="5007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2821577" y="3453785"/>
            <a:ext cx="9731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P-2</a:t>
            </a:r>
            <a:endParaRPr lang="en-US" sz="1200" dirty="0"/>
          </a:p>
        </p:txBody>
      </p:sp>
      <p:sp>
        <p:nvSpPr>
          <p:cNvPr id="41" name="Oval 40"/>
          <p:cNvSpPr/>
          <p:nvPr/>
        </p:nvSpPr>
        <p:spPr>
          <a:xfrm>
            <a:off x="5986794" y="3607356"/>
            <a:ext cx="365760" cy="3657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2" name="Straight Connector 41"/>
          <p:cNvCxnSpPr/>
          <p:nvPr/>
        </p:nvCxnSpPr>
        <p:spPr>
          <a:xfrm flipV="1">
            <a:off x="6169674" y="3106612"/>
            <a:ext cx="0" cy="5007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5969719" y="3664465"/>
            <a:ext cx="7141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P-3</a:t>
            </a:r>
            <a:endParaRPr lang="en-US" sz="1200" dirty="0"/>
          </a:p>
        </p:txBody>
      </p:sp>
      <p:sp>
        <p:nvSpPr>
          <p:cNvPr id="44" name="Oval 43"/>
          <p:cNvSpPr/>
          <p:nvPr/>
        </p:nvSpPr>
        <p:spPr>
          <a:xfrm>
            <a:off x="8338883" y="3203745"/>
            <a:ext cx="365760" cy="3657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8338883" y="3248126"/>
            <a:ext cx="7141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P-4</a:t>
            </a:r>
            <a:endParaRPr lang="en-US" sz="1200" dirty="0"/>
          </a:p>
        </p:txBody>
      </p:sp>
      <p:cxnSp>
        <p:nvCxnSpPr>
          <p:cNvPr id="51" name="Straight Connector 50"/>
          <p:cNvCxnSpPr>
            <a:stCxn id="45" idx="1"/>
          </p:cNvCxnSpPr>
          <p:nvPr/>
        </p:nvCxnSpPr>
        <p:spPr>
          <a:xfrm flipH="1" flipV="1">
            <a:off x="8067217" y="3386625"/>
            <a:ext cx="271666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9152012" y="3220153"/>
            <a:ext cx="365760" cy="3657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9152012" y="3264534"/>
            <a:ext cx="7141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P-5</a:t>
            </a:r>
            <a:endParaRPr lang="en-US" sz="1200" dirty="0"/>
          </a:p>
        </p:txBody>
      </p:sp>
      <p:cxnSp>
        <p:nvCxnSpPr>
          <p:cNvPr id="56" name="Straight Connector 55"/>
          <p:cNvCxnSpPr/>
          <p:nvPr/>
        </p:nvCxnSpPr>
        <p:spPr>
          <a:xfrm>
            <a:off x="9517772" y="3409405"/>
            <a:ext cx="3483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1132114" y="1304946"/>
            <a:ext cx="300446" cy="30044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1105988" y="1316669"/>
            <a:ext cx="5486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F-1</a:t>
            </a:r>
            <a:endParaRPr lang="en-US" sz="1200" dirty="0"/>
          </a:p>
        </p:txBody>
      </p:sp>
      <p:cxnSp>
        <p:nvCxnSpPr>
          <p:cNvPr id="59" name="Straight Connector 58"/>
          <p:cNvCxnSpPr>
            <a:stCxn id="57" idx="4"/>
          </p:cNvCxnSpPr>
          <p:nvPr/>
        </p:nvCxnSpPr>
        <p:spPr>
          <a:xfrm>
            <a:off x="1282337" y="1605392"/>
            <a:ext cx="0" cy="3213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Oval 61"/>
          <p:cNvSpPr/>
          <p:nvPr/>
        </p:nvSpPr>
        <p:spPr>
          <a:xfrm>
            <a:off x="795745" y="3453786"/>
            <a:ext cx="365760" cy="3657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3" name="Straight Connector 62"/>
          <p:cNvCxnSpPr/>
          <p:nvPr/>
        </p:nvCxnSpPr>
        <p:spPr>
          <a:xfrm flipV="1">
            <a:off x="978625" y="2953042"/>
            <a:ext cx="0" cy="5007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795745" y="3498166"/>
            <a:ext cx="9731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</a:t>
            </a:r>
            <a:r>
              <a:rPr lang="en-US" sz="1200" dirty="0" smtClean="0"/>
              <a:t>-2</a:t>
            </a:r>
            <a:endParaRPr lang="en-US" sz="1200" dirty="0"/>
          </a:p>
        </p:txBody>
      </p:sp>
      <p:sp>
        <p:nvSpPr>
          <p:cNvPr id="65" name="Oval 64"/>
          <p:cNvSpPr/>
          <p:nvPr/>
        </p:nvSpPr>
        <p:spPr>
          <a:xfrm>
            <a:off x="11215265" y="3386625"/>
            <a:ext cx="302382" cy="30238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Straight Connector 68"/>
          <p:cNvCxnSpPr>
            <a:stCxn id="65" idx="0"/>
          </p:cNvCxnSpPr>
          <p:nvPr/>
        </p:nvCxnSpPr>
        <p:spPr>
          <a:xfrm flipV="1">
            <a:off x="11366456" y="3106612"/>
            <a:ext cx="0" cy="2800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11182896" y="3409405"/>
            <a:ext cx="7489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F-3</a:t>
            </a:r>
            <a:endParaRPr lang="en-US" sz="1200" dirty="0"/>
          </a:p>
        </p:txBody>
      </p:sp>
      <p:sp>
        <p:nvSpPr>
          <p:cNvPr id="71" name="Oval 70"/>
          <p:cNvSpPr/>
          <p:nvPr/>
        </p:nvSpPr>
        <p:spPr>
          <a:xfrm>
            <a:off x="11215265" y="4858706"/>
            <a:ext cx="302382" cy="30238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Connector 71"/>
          <p:cNvCxnSpPr>
            <a:stCxn id="71" idx="0"/>
          </p:cNvCxnSpPr>
          <p:nvPr/>
        </p:nvCxnSpPr>
        <p:spPr>
          <a:xfrm flipV="1">
            <a:off x="11366456" y="4578693"/>
            <a:ext cx="0" cy="2800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11182896" y="4881486"/>
            <a:ext cx="7489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F-4</a:t>
            </a:r>
            <a:endParaRPr lang="en-US" sz="1200" dirty="0"/>
          </a:p>
        </p:txBody>
      </p:sp>
      <p:sp>
        <p:nvSpPr>
          <p:cNvPr id="74" name="Oval 73"/>
          <p:cNvSpPr/>
          <p:nvPr/>
        </p:nvSpPr>
        <p:spPr>
          <a:xfrm>
            <a:off x="9149551" y="5095499"/>
            <a:ext cx="302382" cy="30238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Connector 74"/>
          <p:cNvCxnSpPr>
            <a:stCxn id="74" idx="0"/>
          </p:cNvCxnSpPr>
          <p:nvPr/>
        </p:nvCxnSpPr>
        <p:spPr>
          <a:xfrm flipV="1">
            <a:off x="9300742" y="4815486"/>
            <a:ext cx="0" cy="2800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9117182" y="5118279"/>
            <a:ext cx="7489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F-5</a:t>
            </a:r>
            <a:endParaRPr lang="en-US" sz="1200" dirty="0"/>
          </a:p>
        </p:txBody>
      </p:sp>
      <p:sp>
        <p:nvSpPr>
          <p:cNvPr id="77" name="Oval 76"/>
          <p:cNvSpPr/>
          <p:nvPr/>
        </p:nvSpPr>
        <p:spPr>
          <a:xfrm>
            <a:off x="2053056" y="1865308"/>
            <a:ext cx="365760" cy="3657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8" name="Straight Connector 77"/>
          <p:cNvCxnSpPr/>
          <p:nvPr/>
        </p:nvCxnSpPr>
        <p:spPr>
          <a:xfrm flipH="1" flipV="1">
            <a:off x="1781390" y="2048188"/>
            <a:ext cx="271666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2010183" y="1926771"/>
            <a:ext cx="8763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CV-1</a:t>
            </a:r>
            <a:endParaRPr lang="en-US" sz="1200" dirty="0"/>
          </a:p>
        </p:txBody>
      </p:sp>
      <p:cxnSp>
        <p:nvCxnSpPr>
          <p:cNvPr id="81" name="Straight Connector 80"/>
          <p:cNvCxnSpPr/>
          <p:nvPr/>
        </p:nvCxnSpPr>
        <p:spPr>
          <a:xfrm>
            <a:off x="1464094" y="1455168"/>
            <a:ext cx="771842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2235936" y="1455168"/>
            <a:ext cx="0" cy="410140"/>
          </a:xfrm>
          <a:prstGeom prst="line">
            <a:avLst/>
          </a:prstGeom>
          <a:ln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Oval 83"/>
          <p:cNvSpPr/>
          <p:nvPr/>
        </p:nvSpPr>
        <p:spPr>
          <a:xfrm>
            <a:off x="1324596" y="2995330"/>
            <a:ext cx="365760" cy="3657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5" name="Straight Connector 84"/>
          <p:cNvCxnSpPr/>
          <p:nvPr/>
        </p:nvCxnSpPr>
        <p:spPr>
          <a:xfrm flipV="1">
            <a:off x="1507476" y="2494586"/>
            <a:ext cx="0" cy="5007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1272450" y="3039710"/>
            <a:ext cx="9731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CV-2</a:t>
            </a:r>
            <a:endParaRPr lang="en-US" sz="1200" dirty="0"/>
          </a:p>
        </p:txBody>
      </p:sp>
      <p:cxnSp>
        <p:nvCxnSpPr>
          <p:cNvPr id="88" name="Straight Connector 87"/>
          <p:cNvCxnSpPr/>
          <p:nvPr/>
        </p:nvCxnSpPr>
        <p:spPr>
          <a:xfrm>
            <a:off x="1161505" y="3636665"/>
            <a:ext cx="345971" cy="0"/>
          </a:xfrm>
          <a:prstGeom prst="line">
            <a:avLst/>
          </a:prstGeom>
          <a:ln>
            <a:prstDash val="lg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 flipV="1">
            <a:off x="1507476" y="3356984"/>
            <a:ext cx="0" cy="250372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Oval 98"/>
          <p:cNvSpPr/>
          <p:nvPr/>
        </p:nvSpPr>
        <p:spPr>
          <a:xfrm>
            <a:off x="11474586" y="1823443"/>
            <a:ext cx="365760" cy="3657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1" name="Straight Connector 100"/>
          <p:cNvCxnSpPr/>
          <p:nvPr/>
        </p:nvCxnSpPr>
        <p:spPr>
          <a:xfrm flipH="1">
            <a:off x="11627713" y="2203770"/>
            <a:ext cx="9236" cy="7882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11431655" y="1885575"/>
            <a:ext cx="12448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CV-3</a:t>
            </a:r>
            <a:endParaRPr lang="en-US" sz="1200" dirty="0"/>
          </a:p>
        </p:txBody>
      </p:sp>
      <p:sp>
        <p:nvSpPr>
          <p:cNvPr id="104" name="Oval 103"/>
          <p:cNvSpPr/>
          <p:nvPr/>
        </p:nvSpPr>
        <p:spPr>
          <a:xfrm>
            <a:off x="11474586" y="5224132"/>
            <a:ext cx="365760" cy="3657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6" name="TextBox 105"/>
          <p:cNvSpPr txBox="1"/>
          <p:nvPr/>
        </p:nvSpPr>
        <p:spPr>
          <a:xfrm>
            <a:off x="11431655" y="5301173"/>
            <a:ext cx="12448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CV-4</a:t>
            </a:r>
            <a:endParaRPr lang="en-US" sz="1200" dirty="0"/>
          </a:p>
        </p:txBody>
      </p:sp>
      <p:cxnSp>
        <p:nvCxnSpPr>
          <p:cNvPr id="108" name="Straight Connector 107"/>
          <p:cNvCxnSpPr>
            <a:stCxn id="104" idx="0"/>
          </p:cNvCxnSpPr>
          <p:nvPr/>
        </p:nvCxnSpPr>
        <p:spPr>
          <a:xfrm flipH="1" flipV="1">
            <a:off x="11654807" y="4534224"/>
            <a:ext cx="2659" cy="6899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76317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50" y="1763486"/>
            <a:ext cx="11696700" cy="3344091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2481944" y="1423852"/>
            <a:ext cx="339634" cy="33963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2651760" y="1763486"/>
            <a:ext cx="0" cy="7184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481944" y="1455169"/>
            <a:ext cx="16851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T-1</a:t>
            </a:r>
            <a:endParaRPr lang="en-US" sz="1200" dirty="0"/>
          </a:p>
        </p:txBody>
      </p:sp>
      <p:sp>
        <p:nvSpPr>
          <p:cNvPr id="7" name="Oval 6"/>
          <p:cNvSpPr/>
          <p:nvPr/>
        </p:nvSpPr>
        <p:spPr>
          <a:xfrm>
            <a:off x="3154680" y="1392534"/>
            <a:ext cx="339634" cy="33963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3324496" y="1732168"/>
            <a:ext cx="0" cy="7184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129098" y="1438590"/>
            <a:ext cx="13324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T-2</a:t>
            </a:r>
            <a:endParaRPr lang="en-US" sz="1200" dirty="0"/>
          </a:p>
        </p:txBody>
      </p:sp>
      <p:sp>
        <p:nvSpPr>
          <p:cNvPr id="10" name="Oval 9"/>
          <p:cNvSpPr/>
          <p:nvPr/>
        </p:nvSpPr>
        <p:spPr>
          <a:xfrm>
            <a:off x="4167051" y="3073288"/>
            <a:ext cx="339634" cy="33963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4323806" y="2450625"/>
            <a:ext cx="0" cy="6060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167051" y="3088027"/>
            <a:ext cx="4441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T-3</a:t>
            </a:r>
            <a:endParaRPr lang="en-US" sz="1200" dirty="0"/>
          </a:p>
        </p:txBody>
      </p:sp>
      <p:sp>
        <p:nvSpPr>
          <p:cNvPr id="15" name="Oval 14"/>
          <p:cNvSpPr/>
          <p:nvPr/>
        </p:nvSpPr>
        <p:spPr>
          <a:xfrm>
            <a:off x="4752161" y="1404256"/>
            <a:ext cx="339634" cy="33963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4921977" y="1743890"/>
            <a:ext cx="0" cy="7184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735284" y="1438591"/>
            <a:ext cx="6079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T-4</a:t>
            </a:r>
            <a:endParaRPr lang="en-US" sz="1200" dirty="0"/>
          </a:p>
        </p:txBody>
      </p:sp>
      <p:sp>
        <p:nvSpPr>
          <p:cNvPr id="19" name="Oval 18"/>
          <p:cNvSpPr/>
          <p:nvPr/>
        </p:nvSpPr>
        <p:spPr>
          <a:xfrm>
            <a:off x="6148251" y="4847157"/>
            <a:ext cx="339634" cy="33963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/>
          <p:nvPr/>
        </p:nvCxnSpPr>
        <p:spPr>
          <a:xfrm flipV="1">
            <a:off x="6305006" y="4224494"/>
            <a:ext cx="0" cy="6060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148251" y="4861896"/>
            <a:ext cx="4441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T-5</a:t>
            </a:r>
            <a:endParaRPr lang="en-US" sz="1200" dirty="0"/>
          </a:p>
        </p:txBody>
      </p:sp>
      <p:sp>
        <p:nvSpPr>
          <p:cNvPr id="22" name="Oval 21"/>
          <p:cNvSpPr/>
          <p:nvPr/>
        </p:nvSpPr>
        <p:spPr>
          <a:xfrm>
            <a:off x="9437372" y="2151013"/>
            <a:ext cx="339634" cy="33963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/>
          <p:nvPr/>
        </p:nvCxnSpPr>
        <p:spPr>
          <a:xfrm>
            <a:off x="9607188" y="2490647"/>
            <a:ext cx="0" cy="7184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9420495" y="2185348"/>
            <a:ext cx="6079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T-6</a:t>
            </a:r>
            <a:endParaRPr lang="en-US" sz="1200" dirty="0"/>
          </a:p>
        </p:txBody>
      </p:sp>
      <p:sp>
        <p:nvSpPr>
          <p:cNvPr id="25" name="Oval 24"/>
          <p:cNvSpPr/>
          <p:nvPr/>
        </p:nvSpPr>
        <p:spPr>
          <a:xfrm>
            <a:off x="10687859" y="5122316"/>
            <a:ext cx="339634" cy="33963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10653023" y="5170212"/>
            <a:ext cx="4441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T-7</a:t>
            </a:r>
            <a:endParaRPr lang="en-US" sz="1200" dirty="0"/>
          </a:p>
        </p:txBody>
      </p:sp>
      <p:cxnSp>
        <p:nvCxnSpPr>
          <p:cNvPr id="29" name="Straight Connector 28"/>
          <p:cNvCxnSpPr>
            <a:stCxn id="25" idx="0"/>
          </p:cNvCxnSpPr>
          <p:nvPr/>
        </p:nvCxnSpPr>
        <p:spPr>
          <a:xfrm flipV="1">
            <a:off x="10857676" y="4743493"/>
            <a:ext cx="17416" cy="3788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8543650" y="1978178"/>
            <a:ext cx="339634" cy="33963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8713466" y="2317812"/>
            <a:ext cx="0" cy="7184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8526773" y="2012513"/>
            <a:ext cx="6079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T-8</a:t>
            </a:r>
            <a:endParaRPr lang="en-US" sz="1200" dirty="0"/>
          </a:p>
        </p:txBody>
      </p:sp>
      <p:sp>
        <p:nvSpPr>
          <p:cNvPr id="35" name="Oval 34"/>
          <p:cNvSpPr/>
          <p:nvPr/>
        </p:nvSpPr>
        <p:spPr>
          <a:xfrm>
            <a:off x="1202058" y="1372938"/>
            <a:ext cx="339634" cy="33963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/>
          <p:cNvCxnSpPr/>
          <p:nvPr/>
        </p:nvCxnSpPr>
        <p:spPr>
          <a:xfrm>
            <a:off x="1371874" y="1712572"/>
            <a:ext cx="0" cy="7184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185181" y="1407273"/>
            <a:ext cx="6079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T-9</a:t>
            </a:r>
            <a:endParaRPr lang="en-US" sz="1200" dirty="0"/>
          </a:p>
        </p:txBody>
      </p:sp>
      <p:sp>
        <p:nvSpPr>
          <p:cNvPr id="38" name="Oval 37"/>
          <p:cNvSpPr/>
          <p:nvPr/>
        </p:nvSpPr>
        <p:spPr>
          <a:xfrm>
            <a:off x="2429691" y="3073288"/>
            <a:ext cx="339634" cy="33963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8"/>
          <p:cNvCxnSpPr/>
          <p:nvPr/>
        </p:nvCxnSpPr>
        <p:spPr>
          <a:xfrm flipV="1">
            <a:off x="2586446" y="2450625"/>
            <a:ext cx="0" cy="6060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2407373" y="3104605"/>
            <a:ext cx="4441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P-1</a:t>
            </a:r>
            <a:endParaRPr lang="en-US" sz="1200" dirty="0"/>
          </a:p>
        </p:txBody>
      </p:sp>
      <p:sp>
        <p:nvSpPr>
          <p:cNvPr id="41" name="Oval 40"/>
          <p:cNvSpPr/>
          <p:nvPr/>
        </p:nvSpPr>
        <p:spPr>
          <a:xfrm>
            <a:off x="3076302" y="3089366"/>
            <a:ext cx="339634" cy="33963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/>
          <p:cNvCxnSpPr/>
          <p:nvPr/>
        </p:nvCxnSpPr>
        <p:spPr>
          <a:xfrm flipV="1">
            <a:off x="3233057" y="2466703"/>
            <a:ext cx="0" cy="6060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050176" y="3125872"/>
            <a:ext cx="4441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P-2</a:t>
            </a:r>
            <a:endParaRPr lang="en-US" sz="1200" dirty="0"/>
          </a:p>
        </p:txBody>
      </p:sp>
      <p:sp>
        <p:nvSpPr>
          <p:cNvPr id="44" name="Oval 43"/>
          <p:cNvSpPr/>
          <p:nvPr/>
        </p:nvSpPr>
        <p:spPr>
          <a:xfrm>
            <a:off x="4121876" y="1514455"/>
            <a:ext cx="339634" cy="33963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4097110" y="1553142"/>
            <a:ext cx="4441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P-3</a:t>
            </a:r>
            <a:endParaRPr lang="en-US" sz="1200" dirty="0"/>
          </a:p>
        </p:txBody>
      </p:sp>
      <p:cxnSp>
        <p:nvCxnSpPr>
          <p:cNvPr id="48" name="Straight Connector 47"/>
          <p:cNvCxnSpPr>
            <a:stCxn id="44" idx="4"/>
          </p:cNvCxnSpPr>
          <p:nvPr/>
        </p:nvCxnSpPr>
        <p:spPr>
          <a:xfrm>
            <a:off x="4291693" y="1854089"/>
            <a:ext cx="32113" cy="6082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5771881" y="3017522"/>
            <a:ext cx="339634" cy="33963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5752827" y="3048839"/>
            <a:ext cx="4441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P-4</a:t>
            </a:r>
            <a:endParaRPr lang="en-US" sz="1200" dirty="0"/>
          </a:p>
        </p:txBody>
      </p:sp>
      <p:cxnSp>
        <p:nvCxnSpPr>
          <p:cNvPr id="56" name="Straight Connector 55"/>
          <p:cNvCxnSpPr>
            <a:stCxn id="49" idx="2"/>
          </p:cNvCxnSpPr>
          <p:nvPr/>
        </p:nvCxnSpPr>
        <p:spPr>
          <a:xfrm flipH="1">
            <a:off x="5530763" y="3187339"/>
            <a:ext cx="2411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10356395" y="3614059"/>
            <a:ext cx="339634" cy="33963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>
            <a:off x="10337341" y="3645376"/>
            <a:ext cx="4441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P-5</a:t>
            </a:r>
            <a:endParaRPr lang="en-US" sz="1200" dirty="0"/>
          </a:p>
        </p:txBody>
      </p:sp>
      <p:cxnSp>
        <p:nvCxnSpPr>
          <p:cNvPr id="60" name="Straight Connector 59"/>
          <p:cNvCxnSpPr>
            <a:stCxn id="58" idx="2"/>
          </p:cNvCxnSpPr>
          <p:nvPr/>
        </p:nvCxnSpPr>
        <p:spPr>
          <a:xfrm flipH="1">
            <a:off x="10115277" y="3783876"/>
            <a:ext cx="2411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Oval 60"/>
          <p:cNvSpPr/>
          <p:nvPr/>
        </p:nvSpPr>
        <p:spPr>
          <a:xfrm>
            <a:off x="582796" y="1169127"/>
            <a:ext cx="339634" cy="33963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Connector 63"/>
          <p:cNvCxnSpPr>
            <a:stCxn id="61" idx="4"/>
          </p:cNvCxnSpPr>
          <p:nvPr/>
        </p:nvCxnSpPr>
        <p:spPr>
          <a:xfrm flipH="1">
            <a:off x="743654" y="1508761"/>
            <a:ext cx="8959" cy="4302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574358" y="1207813"/>
            <a:ext cx="7890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F-1</a:t>
            </a:r>
            <a:endParaRPr lang="en-US" sz="1200" dirty="0"/>
          </a:p>
        </p:txBody>
      </p:sp>
      <p:sp>
        <p:nvSpPr>
          <p:cNvPr id="69" name="Oval 68"/>
          <p:cNvSpPr/>
          <p:nvPr/>
        </p:nvSpPr>
        <p:spPr>
          <a:xfrm>
            <a:off x="465027" y="3306240"/>
            <a:ext cx="339634" cy="33963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Straight Connector 69"/>
          <p:cNvCxnSpPr/>
          <p:nvPr/>
        </p:nvCxnSpPr>
        <p:spPr>
          <a:xfrm flipV="1">
            <a:off x="661657" y="2847705"/>
            <a:ext cx="4103" cy="4414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447972" y="3343252"/>
            <a:ext cx="4314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F-2</a:t>
            </a:r>
            <a:endParaRPr lang="en-US" sz="1200" dirty="0"/>
          </a:p>
        </p:txBody>
      </p:sp>
      <p:sp>
        <p:nvSpPr>
          <p:cNvPr id="74" name="Oval 73"/>
          <p:cNvSpPr/>
          <p:nvPr/>
        </p:nvSpPr>
        <p:spPr>
          <a:xfrm>
            <a:off x="2825323" y="1798824"/>
            <a:ext cx="339634" cy="33963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/>
          <p:cNvSpPr txBox="1"/>
          <p:nvPr/>
        </p:nvSpPr>
        <p:spPr>
          <a:xfrm>
            <a:off x="2820703" y="1842700"/>
            <a:ext cx="5808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F-3</a:t>
            </a:r>
            <a:endParaRPr lang="en-US" sz="1200" dirty="0"/>
          </a:p>
        </p:txBody>
      </p:sp>
      <p:cxnSp>
        <p:nvCxnSpPr>
          <p:cNvPr id="79" name="Straight Connector 78"/>
          <p:cNvCxnSpPr>
            <a:stCxn id="74" idx="4"/>
          </p:cNvCxnSpPr>
          <p:nvPr/>
        </p:nvCxnSpPr>
        <p:spPr>
          <a:xfrm>
            <a:off x="2995140" y="2138458"/>
            <a:ext cx="0" cy="3187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Oval 80"/>
          <p:cNvSpPr/>
          <p:nvPr/>
        </p:nvSpPr>
        <p:spPr>
          <a:xfrm>
            <a:off x="4453555" y="1756116"/>
            <a:ext cx="339634" cy="33963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2" name="Straight Connector 81"/>
          <p:cNvCxnSpPr>
            <a:stCxn id="81" idx="4"/>
          </p:cNvCxnSpPr>
          <p:nvPr/>
        </p:nvCxnSpPr>
        <p:spPr>
          <a:xfrm>
            <a:off x="4623372" y="2095750"/>
            <a:ext cx="0" cy="3187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4422135" y="1798824"/>
            <a:ext cx="5808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F-4</a:t>
            </a:r>
            <a:endParaRPr lang="en-US" sz="1200" dirty="0"/>
          </a:p>
        </p:txBody>
      </p:sp>
      <p:sp>
        <p:nvSpPr>
          <p:cNvPr id="86" name="Oval 85"/>
          <p:cNvSpPr/>
          <p:nvPr/>
        </p:nvSpPr>
        <p:spPr>
          <a:xfrm>
            <a:off x="7554007" y="4054677"/>
            <a:ext cx="339634" cy="33963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86"/>
          <p:cNvSpPr txBox="1"/>
          <p:nvPr/>
        </p:nvSpPr>
        <p:spPr>
          <a:xfrm>
            <a:off x="7549387" y="4085994"/>
            <a:ext cx="5808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F-5</a:t>
            </a:r>
            <a:endParaRPr lang="en-US" sz="1200" dirty="0"/>
          </a:p>
        </p:txBody>
      </p:sp>
      <p:cxnSp>
        <p:nvCxnSpPr>
          <p:cNvPr id="89" name="Straight Connector 88"/>
          <p:cNvCxnSpPr>
            <a:stCxn id="87" idx="1"/>
          </p:cNvCxnSpPr>
          <p:nvPr/>
        </p:nvCxnSpPr>
        <p:spPr>
          <a:xfrm flipH="1">
            <a:off x="7276011" y="4224494"/>
            <a:ext cx="27337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Oval 89"/>
          <p:cNvSpPr/>
          <p:nvPr/>
        </p:nvSpPr>
        <p:spPr>
          <a:xfrm>
            <a:off x="7457659" y="2731810"/>
            <a:ext cx="339634" cy="33963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/>
          <p:cNvSpPr txBox="1"/>
          <p:nvPr/>
        </p:nvSpPr>
        <p:spPr>
          <a:xfrm>
            <a:off x="7453039" y="2763127"/>
            <a:ext cx="5808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F-6</a:t>
            </a:r>
            <a:endParaRPr lang="en-US" sz="1200" dirty="0"/>
          </a:p>
        </p:txBody>
      </p:sp>
      <p:cxnSp>
        <p:nvCxnSpPr>
          <p:cNvPr id="92" name="Straight Connector 91"/>
          <p:cNvCxnSpPr>
            <a:stCxn id="91" idx="1"/>
          </p:cNvCxnSpPr>
          <p:nvPr/>
        </p:nvCxnSpPr>
        <p:spPr>
          <a:xfrm flipH="1">
            <a:off x="7179663" y="2901627"/>
            <a:ext cx="27337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Oval 92"/>
          <p:cNvSpPr/>
          <p:nvPr/>
        </p:nvSpPr>
        <p:spPr>
          <a:xfrm>
            <a:off x="11234321" y="4002843"/>
            <a:ext cx="339634" cy="33963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/>
          <p:cNvSpPr txBox="1"/>
          <p:nvPr/>
        </p:nvSpPr>
        <p:spPr>
          <a:xfrm>
            <a:off x="11229701" y="4034160"/>
            <a:ext cx="5808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F-7</a:t>
            </a:r>
            <a:endParaRPr lang="en-US" sz="1200" dirty="0"/>
          </a:p>
        </p:txBody>
      </p:sp>
      <p:cxnSp>
        <p:nvCxnSpPr>
          <p:cNvPr id="96" name="Straight Connector 95"/>
          <p:cNvCxnSpPr>
            <a:stCxn id="93" idx="4"/>
          </p:cNvCxnSpPr>
          <p:nvPr/>
        </p:nvCxnSpPr>
        <p:spPr>
          <a:xfrm>
            <a:off x="11404138" y="4342477"/>
            <a:ext cx="12799" cy="3862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Oval 96"/>
          <p:cNvSpPr/>
          <p:nvPr/>
        </p:nvSpPr>
        <p:spPr>
          <a:xfrm>
            <a:off x="1077618" y="2997924"/>
            <a:ext cx="339634" cy="33963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8" name="Straight Connector 97"/>
          <p:cNvCxnSpPr/>
          <p:nvPr/>
        </p:nvCxnSpPr>
        <p:spPr>
          <a:xfrm flipV="1">
            <a:off x="1234373" y="2539887"/>
            <a:ext cx="4103" cy="4414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1072998" y="3029241"/>
            <a:ext cx="5808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L-1</a:t>
            </a:r>
            <a:endParaRPr lang="en-US" sz="1200" dirty="0"/>
          </a:p>
        </p:txBody>
      </p:sp>
      <p:sp>
        <p:nvSpPr>
          <p:cNvPr id="100" name="Oval 99"/>
          <p:cNvSpPr/>
          <p:nvPr/>
        </p:nvSpPr>
        <p:spPr>
          <a:xfrm>
            <a:off x="8938742" y="4141342"/>
            <a:ext cx="339634" cy="33963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TextBox 100"/>
          <p:cNvSpPr txBox="1"/>
          <p:nvPr/>
        </p:nvSpPr>
        <p:spPr>
          <a:xfrm>
            <a:off x="8934122" y="4172659"/>
            <a:ext cx="5808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L-2</a:t>
            </a:r>
            <a:endParaRPr lang="en-US" sz="1200" dirty="0"/>
          </a:p>
        </p:txBody>
      </p:sp>
      <p:cxnSp>
        <p:nvCxnSpPr>
          <p:cNvPr id="103" name="Straight Connector 102"/>
          <p:cNvCxnSpPr/>
          <p:nvPr/>
        </p:nvCxnSpPr>
        <p:spPr>
          <a:xfrm>
            <a:off x="9278376" y="4342477"/>
            <a:ext cx="49863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Oval 103"/>
          <p:cNvSpPr/>
          <p:nvPr/>
        </p:nvSpPr>
        <p:spPr>
          <a:xfrm>
            <a:off x="931949" y="798509"/>
            <a:ext cx="339634" cy="33963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TextBox 104"/>
          <p:cNvSpPr txBox="1"/>
          <p:nvPr/>
        </p:nvSpPr>
        <p:spPr>
          <a:xfrm>
            <a:off x="868614" y="841214"/>
            <a:ext cx="5808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CV-1</a:t>
            </a:r>
            <a:endParaRPr lang="en-US" sz="1200" dirty="0"/>
          </a:p>
        </p:txBody>
      </p:sp>
      <p:cxnSp>
        <p:nvCxnSpPr>
          <p:cNvPr id="107" name="Straight Connector 106"/>
          <p:cNvCxnSpPr>
            <a:stCxn id="104" idx="4"/>
          </p:cNvCxnSpPr>
          <p:nvPr/>
        </p:nvCxnSpPr>
        <p:spPr>
          <a:xfrm>
            <a:off x="1101766" y="1138143"/>
            <a:ext cx="0" cy="9815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 flipH="1">
            <a:off x="931950" y="2088379"/>
            <a:ext cx="188466" cy="30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" name="Oval 112"/>
          <p:cNvSpPr/>
          <p:nvPr/>
        </p:nvSpPr>
        <p:spPr>
          <a:xfrm>
            <a:off x="861584" y="3617573"/>
            <a:ext cx="339634" cy="33963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TextBox 113"/>
          <p:cNvSpPr txBox="1"/>
          <p:nvPr/>
        </p:nvSpPr>
        <p:spPr>
          <a:xfrm>
            <a:off x="798249" y="3660278"/>
            <a:ext cx="5808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CV-2</a:t>
            </a:r>
            <a:endParaRPr lang="en-US" sz="1200" dirty="0"/>
          </a:p>
        </p:txBody>
      </p:sp>
      <p:cxnSp>
        <p:nvCxnSpPr>
          <p:cNvPr id="116" name="Straight Connector 115"/>
          <p:cNvCxnSpPr>
            <a:stCxn id="113" idx="1"/>
          </p:cNvCxnSpPr>
          <p:nvPr/>
        </p:nvCxnSpPr>
        <p:spPr>
          <a:xfrm flipV="1">
            <a:off x="911322" y="2866879"/>
            <a:ext cx="11108" cy="8004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Oval 116"/>
          <p:cNvSpPr/>
          <p:nvPr/>
        </p:nvSpPr>
        <p:spPr>
          <a:xfrm>
            <a:off x="2738587" y="3379341"/>
            <a:ext cx="339634" cy="33963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TextBox 117"/>
          <p:cNvSpPr txBox="1"/>
          <p:nvPr/>
        </p:nvSpPr>
        <p:spPr>
          <a:xfrm>
            <a:off x="2675252" y="3422046"/>
            <a:ext cx="5808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CV-3</a:t>
            </a:r>
            <a:endParaRPr lang="en-US" sz="1200" dirty="0"/>
          </a:p>
        </p:txBody>
      </p:sp>
      <p:cxnSp>
        <p:nvCxnSpPr>
          <p:cNvPr id="126" name="Straight Connector 125"/>
          <p:cNvCxnSpPr>
            <a:stCxn id="117" idx="0"/>
          </p:cNvCxnSpPr>
          <p:nvPr/>
        </p:nvCxnSpPr>
        <p:spPr>
          <a:xfrm flipH="1" flipV="1">
            <a:off x="2851511" y="2490647"/>
            <a:ext cx="56893" cy="8886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7" name="Oval 126"/>
          <p:cNvSpPr/>
          <p:nvPr/>
        </p:nvSpPr>
        <p:spPr>
          <a:xfrm>
            <a:off x="4566086" y="3349285"/>
            <a:ext cx="339634" cy="33963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TextBox 127"/>
          <p:cNvSpPr txBox="1"/>
          <p:nvPr/>
        </p:nvSpPr>
        <p:spPr>
          <a:xfrm>
            <a:off x="4502751" y="3391990"/>
            <a:ext cx="5808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CV-4</a:t>
            </a:r>
            <a:endParaRPr lang="en-US" sz="1200" dirty="0"/>
          </a:p>
        </p:txBody>
      </p:sp>
      <p:cxnSp>
        <p:nvCxnSpPr>
          <p:cNvPr id="130" name="Straight Connector 129"/>
          <p:cNvCxnSpPr>
            <a:stCxn id="127" idx="0"/>
          </p:cNvCxnSpPr>
          <p:nvPr/>
        </p:nvCxnSpPr>
        <p:spPr>
          <a:xfrm flipV="1">
            <a:off x="4735903" y="2466703"/>
            <a:ext cx="16258" cy="8825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1" name="Oval 130"/>
          <p:cNvSpPr/>
          <p:nvPr/>
        </p:nvSpPr>
        <p:spPr>
          <a:xfrm>
            <a:off x="6901188" y="2095753"/>
            <a:ext cx="339634" cy="33963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TextBox 131"/>
          <p:cNvSpPr txBox="1"/>
          <p:nvPr/>
        </p:nvSpPr>
        <p:spPr>
          <a:xfrm>
            <a:off x="6837853" y="2138458"/>
            <a:ext cx="5808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CV-5</a:t>
            </a:r>
            <a:endParaRPr lang="en-US" sz="1200" dirty="0"/>
          </a:p>
        </p:txBody>
      </p:sp>
      <p:sp>
        <p:nvSpPr>
          <p:cNvPr id="137" name="Oval 136"/>
          <p:cNvSpPr/>
          <p:nvPr/>
        </p:nvSpPr>
        <p:spPr>
          <a:xfrm>
            <a:off x="11160496" y="5163176"/>
            <a:ext cx="339634" cy="33963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TextBox 137"/>
          <p:cNvSpPr txBox="1"/>
          <p:nvPr/>
        </p:nvSpPr>
        <p:spPr>
          <a:xfrm>
            <a:off x="11097161" y="5205881"/>
            <a:ext cx="5808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CV-6</a:t>
            </a:r>
            <a:endParaRPr lang="en-US" sz="1200" dirty="0"/>
          </a:p>
        </p:txBody>
      </p:sp>
      <p:cxnSp>
        <p:nvCxnSpPr>
          <p:cNvPr id="140" name="Straight Connector 139"/>
          <p:cNvCxnSpPr>
            <a:stCxn id="137" idx="1"/>
          </p:cNvCxnSpPr>
          <p:nvPr/>
        </p:nvCxnSpPr>
        <p:spPr>
          <a:xfrm flipV="1">
            <a:off x="11210234" y="4743493"/>
            <a:ext cx="19467" cy="4694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>
            <a:stCxn id="131" idx="4"/>
          </p:cNvCxnSpPr>
          <p:nvPr/>
        </p:nvCxnSpPr>
        <p:spPr>
          <a:xfrm>
            <a:off x="7071005" y="2435387"/>
            <a:ext cx="0" cy="4314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0282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722800" y="3128556"/>
            <a:ext cx="1188720" cy="71845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Topic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2412266" y="3135085"/>
            <a:ext cx="1358538" cy="71192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Sub-topics Generation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4271550" y="3141617"/>
            <a:ext cx="1497874" cy="71192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Questions Generation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6278877" y="3141617"/>
            <a:ext cx="1371598" cy="71192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Response Generation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8159928" y="3135085"/>
            <a:ext cx="1180015" cy="71845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Scoring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9792777" y="3135085"/>
            <a:ext cx="1484818" cy="71845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Filtering and Saving data</a:t>
            </a:r>
            <a:endParaRPr lang="en-US" dirty="0"/>
          </a:p>
        </p:txBody>
      </p:sp>
      <p:sp>
        <p:nvSpPr>
          <p:cNvPr id="8" name="Rounded Rectangular Callout 7"/>
          <p:cNvSpPr/>
          <p:nvPr/>
        </p:nvSpPr>
        <p:spPr>
          <a:xfrm>
            <a:off x="3986347" y="1828800"/>
            <a:ext cx="3172099" cy="1149530"/>
          </a:xfrm>
          <a:prstGeom prst="wedgeRoundRectCallout">
            <a:avLst/>
          </a:prstGeom>
          <a:solidFill>
            <a:schemeClr val="accent6">
              <a:lumMod val="60000"/>
              <a:lumOff val="4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Prompt GPT-4o to generate multiple questions for each sub-topic</a:t>
            </a:r>
            <a:endParaRPr lang="en-US" dirty="0"/>
          </a:p>
        </p:txBody>
      </p:sp>
      <p:sp>
        <p:nvSpPr>
          <p:cNvPr id="9" name="Rounded Rectangular Callout 8"/>
          <p:cNvSpPr/>
          <p:nvPr/>
        </p:nvSpPr>
        <p:spPr>
          <a:xfrm>
            <a:off x="7650475" y="1136469"/>
            <a:ext cx="3609708" cy="1756953"/>
          </a:xfrm>
          <a:prstGeom prst="wedgeRoundRectCallout">
            <a:avLst/>
          </a:prstGeom>
          <a:solidFill>
            <a:schemeClr val="accent6">
              <a:lumMod val="60000"/>
              <a:lumOff val="4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Assign score across multiple dimensions (helpfulness, correctness, coherence, complexity and verbosity) using Nvidia-nemotron-4-340B reward model</a:t>
            </a:r>
            <a:endParaRPr lang="en-US" dirty="0"/>
          </a:p>
        </p:txBody>
      </p:sp>
      <p:sp>
        <p:nvSpPr>
          <p:cNvPr id="10" name="Rounded Rectangular Callout 9"/>
          <p:cNvSpPr/>
          <p:nvPr/>
        </p:nvSpPr>
        <p:spPr>
          <a:xfrm rot="10800000">
            <a:off x="1086390" y="4042953"/>
            <a:ext cx="3067598" cy="875212"/>
          </a:xfrm>
          <a:prstGeom prst="wedgeRoundRectCallout">
            <a:avLst/>
          </a:prstGeom>
          <a:solidFill>
            <a:schemeClr val="accent6">
              <a:lumMod val="60000"/>
              <a:lumOff val="4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86389" y="4156053"/>
            <a:ext cx="30675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Prompt GPT-4o to generate multiple sub-topics</a:t>
            </a:r>
            <a:endParaRPr lang="en-US" dirty="0"/>
          </a:p>
        </p:txBody>
      </p:sp>
      <p:sp>
        <p:nvSpPr>
          <p:cNvPr id="14" name="Rounded Rectangular Callout 13"/>
          <p:cNvSpPr/>
          <p:nvPr/>
        </p:nvSpPr>
        <p:spPr>
          <a:xfrm rot="10800000">
            <a:off x="4837603" y="4014455"/>
            <a:ext cx="3067598" cy="1001374"/>
          </a:xfrm>
          <a:prstGeom prst="wedgeRoundRectCallout">
            <a:avLst/>
          </a:prstGeom>
          <a:solidFill>
            <a:schemeClr val="accent6">
              <a:lumMod val="60000"/>
              <a:lumOff val="4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867000" y="4101738"/>
            <a:ext cx="30675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Prompt GPT-4o to generate responses for each question</a:t>
            </a:r>
            <a:endParaRPr lang="en-US" dirty="0"/>
          </a:p>
        </p:txBody>
      </p:sp>
      <p:sp>
        <p:nvSpPr>
          <p:cNvPr id="16" name="Rounded Rectangular Callout 15"/>
          <p:cNvSpPr/>
          <p:nvPr/>
        </p:nvSpPr>
        <p:spPr>
          <a:xfrm rot="10800000">
            <a:off x="8749935" y="4014455"/>
            <a:ext cx="2430788" cy="929526"/>
          </a:xfrm>
          <a:prstGeom prst="wedgeRoundRectCallout">
            <a:avLst/>
          </a:prstGeom>
          <a:solidFill>
            <a:schemeClr val="accent6">
              <a:lumMod val="60000"/>
              <a:lumOff val="4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8749935" y="4116865"/>
            <a:ext cx="30675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Filtering Criterion:</a:t>
            </a:r>
          </a:p>
          <a:p>
            <a:r>
              <a:rPr lang="en-US" dirty="0"/>
              <a:t> </a:t>
            </a:r>
            <a:r>
              <a:rPr lang="en-US" dirty="0" smtClean="0"/>
              <a:t>    Score &gt; Threshold      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2" idx="3"/>
            <a:endCxn id="3" idx="1"/>
          </p:cNvCxnSpPr>
          <p:nvPr/>
        </p:nvCxnSpPr>
        <p:spPr>
          <a:xfrm>
            <a:off x="1911520" y="3487784"/>
            <a:ext cx="500746" cy="3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3" idx="3"/>
            <a:endCxn id="4" idx="1"/>
          </p:cNvCxnSpPr>
          <p:nvPr/>
        </p:nvCxnSpPr>
        <p:spPr>
          <a:xfrm>
            <a:off x="3770804" y="3491048"/>
            <a:ext cx="500746" cy="6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4" idx="3"/>
            <a:endCxn id="5" idx="1"/>
          </p:cNvCxnSpPr>
          <p:nvPr/>
        </p:nvCxnSpPr>
        <p:spPr>
          <a:xfrm>
            <a:off x="5769424" y="3497580"/>
            <a:ext cx="5094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5" idx="3"/>
            <a:endCxn id="6" idx="1"/>
          </p:cNvCxnSpPr>
          <p:nvPr/>
        </p:nvCxnSpPr>
        <p:spPr>
          <a:xfrm flipV="1">
            <a:off x="7650475" y="3494314"/>
            <a:ext cx="509453" cy="3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6" idx="3"/>
            <a:endCxn id="7" idx="1"/>
          </p:cNvCxnSpPr>
          <p:nvPr/>
        </p:nvCxnSpPr>
        <p:spPr>
          <a:xfrm>
            <a:off x="9339943" y="3494314"/>
            <a:ext cx="4528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729331" y="1347710"/>
            <a:ext cx="2364377" cy="1149531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Category:</a:t>
            </a:r>
            <a:br>
              <a:rPr lang="en-US" b="1" dirty="0" smtClean="0"/>
            </a:br>
            <a:r>
              <a:rPr lang="en-US" b="1" dirty="0" smtClean="0"/>
              <a:t>Closed-Ended QA dataset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16173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>
          <a:xfrm>
            <a:off x="5329096" y="2328453"/>
            <a:ext cx="2345885" cy="2338251"/>
          </a:xfrm>
          <a:prstGeom prst="roundRect">
            <a:avLst/>
          </a:prstGeom>
          <a:ln w="28575"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ounded Rectangle 1"/>
          <p:cNvSpPr/>
          <p:nvPr/>
        </p:nvSpPr>
        <p:spPr>
          <a:xfrm>
            <a:off x="322195" y="3135085"/>
            <a:ext cx="831680" cy="71192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Topic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1449963" y="3141617"/>
            <a:ext cx="1369417" cy="70539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Sub-topics Generation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3153282" y="3141617"/>
            <a:ext cx="1497874" cy="71192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Questions Generation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5863863" y="2584776"/>
            <a:ext cx="1371598" cy="711925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Chosen Response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8159928" y="3135085"/>
            <a:ext cx="1180015" cy="71845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Scoring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9792777" y="3135085"/>
            <a:ext cx="1484818" cy="71845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Filtering and Saving data</a:t>
            </a:r>
            <a:endParaRPr lang="en-US" dirty="0"/>
          </a:p>
        </p:txBody>
      </p:sp>
      <p:sp>
        <p:nvSpPr>
          <p:cNvPr id="8" name="Rounded Rectangular Callout 7"/>
          <p:cNvSpPr/>
          <p:nvPr/>
        </p:nvSpPr>
        <p:spPr>
          <a:xfrm>
            <a:off x="2618928" y="1867988"/>
            <a:ext cx="2349312" cy="1128023"/>
          </a:xfrm>
          <a:prstGeom prst="wedgeRoundRectCallout">
            <a:avLst/>
          </a:prstGeom>
          <a:solidFill>
            <a:schemeClr val="accent6">
              <a:lumMod val="60000"/>
              <a:lumOff val="4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Prompt GPT-4o to generate multiple questions for each sub-topic</a:t>
            </a:r>
            <a:endParaRPr lang="en-US" dirty="0"/>
          </a:p>
        </p:txBody>
      </p:sp>
      <p:sp>
        <p:nvSpPr>
          <p:cNvPr id="9" name="Rounded Rectangular Callout 8"/>
          <p:cNvSpPr/>
          <p:nvPr/>
        </p:nvSpPr>
        <p:spPr>
          <a:xfrm>
            <a:off x="8131084" y="1345474"/>
            <a:ext cx="3241756" cy="1567123"/>
          </a:xfrm>
          <a:prstGeom prst="wedgeRoundRectCallout">
            <a:avLst/>
          </a:prstGeom>
          <a:solidFill>
            <a:schemeClr val="accent6">
              <a:lumMod val="60000"/>
              <a:lumOff val="4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Assign alignment score using Nvidia-nemotron-4-340B reward model for each response and rejected response</a:t>
            </a:r>
            <a:endParaRPr lang="en-US" dirty="0"/>
          </a:p>
        </p:txBody>
      </p:sp>
      <p:sp>
        <p:nvSpPr>
          <p:cNvPr id="10" name="Rounded Rectangular Callout 9"/>
          <p:cNvSpPr/>
          <p:nvPr/>
        </p:nvSpPr>
        <p:spPr>
          <a:xfrm rot="10800000">
            <a:off x="521948" y="3990702"/>
            <a:ext cx="3067598" cy="875212"/>
          </a:xfrm>
          <a:prstGeom prst="wedgeRoundRectCallout">
            <a:avLst/>
          </a:prstGeom>
          <a:solidFill>
            <a:schemeClr val="accent6">
              <a:lumMod val="60000"/>
              <a:lumOff val="4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21947" y="4103802"/>
            <a:ext cx="30675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Prompt GPT-4o to generate multiple sub-topics</a:t>
            </a:r>
            <a:endParaRPr lang="en-US" dirty="0"/>
          </a:p>
        </p:txBody>
      </p:sp>
      <p:sp>
        <p:nvSpPr>
          <p:cNvPr id="14" name="Rounded Rectangular Callout 13"/>
          <p:cNvSpPr/>
          <p:nvPr/>
        </p:nvSpPr>
        <p:spPr>
          <a:xfrm rot="10800000">
            <a:off x="4938843" y="4814694"/>
            <a:ext cx="3067598" cy="1001374"/>
          </a:xfrm>
          <a:prstGeom prst="wedgeRoundRectCallout">
            <a:avLst/>
          </a:prstGeom>
          <a:solidFill>
            <a:schemeClr val="accent6">
              <a:lumMod val="60000"/>
              <a:lumOff val="4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968240" y="4901977"/>
            <a:ext cx="30675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Prompt GPT-4o to generate chosen and rejected response for each question</a:t>
            </a:r>
            <a:endParaRPr lang="en-US" dirty="0"/>
          </a:p>
        </p:txBody>
      </p:sp>
      <p:sp>
        <p:nvSpPr>
          <p:cNvPr id="16" name="Rounded Rectangular Callout 15"/>
          <p:cNvSpPr/>
          <p:nvPr/>
        </p:nvSpPr>
        <p:spPr>
          <a:xfrm rot="10800000">
            <a:off x="8556156" y="4076030"/>
            <a:ext cx="2953598" cy="1528548"/>
          </a:xfrm>
          <a:prstGeom prst="wedgeRoundRectCallout">
            <a:avLst/>
          </a:prstGeom>
          <a:solidFill>
            <a:schemeClr val="accent6">
              <a:lumMod val="60000"/>
              <a:lumOff val="4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863839" y="4127250"/>
            <a:ext cx="360424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       Filtering Criterion:</a:t>
            </a:r>
          </a:p>
          <a:p>
            <a:r>
              <a:rPr lang="en-US" dirty="0" smtClean="0"/>
              <a:t>	1. Chosen response score 	     &gt; </a:t>
            </a:r>
            <a:r>
              <a:rPr lang="en-US" dirty="0"/>
              <a:t> </a:t>
            </a:r>
            <a:r>
              <a:rPr lang="en-US" dirty="0" smtClean="0"/>
              <a:t>threshold</a:t>
            </a:r>
          </a:p>
          <a:p>
            <a:r>
              <a:rPr lang="en-US" dirty="0"/>
              <a:t>	</a:t>
            </a:r>
            <a:r>
              <a:rPr lang="en-US" dirty="0" smtClean="0"/>
              <a:t>2. Rejected response score 	     &lt; threshold </a:t>
            </a:r>
          </a:p>
        </p:txBody>
      </p:sp>
      <p:sp>
        <p:nvSpPr>
          <p:cNvPr id="36" name="Rectangle 35"/>
          <p:cNvSpPr/>
          <p:nvPr/>
        </p:nvSpPr>
        <p:spPr>
          <a:xfrm>
            <a:off x="462058" y="1162595"/>
            <a:ext cx="1672613" cy="1149531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Category:</a:t>
            </a:r>
            <a:br>
              <a:rPr lang="en-US" b="1" dirty="0" smtClean="0"/>
            </a:br>
            <a:r>
              <a:rPr lang="en-US" b="1" dirty="0" smtClean="0"/>
              <a:t>Closed-Ended DPO dataset</a:t>
            </a:r>
            <a:endParaRPr lang="en-US" b="1" dirty="0"/>
          </a:p>
        </p:txBody>
      </p:sp>
      <p:sp>
        <p:nvSpPr>
          <p:cNvPr id="22" name="Rounded Rectangle 21"/>
          <p:cNvSpPr/>
          <p:nvPr/>
        </p:nvSpPr>
        <p:spPr>
          <a:xfrm>
            <a:off x="5863863" y="3645334"/>
            <a:ext cx="1371598" cy="711925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Rejected Response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2" idx="3"/>
            <a:endCxn id="3" idx="1"/>
          </p:cNvCxnSpPr>
          <p:nvPr/>
        </p:nvCxnSpPr>
        <p:spPr>
          <a:xfrm>
            <a:off x="1153875" y="3491048"/>
            <a:ext cx="296088" cy="3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3" idx="3"/>
            <a:endCxn id="4" idx="1"/>
          </p:cNvCxnSpPr>
          <p:nvPr/>
        </p:nvCxnSpPr>
        <p:spPr>
          <a:xfrm>
            <a:off x="2819380" y="3494314"/>
            <a:ext cx="333902" cy="3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4" idx="3"/>
            <a:endCxn id="11" idx="1"/>
          </p:cNvCxnSpPr>
          <p:nvPr/>
        </p:nvCxnSpPr>
        <p:spPr>
          <a:xfrm flipV="1">
            <a:off x="4651156" y="3497579"/>
            <a:ext cx="67794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1" idx="1"/>
          </p:cNvCxnSpPr>
          <p:nvPr/>
        </p:nvCxnSpPr>
        <p:spPr>
          <a:xfrm flipV="1">
            <a:off x="5329096" y="2996011"/>
            <a:ext cx="534767" cy="501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1" idx="1"/>
            <a:endCxn id="22" idx="1"/>
          </p:cNvCxnSpPr>
          <p:nvPr/>
        </p:nvCxnSpPr>
        <p:spPr>
          <a:xfrm>
            <a:off x="5329096" y="3497579"/>
            <a:ext cx="534767" cy="5037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5" idx="3"/>
            <a:endCxn id="11" idx="3"/>
          </p:cNvCxnSpPr>
          <p:nvPr/>
        </p:nvCxnSpPr>
        <p:spPr>
          <a:xfrm>
            <a:off x="7235461" y="2940739"/>
            <a:ext cx="439520" cy="556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22" idx="3"/>
            <a:endCxn id="11" idx="3"/>
          </p:cNvCxnSpPr>
          <p:nvPr/>
        </p:nvCxnSpPr>
        <p:spPr>
          <a:xfrm flipV="1">
            <a:off x="7235461" y="3497579"/>
            <a:ext cx="439520" cy="5037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1" idx="3"/>
            <a:endCxn id="6" idx="1"/>
          </p:cNvCxnSpPr>
          <p:nvPr/>
        </p:nvCxnSpPr>
        <p:spPr>
          <a:xfrm flipV="1">
            <a:off x="7674981" y="3494314"/>
            <a:ext cx="484947" cy="32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6" idx="3"/>
            <a:endCxn id="7" idx="1"/>
          </p:cNvCxnSpPr>
          <p:nvPr/>
        </p:nvCxnSpPr>
        <p:spPr>
          <a:xfrm>
            <a:off x="9339943" y="3494314"/>
            <a:ext cx="4528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Rounded Rectangle 48"/>
          <p:cNvSpPr/>
          <p:nvPr/>
        </p:nvSpPr>
        <p:spPr>
          <a:xfrm>
            <a:off x="5816239" y="1539072"/>
            <a:ext cx="1371598" cy="71192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Response Generation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501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1236616" y="2416629"/>
            <a:ext cx="2381795" cy="1854925"/>
          </a:xfrm>
          <a:prstGeom prst="roundRect">
            <a:avLst/>
          </a:prstGeom>
          <a:ln w="28575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ounded Rectangle 1"/>
          <p:cNvSpPr/>
          <p:nvPr/>
        </p:nvSpPr>
        <p:spPr>
          <a:xfrm rot="16200000">
            <a:off x="-525780" y="3112225"/>
            <a:ext cx="2338252" cy="46373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Chemical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428204" y="3464921"/>
            <a:ext cx="1018903" cy="61395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Claude-3-Haiku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2535824" y="2952205"/>
            <a:ext cx="967742" cy="78377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GPT-4o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 rot="16200000">
            <a:off x="10579820" y="3112225"/>
            <a:ext cx="2338252" cy="46373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SynDiP</a:t>
            </a:r>
            <a:r>
              <a:rPr lang="en-US" dirty="0" smtClean="0"/>
              <a:t> Dataset</a:t>
            </a:r>
            <a:endParaRPr lang="en-US" dirty="0"/>
          </a:p>
        </p:txBody>
      </p:sp>
      <p:sp>
        <p:nvSpPr>
          <p:cNvPr id="26" name="Rounded Rectangle 25"/>
          <p:cNvSpPr/>
          <p:nvPr/>
        </p:nvSpPr>
        <p:spPr>
          <a:xfrm>
            <a:off x="9023165" y="2299064"/>
            <a:ext cx="2290354" cy="2103120"/>
          </a:xfrm>
          <a:prstGeom prst="roundRect">
            <a:avLst/>
          </a:prstGeom>
          <a:ln w="28575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>
            <a:off x="9311630" y="2615838"/>
            <a:ext cx="1685109" cy="146957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Nvidia-Nemotron-340B-reward model</a:t>
            </a:r>
            <a:endParaRPr lang="en-US" dirty="0"/>
          </a:p>
        </p:txBody>
      </p:sp>
      <p:sp>
        <p:nvSpPr>
          <p:cNvPr id="30" name="Rounded Rectangle 29"/>
          <p:cNvSpPr/>
          <p:nvPr/>
        </p:nvSpPr>
        <p:spPr>
          <a:xfrm>
            <a:off x="1428205" y="2609305"/>
            <a:ext cx="1018903" cy="64661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GPT-4o</a:t>
            </a:r>
            <a:endParaRPr lang="en-US" dirty="0"/>
          </a:p>
        </p:txBody>
      </p:sp>
      <p:sp>
        <p:nvSpPr>
          <p:cNvPr id="33" name="Rounded Rectangle 32"/>
          <p:cNvSpPr/>
          <p:nvPr/>
        </p:nvSpPr>
        <p:spPr>
          <a:xfrm>
            <a:off x="3898171" y="2416629"/>
            <a:ext cx="2381795" cy="1854925"/>
          </a:xfrm>
          <a:prstGeom prst="roundRect">
            <a:avLst/>
          </a:prstGeom>
          <a:ln w="28575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/>
          <p:cNvSpPr/>
          <p:nvPr/>
        </p:nvSpPr>
        <p:spPr>
          <a:xfrm>
            <a:off x="4089759" y="3464921"/>
            <a:ext cx="1018903" cy="61395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Claude-3-Haiku</a:t>
            </a:r>
            <a:endParaRPr lang="en-US" dirty="0"/>
          </a:p>
        </p:txBody>
      </p:sp>
      <p:sp>
        <p:nvSpPr>
          <p:cNvPr id="35" name="Rounded Rectangle 34"/>
          <p:cNvSpPr/>
          <p:nvPr/>
        </p:nvSpPr>
        <p:spPr>
          <a:xfrm>
            <a:off x="5197379" y="2952205"/>
            <a:ext cx="967742" cy="78377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GPT-4o</a:t>
            </a:r>
            <a:endParaRPr lang="en-US" dirty="0"/>
          </a:p>
        </p:txBody>
      </p:sp>
      <p:sp>
        <p:nvSpPr>
          <p:cNvPr id="36" name="Rounded Rectangle 35"/>
          <p:cNvSpPr/>
          <p:nvPr/>
        </p:nvSpPr>
        <p:spPr>
          <a:xfrm>
            <a:off x="4089760" y="2609305"/>
            <a:ext cx="1018903" cy="64661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GPT-4o</a:t>
            </a:r>
            <a:endParaRPr lang="en-US" dirty="0"/>
          </a:p>
        </p:txBody>
      </p:sp>
      <p:sp>
        <p:nvSpPr>
          <p:cNvPr id="37" name="Rounded Rectangle 36"/>
          <p:cNvSpPr/>
          <p:nvPr/>
        </p:nvSpPr>
        <p:spPr>
          <a:xfrm>
            <a:off x="6473182" y="2416629"/>
            <a:ext cx="2381795" cy="1854925"/>
          </a:xfrm>
          <a:prstGeom prst="roundRect">
            <a:avLst/>
          </a:prstGeom>
          <a:ln w="28575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37"/>
          <p:cNvSpPr/>
          <p:nvPr/>
        </p:nvSpPr>
        <p:spPr>
          <a:xfrm>
            <a:off x="6664770" y="3464921"/>
            <a:ext cx="1018903" cy="61395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Claude-3-Haiku</a:t>
            </a:r>
            <a:endParaRPr lang="en-US" dirty="0"/>
          </a:p>
        </p:txBody>
      </p:sp>
      <p:sp>
        <p:nvSpPr>
          <p:cNvPr id="39" name="Rounded Rectangle 38"/>
          <p:cNvSpPr/>
          <p:nvPr/>
        </p:nvSpPr>
        <p:spPr>
          <a:xfrm>
            <a:off x="7772390" y="2952205"/>
            <a:ext cx="967742" cy="78377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GPT-4o</a:t>
            </a:r>
            <a:endParaRPr lang="en-US" dirty="0"/>
          </a:p>
        </p:txBody>
      </p:sp>
      <p:sp>
        <p:nvSpPr>
          <p:cNvPr id="40" name="Rounded Rectangle 39"/>
          <p:cNvSpPr/>
          <p:nvPr/>
        </p:nvSpPr>
        <p:spPr>
          <a:xfrm>
            <a:off x="6664771" y="2609305"/>
            <a:ext cx="1018903" cy="64661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GPT-4o</a:t>
            </a:r>
            <a:endParaRPr lang="en-US" dirty="0"/>
          </a:p>
        </p:txBody>
      </p:sp>
      <p:sp>
        <p:nvSpPr>
          <p:cNvPr id="41" name="Rounded Rectangle 40"/>
          <p:cNvSpPr/>
          <p:nvPr/>
        </p:nvSpPr>
        <p:spPr>
          <a:xfrm>
            <a:off x="1294038" y="1400993"/>
            <a:ext cx="2266949" cy="89807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Industrial Synthesis Generation</a:t>
            </a:r>
            <a:endParaRPr lang="en-US" dirty="0"/>
          </a:p>
        </p:txBody>
      </p:sp>
      <p:sp>
        <p:nvSpPr>
          <p:cNvPr id="42" name="Rounded Rectangle 41"/>
          <p:cNvSpPr/>
          <p:nvPr/>
        </p:nvSpPr>
        <p:spPr>
          <a:xfrm>
            <a:off x="4175210" y="1683476"/>
            <a:ext cx="1827715" cy="49148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PFD Generation</a:t>
            </a:r>
            <a:endParaRPr lang="en-US" dirty="0"/>
          </a:p>
        </p:txBody>
      </p:sp>
      <p:sp>
        <p:nvSpPr>
          <p:cNvPr id="43" name="Rounded Rectangle 42"/>
          <p:cNvSpPr/>
          <p:nvPr/>
        </p:nvSpPr>
        <p:spPr>
          <a:xfrm>
            <a:off x="6750221" y="1683476"/>
            <a:ext cx="1827715" cy="49148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PID Generation</a:t>
            </a:r>
            <a:endParaRPr lang="en-US" dirty="0"/>
          </a:p>
        </p:txBody>
      </p:sp>
      <p:sp>
        <p:nvSpPr>
          <p:cNvPr id="44" name="Rounded Rectangle 43"/>
          <p:cNvSpPr/>
          <p:nvPr/>
        </p:nvSpPr>
        <p:spPr>
          <a:xfrm>
            <a:off x="9254484" y="1683476"/>
            <a:ext cx="1827715" cy="45720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Scoring</a:t>
            </a:r>
            <a:endParaRPr lang="en-US" dirty="0"/>
          </a:p>
        </p:txBody>
      </p:sp>
      <p:sp>
        <p:nvSpPr>
          <p:cNvPr id="45" name="Rounded Rectangular Callout 44"/>
          <p:cNvSpPr/>
          <p:nvPr/>
        </p:nvSpPr>
        <p:spPr>
          <a:xfrm rot="10800000">
            <a:off x="7683672" y="4581797"/>
            <a:ext cx="3500305" cy="1010613"/>
          </a:xfrm>
          <a:prstGeom prst="wedgeRoundRectCallout">
            <a:avLst/>
          </a:prstGeom>
          <a:solidFill>
            <a:schemeClr val="accent6">
              <a:lumMod val="60000"/>
              <a:lumOff val="4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7683673" y="4669080"/>
            <a:ext cx="35297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Assign score using Nvidia-nemotron-4-340B reward model and filter low-quality outputs</a:t>
            </a:r>
            <a:endParaRPr lang="en-US" dirty="0"/>
          </a:p>
        </p:txBody>
      </p:sp>
      <p:sp>
        <p:nvSpPr>
          <p:cNvPr id="47" name="Rounded Rectangle 46"/>
          <p:cNvSpPr/>
          <p:nvPr/>
        </p:nvSpPr>
        <p:spPr>
          <a:xfrm>
            <a:off x="875212" y="4859383"/>
            <a:ext cx="1571895" cy="46046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Proposers</a:t>
            </a:r>
            <a:endParaRPr lang="en-US" dirty="0"/>
          </a:p>
        </p:txBody>
      </p:sp>
      <p:sp>
        <p:nvSpPr>
          <p:cNvPr id="48" name="Rounded Rectangle 47"/>
          <p:cNvSpPr/>
          <p:nvPr/>
        </p:nvSpPr>
        <p:spPr>
          <a:xfrm>
            <a:off x="2707547" y="4856872"/>
            <a:ext cx="1571895" cy="46046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Aggregators</a:t>
            </a:r>
            <a:endParaRPr lang="en-US" dirty="0"/>
          </a:p>
        </p:txBody>
      </p:sp>
      <p:sp>
        <p:nvSpPr>
          <p:cNvPr id="49" name="Rounded Rectangle 48"/>
          <p:cNvSpPr/>
          <p:nvPr/>
        </p:nvSpPr>
        <p:spPr>
          <a:xfrm>
            <a:off x="4582883" y="4856872"/>
            <a:ext cx="1697083" cy="46046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Reward Model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3892176" y="382086"/>
            <a:ext cx="3374576" cy="1108713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Category:</a:t>
            </a:r>
            <a:br>
              <a:rPr lang="en-US" b="1" dirty="0" smtClean="0"/>
            </a:br>
            <a:r>
              <a:rPr lang="en-US" b="1" dirty="0" smtClean="0"/>
              <a:t>Process Synthesis, PFDs and PIDs Description Dataset</a:t>
            </a:r>
          </a:p>
          <a:p>
            <a:pPr algn="ctr"/>
            <a:r>
              <a:rPr lang="en-US" b="1" dirty="0" smtClean="0"/>
              <a:t>(</a:t>
            </a:r>
            <a:r>
              <a:rPr lang="en-US" b="1" dirty="0" err="1" smtClean="0"/>
              <a:t>SynDiP</a:t>
            </a:r>
            <a:r>
              <a:rPr lang="en-US" b="1" dirty="0" smtClean="0"/>
              <a:t> dataset)</a:t>
            </a:r>
            <a:endParaRPr lang="en-US" b="1" dirty="0"/>
          </a:p>
        </p:txBody>
      </p:sp>
      <p:cxnSp>
        <p:nvCxnSpPr>
          <p:cNvPr id="52" name="Straight Arrow Connector 51"/>
          <p:cNvCxnSpPr>
            <a:stCxn id="2" idx="2"/>
            <a:endCxn id="7" idx="1"/>
          </p:cNvCxnSpPr>
          <p:nvPr/>
        </p:nvCxnSpPr>
        <p:spPr>
          <a:xfrm>
            <a:off x="875212" y="3344091"/>
            <a:ext cx="36140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7" idx="3"/>
            <a:endCxn id="33" idx="1"/>
          </p:cNvCxnSpPr>
          <p:nvPr/>
        </p:nvCxnSpPr>
        <p:spPr>
          <a:xfrm>
            <a:off x="3618411" y="3344092"/>
            <a:ext cx="2797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33" idx="3"/>
            <a:endCxn id="37" idx="1"/>
          </p:cNvCxnSpPr>
          <p:nvPr/>
        </p:nvCxnSpPr>
        <p:spPr>
          <a:xfrm>
            <a:off x="6279966" y="3344092"/>
            <a:ext cx="1932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37" idx="3"/>
            <a:endCxn id="26" idx="1"/>
          </p:cNvCxnSpPr>
          <p:nvPr/>
        </p:nvCxnSpPr>
        <p:spPr>
          <a:xfrm>
            <a:off x="8854977" y="3344092"/>
            <a:ext cx="168188" cy="6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26" idx="3"/>
            <a:endCxn id="17" idx="0"/>
          </p:cNvCxnSpPr>
          <p:nvPr/>
        </p:nvCxnSpPr>
        <p:spPr>
          <a:xfrm flipV="1">
            <a:off x="11313519" y="3344091"/>
            <a:ext cx="203561" cy="6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6322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204198" y="2416626"/>
            <a:ext cx="1375955" cy="1854925"/>
          </a:xfrm>
          <a:prstGeom prst="roundRect">
            <a:avLst/>
          </a:prstGeom>
          <a:ln w="28575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ounded Rectangle 1"/>
          <p:cNvSpPr/>
          <p:nvPr/>
        </p:nvSpPr>
        <p:spPr>
          <a:xfrm>
            <a:off x="404117" y="3018557"/>
            <a:ext cx="2338252" cy="65106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Chemical-PFD-PID Q&amp;A dataset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3382725" y="3464919"/>
            <a:ext cx="1018903" cy="61395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Claude-3-Haiku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 rot="16200000">
            <a:off x="10169435" y="2632163"/>
            <a:ext cx="1854925" cy="142385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Reasoning, knowledge, and comprehension (</a:t>
            </a:r>
            <a:r>
              <a:rPr lang="en-US" dirty="0" err="1" smtClean="0"/>
              <a:t>LogiCore</a:t>
            </a:r>
            <a:r>
              <a:rPr lang="en-US" dirty="0" smtClean="0"/>
              <a:t>)</a:t>
            </a:r>
          </a:p>
          <a:p>
            <a:pPr algn="ctr"/>
            <a:r>
              <a:rPr lang="en-US" dirty="0" smtClean="0"/>
              <a:t>datasets</a:t>
            </a:r>
            <a:endParaRPr lang="en-US" dirty="0"/>
          </a:p>
        </p:txBody>
      </p:sp>
      <p:sp>
        <p:nvSpPr>
          <p:cNvPr id="26" name="Rounded Rectangle 25"/>
          <p:cNvSpPr/>
          <p:nvPr/>
        </p:nvSpPr>
        <p:spPr>
          <a:xfrm>
            <a:off x="7673332" y="2416624"/>
            <a:ext cx="2106397" cy="1854926"/>
          </a:xfrm>
          <a:prstGeom prst="roundRect">
            <a:avLst/>
          </a:prstGeom>
          <a:ln w="28575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>
            <a:off x="7905189" y="2626447"/>
            <a:ext cx="1685109" cy="146957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Nvidia-Nemotron-340B-reward model</a:t>
            </a:r>
            <a:endParaRPr lang="en-US" dirty="0"/>
          </a:p>
        </p:txBody>
      </p:sp>
      <p:sp>
        <p:nvSpPr>
          <p:cNvPr id="30" name="Rounded Rectangle 29"/>
          <p:cNvSpPr/>
          <p:nvPr/>
        </p:nvSpPr>
        <p:spPr>
          <a:xfrm>
            <a:off x="3382726" y="2609303"/>
            <a:ext cx="1018903" cy="64661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GPT-4o</a:t>
            </a:r>
            <a:endParaRPr lang="en-US" dirty="0"/>
          </a:p>
        </p:txBody>
      </p:sp>
      <p:sp>
        <p:nvSpPr>
          <p:cNvPr id="42" name="Rounded Rectangle 41"/>
          <p:cNvSpPr/>
          <p:nvPr/>
        </p:nvSpPr>
        <p:spPr>
          <a:xfrm>
            <a:off x="2978317" y="1759178"/>
            <a:ext cx="1827715" cy="54047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Question Generation</a:t>
            </a:r>
            <a:endParaRPr lang="en-US" dirty="0"/>
          </a:p>
        </p:txBody>
      </p:sp>
      <p:sp>
        <p:nvSpPr>
          <p:cNvPr id="43" name="Rounded Rectangle 42"/>
          <p:cNvSpPr/>
          <p:nvPr/>
        </p:nvSpPr>
        <p:spPr>
          <a:xfrm>
            <a:off x="5277930" y="1813959"/>
            <a:ext cx="1827715" cy="52369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Answer Generation</a:t>
            </a:r>
            <a:endParaRPr lang="en-US" dirty="0"/>
          </a:p>
        </p:txBody>
      </p:sp>
      <p:sp>
        <p:nvSpPr>
          <p:cNvPr id="44" name="Rounded Rectangle 43"/>
          <p:cNvSpPr/>
          <p:nvPr/>
        </p:nvSpPr>
        <p:spPr>
          <a:xfrm>
            <a:off x="8252726" y="1779664"/>
            <a:ext cx="947607" cy="52369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Scoring</a:t>
            </a:r>
            <a:endParaRPr lang="en-US" dirty="0"/>
          </a:p>
        </p:txBody>
      </p:sp>
      <p:sp>
        <p:nvSpPr>
          <p:cNvPr id="45" name="Rounded Rectangular Callout 44"/>
          <p:cNvSpPr/>
          <p:nvPr/>
        </p:nvSpPr>
        <p:spPr>
          <a:xfrm rot="10800000">
            <a:off x="6827783" y="4515220"/>
            <a:ext cx="3500305" cy="1010613"/>
          </a:xfrm>
          <a:prstGeom prst="wedgeRoundRectCallout">
            <a:avLst/>
          </a:prstGeom>
          <a:solidFill>
            <a:schemeClr val="accent6">
              <a:lumMod val="60000"/>
              <a:lumOff val="4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6827784" y="4602503"/>
            <a:ext cx="35297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Assign score using Nvidia-nemotron-4-340B reward model and filter low-quality outputs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3892176" y="454671"/>
            <a:ext cx="4128418" cy="1142039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Category:</a:t>
            </a:r>
            <a:br>
              <a:rPr lang="en-US" b="1" dirty="0" smtClean="0"/>
            </a:br>
            <a:r>
              <a:rPr lang="en-US" b="1" dirty="0" smtClean="0"/>
              <a:t>Logical, Contextual Reasoning, Common-sense and Factual knowledge</a:t>
            </a:r>
          </a:p>
          <a:p>
            <a:pPr algn="ctr"/>
            <a:r>
              <a:rPr lang="en-US" b="1" dirty="0" smtClean="0"/>
              <a:t>(</a:t>
            </a:r>
            <a:r>
              <a:rPr lang="en-US" b="1" dirty="0" err="1" smtClean="0"/>
              <a:t>LogiCore</a:t>
            </a:r>
            <a:r>
              <a:rPr lang="en-US" b="1" dirty="0" smtClean="0"/>
              <a:t> dataset)</a:t>
            </a:r>
            <a:endParaRPr lang="en-US" b="1" dirty="0"/>
          </a:p>
        </p:txBody>
      </p:sp>
      <p:sp>
        <p:nvSpPr>
          <p:cNvPr id="28" name="Rounded Rectangle 27"/>
          <p:cNvSpPr/>
          <p:nvPr/>
        </p:nvSpPr>
        <p:spPr>
          <a:xfrm>
            <a:off x="5451828" y="2416625"/>
            <a:ext cx="1375955" cy="1854925"/>
          </a:xfrm>
          <a:prstGeom prst="roundRect">
            <a:avLst/>
          </a:prstGeom>
          <a:ln w="28575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/>
          <p:cNvSpPr/>
          <p:nvPr/>
        </p:nvSpPr>
        <p:spPr>
          <a:xfrm>
            <a:off x="5630355" y="3464918"/>
            <a:ext cx="1018903" cy="61395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Claude-3-Haiku</a:t>
            </a:r>
            <a:endParaRPr lang="en-US" dirty="0"/>
          </a:p>
        </p:txBody>
      </p:sp>
      <p:sp>
        <p:nvSpPr>
          <p:cNvPr id="31" name="Rounded Rectangle 30"/>
          <p:cNvSpPr/>
          <p:nvPr/>
        </p:nvSpPr>
        <p:spPr>
          <a:xfrm>
            <a:off x="5630356" y="2609302"/>
            <a:ext cx="1018903" cy="64661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GPT-4o</a:t>
            </a:r>
            <a:endParaRPr lang="en-US" dirty="0"/>
          </a:p>
        </p:txBody>
      </p:sp>
      <p:cxnSp>
        <p:nvCxnSpPr>
          <p:cNvPr id="6" name="Straight Arrow Connector 5"/>
          <p:cNvCxnSpPr>
            <a:stCxn id="2" idx="3"/>
            <a:endCxn id="7" idx="1"/>
          </p:cNvCxnSpPr>
          <p:nvPr/>
        </p:nvCxnSpPr>
        <p:spPr>
          <a:xfrm>
            <a:off x="2742369" y="3344088"/>
            <a:ext cx="46182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7" idx="3"/>
            <a:endCxn id="28" idx="1"/>
          </p:cNvCxnSpPr>
          <p:nvPr/>
        </p:nvCxnSpPr>
        <p:spPr>
          <a:xfrm flipV="1">
            <a:off x="4580153" y="3344088"/>
            <a:ext cx="87167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28" idx="3"/>
            <a:endCxn id="26" idx="1"/>
          </p:cNvCxnSpPr>
          <p:nvPr/>
        </p:nvCxnSpPr>
        <p:spPr>
          <a:xfrm flipV="1">
            <a:off x="6827783" y="3344087"/>
            <a:ext cx="84554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26" idx="3"/>
            <a:endCxn id="17" idx="0"/>
          </p:cNvCxnSpPr>
          <p:nvPr/>
        </p:nvCxnSpPr>
        <p:spPr>
          <a:xfrm>
            <a:off x="9779729" y="3344087"/>
            <a:ext cx="60524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14742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1179" y="3614098"/>
            <a:ext cx="439186" cy="530276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3718555" y="3277695"/>
            <a:ext cx="1497874" cy="71192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Questions Generation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5597081" y="3273119"/>
            <a:ext cx="1371598" cy="71192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Response Generation</a:t>
            </a:r>
            <a:endParaRPr lang="en-US" dirty="0"/>
          </a:p>
        </p:txBody>
      </p:sp>
      <p:sp>
        <p:nvSpPr>
          <p:cNvPr id="8" name="Rounded Rectangular Callout 7"/>
          <p:cNvSpPr/>
          <p:nvPr/>
        </p:nvSpPr>
        <p:spPr>
          <a:xfrm>
            <a:off x="3630379" y="2175606"/>
            <a:ext cx="3172099" cy="942759"/>
          </a:xfrm>
          <a:prstGeom prst="wedgeRoundRectCallout">
            <a:avLst/>
          </a:prstGeom>
          <a:solidFill>
            <a:schemeClr val="accent6">
              <a:lumMod val="60000"/>
              <a:lumOff val="4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Prompt GPT-4o to generate multiple questions for each chunk</a:t>
            </a:r>
            <a:endParaRPr lang="en-US" dirty="0"/>
          </a:p>
        </p:txBody>
      </p:sp>
      <p:sp>
        <p:nvSpPr>
          <p:cNvPr id="9" name="Rounded Rectangular Callout 8"/>
          <p:cNvSpPr/>
          <p:nvPr/>
        </p:nvSpPr>
        <p:spPr>
          <a:xfrm>
            <a:off x="7310344" y="1405198"/>
            <a:ext cx="3609708" cy="920931"/>
          </a:xfrm>
          <a:prstGeom prst="wedgeRoundRectCallout">
            <a:avLst/>
          </a:prstGeom>
          <a:solidFill>
            <a:schemeClr val="accent6">
              <a:lumMod val="60000"/>
              <a:lumOff val="4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Assign alignment score using Nvidia-nemotron-4-340B reward model</a:t>
            </a:r>
            <a:endParaRPr lang="en-US" dirty="0"/>
          </a:p>
        </p:txBody>
      </p:sp>
      <p:sp>
        <p:nvSpPr>
          <p:cNvPr id="14" name="Rounded Rectangular Callout 13"/>
          <p:cNvSpPr/>
          <p:nvPr/>
        </p:nvSpPr>
        <p:spPr>
          <a:xfrm rot="10800000">
            <a:off x="4661277" y="4144374"/>
            <a:ext cx="2520604" cy="1010613"/>
          </a:xfrm>
          <a:prstGeom prst="wedgeRoundRectCallout">
            <a:avLst/>
          </a:prstGeom>
          <a:solidFill>
            <a:schemeClr val="accent6">
              <a:lumMod val="60000"/>
              <a:lumOff val="4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690675" y="4231659"/>
            <a:ext cx="26196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Prompt GPT-4o to generate answers for </a:t>
            </a:r>
          </a:p>
          <a:p>
            <a:r>
              <a:rPr lang="en-US" dirty="0" smtClean="0"/>
              <a:t>     each question</a:t>
            </a:r>
            <a:endParaRPr lang="en-US" dirty="0"/>
          </a:p>
        </p:txBody>
      </p:sp>
      <p:sp>
        <p:nvSpPr>
          <p:cNvPr id="16" name="Rounded Rectangular Callout 15"/>
          <p:cNvSpPr/>
          <p:nvPr/>
        </p:nvSpPr>
        <p:spPr>
          <a:xfrm rot="10800000">
            <a:off x="7861665" y="4864349"/>
            <a:ext cx="1883231" cy="559748"/>
          </a:xfrm>
          <a:prstGeom prst="wedgeRoundRectCallout">
            <a:avLst/>
          </a:prstGeom>
          <a:solidFill>
            <a:schemeClr val="accent6">
              <a:lumMod val="60000"/>
              <a:lumOff val="4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861666" y="4970130"/>
            <a:ext cx="1986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Likert Scale Survey</a:t>
            </a:r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7397919" y="2502499"/>
            <a:ext cx="2346977" cy="2252381"/>
          </a:xfrm>
          <a:prstGeom prst="roundRect">
            <a:avLst/>
          </a:prstGeom>
          <a:ln w="28575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/>
          <p:cNvSpPr/>
          <p:nvPr/>
        </p:nvSpPr>
        <p:spPr>
          <a:xfrm>
            <a:off x="7602585" y="2695176"/>
            <a:ext cx="1946367" cy="84637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Reward Model-as-a-judge</a:t>
            </a:r>
            <a:endParaRPr lang="en-US" dirty="0"/>
          </a:p>
        </p:txBody>
      </p:sp>
      <p:sp>
        <p:nvSpPr>
          <p:cNvPr id="28" name="Rounded Rectangle 27"/>
          <p:cNvSpPr/>
          <p:nvPr/>
        </p:nvSpPr>
        <p:spPr>
          <a:xfrm>
            <a:off x="7602585" y="3701278"/>
            <a:ext cx="1946368" cy="92431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Machine Evaluation (LLM-as-a-Judge)</a:t>
            </a:r>
            <a:endParaRPr lang="en-US" dirty="0"/>
          </a:p>
        </p:txBody>
      </p:sp>
      <p:sp>
        <p:nvSpPr>
          <p:cNvPr id="29" name="Rounded Rectangle 28"/>
          <p:cNvSpPr/>
          <p:nvPr/>
        </p:nvSpPr>
        <p:spPr>
          <a:xfrm rot="16200000">
            <a:off x="9831870" y="3177917"/>
            <a:ext cx="1657640" cy="90570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Local-RAIT Synthetic dataset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897" y="3248119"/>
            <a:ext cx="631550" cy="631550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3173" y="3367193"/>
            <a:ext cx="432618" cy="522346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1100" y="3133766"/>
            <a:ext cx="470025" cy="567512"/>
          </a:xfrm>
          <a:prstGeom prst="rect">
            <a:avLst/>
          </a:prstGeom>
        </p:spPr>
      </p:pic>
      <p:sp>
        <p:nvSpPr>
          <p:cNvPr id="31" name="Rounded Rectangle 30"/>
          <p:cNvSpPr/>
          <p:nvPr/>
        </p:nvSpPr>
        <p:spPr>
          <a:xfrm>
            <a:off x="578847" y="4231669"/>
            <a:ext cx="968995" cy="40494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PDF</a:t>
            </a:r>
            <a:endParaRPr lang="en-US" dirty="0"/>
          </a:p>
        </p:txBody>
      </p:sp>
      <p:sp>
        <p:nvSpPr>
          <p:cNvPr id="38" name="Rounded Rectangle 37"/>
          <p:cNvSpPr/>
          <p:nvPr/>
        </p:nvSpPr>
        <p:spPr>
          <a:xfrm>
            <a:off x="2146901" y="4336855"/>
            <a:ext cx="968995" cy="712937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Text Chunks</a:t>
            </a:r>
            <a:endParaRPr lang="en-US" dirty="0"/>
          </a:p>
        </p:txBody>
      </p:sp>
      <p:sp>
        <p:nvSpPr>
          <p:cNvPr id="34" name="Rounded Rectangle 33"/>
          <p:cNvSpPr/>
          <p:nvPr/>
        </p:nvSpPr>
        <p:spPr>
          <a:xfrm>
            <a:off x="9887761" y="4625588"/>
            <a:ext cx="1657649" cy="132004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Question:___</a:t>
            </a:r>
          </a:p>
          <a:p>
            <a:pPr algn="ctr"/>
            <a:r>
              <a:rPr lang="en-US" dirty="0" smtClean="0"/>
              <a:t>Context:______________</a:t>
            </a:r>
          </a:p>
          <a:p>
            <a:pPr algn="ctr"/>
            <a:r>
              <a:rPr lang="en-US" dirty="0" smtClean="0"/>
              <a:t>Answer:_____</a:t>
            </a:r>
            <a:endParaRPr lang="en-US" dirty="0"/>
          </a:p>
        </p:txBody>
      </p:sp>
      <p:sp>
        <p:nvSpPr>
          <p:cNvPr id="40" name="Rounded Rectangle 39"/>
          <p:cNvSpPr/>
          <p:nvPr/>
        </p:nvSpPr>
        <p:spPr>
          <a:xfrm>
            <a:off x="842187" y="2007362"/>
            <a:ext cx="1750442" cy="96422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Parse Documents to extract text</a:t>
            </a:r>
            <a:endParaRPr lang="en-US" dirty="0"/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1606016" y="3563894"/>
            <a:ext cx="3445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3115896" y="3583399"/>
            <a:ext cx="3445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4" idx="3"/>
            <a:endCxn id="5" idx="1"/>
          </p:cNvCxnSpPr>
          <p:nvPr/>
        </p:nvCxnSpPr>
        <p:spPr>
          <a:xfrm flipV="1">
            <a:off x="5216429" y="3629082"/>
            <a:ext cx="380652" cy="4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5" idx="3"/>
            <a:endCxn id="22" idx="1"/>
          </p:cNvCxnSpPr>
          <p:nvPr/>
        </p:nvCxnSpPr>
        <p:spPr>
          <a:xfrm flipV="1">
            <a:off x="6968679" y="3628690"/>
            <a:ext cx="429240" cy="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22" idx="3"/>
            <a:endCxn id="29" idx="0"/>
          </p:cNvCxnSpPr>
          <p:nvPr/>
        </p:nvCxnSpPr>
        <p:spPr>
          <a:xfrm>
            <a:off x="9744896" y="3628690"/>
            <a:ext cx="462942" cy="2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62367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512281" y="3124481"/>
            <a:ext cx="1459540" cy="71192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Questions Generation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6163623" y="3125177"/>
            <a:ext cx="1336496" cy="71192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Response Generation</a:t>
            </a:r>
            <a:endParaRPr lang="en-US" dirty="0"/>
          </a:p>
        </p:txBody>
      </p:sp>
      <p:sp>
        <p:nvSpPr>
          <p:cNvPr id="8" name="Rounded Rectangular Callout 7"/>
          <p:cNvSpPr/>
          <p:nvPr/>
        </p:nvSpPr>
        <p:spPr>
          <a:xfrm>
            <a:off x="3970018" y="2031913"/>
            <a:ext cx="3090918" cy="942759"/>
          </a:xfrm>
          <a:prstGeom prst="wedgeRoundRectCallout">
            <a:avLst/>
          </a:prstGeom>
          <a:solidFill>
            <a:schemeClr val="accent6">
              <a:lumMod val="60000"/>
              <a:lumOff val="4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Prompt GPT-4o to generate multiple questions for each chunk</a:t>
            </a:r>
            <a:endParaRPr lang="en-US" dirty="0"/>
          </a:p>
        </p:txBody>
      </p:sp>
      <p:sp>
        <p:nvSpPr>
          <p:cNvPr id="9" name="Rounded Rectangular Callout 8"/>
          <p:cNvSpPr/>
          <p:nvPr/>
        </p:nvSpPr>
        <p:spPr>
          <a:xfrm>
            <a:off x="7649982" y="1261505"/>
            <a:ext cx="3517328" cy="920931"/>
          </a:xfrm>
          <a:prstGeom prst="wedgeRoundRectCallout">
            <a:avLst/>
          </a:prstGeom>
          <a:solidFill>
            <a:schemeClr val="accent6">
              <a:lumMod val="60000"/>
              <a:lumOff val="4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Assign alignment score using Nvidia-nemotron-4-340B reward model</a:t>
            </a:r>
            <a:endParaRPr lang="en-US" dirty="0"/>
          </a:p>
        </p:txBody>
      </p:sp>
      <p:sp>
        <p:nvSpPr>
          <p:cNvPr id="14" name="Rounded Rectangular Callout 13"/>
          <p:cNvSpPr/>
          <p:nvPr/>
        </p:nvSpPr>
        <p:spPr>
          <a:xfrm rot="10800000">
            <a:off x="5000915" y="4000680"/>
            <a:ext cx="2456096" cy="1010613"/>
          </a:xfrm>
          <a:prstGeom prst="wedgeRoundRectCallout">
            <a:avLst/>
          </a:prstGeom>
          <a:solidFill>
            <a:schemeClr val="accent6">
              <a:lumMod val="60000"/>
              <a:lumOff val="4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030314" y="4087966"/>
            <a:ext cx="25526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Prompt GPT-4o to generate answers for </a:t>
            </a:r>
          </a:p>
          <a:p>
            <a:r>
              <a:rPr lang="en-US" dirty="0" smtClean="0"/>
              <a:t>     each question</a:t>
            </a:r>
            <a:endParaRPr lang="en-US" dirty="0"/>
          </a:p>
        </p:txBody>
      </p:sp>
      <p:sp>
        <p:nvSpPr>
          <p:cNvPr id="16" name="Rounded Rectangular Callout 15"/>
          <p:cNvSpPr/>
          <p:nvPr/>
        </p:nvSpPr>
        <p:spPr>
          <a:xfrm rot="10800000">
            <a:off x="8201301" y="4720656"/>
            <a:ext cx="1900169" cy="559748"/>
          </a:xfrm>
          <a:prstGeom prst="wedgeRoundRectCallout">
            <a:avLst/>
          </a:prstGeom>
          <a:solidFill>
            <a:schemeClr val="accent6">
              <a:lumMod val="60000"/>
              <a:lumOff val="40000"/>
            </a:schemeClr>
          </a:solidFill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8201304" y="4826437"/>
            <a:ext cx="1935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Likert Scale Survey</a:t>
            </a:r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7737557" y="2358806"/>
            <a:ext cx="2286913" cy="2252381"/>
          </a:xfrm>
          <a:prstGeom prst="roundRect">
            <a:avLst/>
          </a:prstGeom>
          <a:ln w="28575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/>
          <p:cNvSpPr/>
          <p:nvPr/>
        </p:nvSpPr>
        <p:spPr>
          <a:xfrm>
            <a:off x="7942223" y="2551483"/>
            <a:ext cx="1896555" cy="84637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Reward Model-as-a-judge</a:t>
            </a:r>
            <a:endParaRPr lang="en-US" dirty="0"/>
          </a:p>
        </p:txBody>
      </p:sp>
      <p:sp>
        <p:nvSpPr>
          <p:cNvPr id="28" name="Rounded Rectangle 27"/>
          <p:cNvSpPr/>
          <p:nvPr/>
        </p:nvSpPr>
        <p:spPr>
          <a:xfrm>
            <a:off x="7942223" y="3557585"/>
            <a:ext cx="1896556" cy="92431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Machine Evaluation (LLM-as-a-Judge)</a:t>
            </a:r>
            <a:endParaRPr lang="en-US" dirty="0"/>
          </a:p>
        </p:txBody>
      </p:sp>
      <p:sp>
        <p:nvSpPr>
          <p:cNvPr id="29" name="Rounded Rectangle 28"/>
          <p:cNvSpPr/>
          <p:nvPr/>
        </p:nvSpPr>
        <p:spPr>
          <a:xfrm rot="16200000">
            <a:off x="10153389" y="3052345"/>
            <a:ext cx="1657640" cy="86946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Global-RAIT Synthetic dataset</a:t>
            </a: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5230" y="2191084"/>
            <a:ext cx="300954" cy="363374"/>
          </a:xfrm>
          <a:prstGeom prst="rect">
            <a:avLst/>
          </a:prstGeom>
        </p:spPr>
      </p:pic>
      <p:sp>
        <p:nvSpPr>
          <p:cNvPr id="31" name="Rounded Rectangle 30"/>
          <p:cNvSpPr/>
          <p:nvPr/>
        </p:nvSpPr>
        <p:spPr>
          <a:xfrm>
            <a:off x="334740" y="4310219"/>
            <a:ext cx="840768" cy="40494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PDFs</a:t>
            </a:r>
            <a:endParaRPr lang="en-US" dirty="0"/>
          </a:p>
        </p:txBody>
      </p:sp>
      <p:sp>
        <p:nvSpPr>
          <p:cNvPr id="38" name="Rounded Rectangle 37"/>
          <p:cNvSpPr/>
          <p:nvPr/>
        </p:nvSpPr>
        <p:spPr>
          <a:xfrm>
            <a:off x="1465546" y="5229515"/>
            <a:ext cx="968995" cy="624577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Text Chunks</a:t>
            </a:r>
            <a:endParaRPr lang="en-US" dirty="0"/>
          </a:p>
        </p:txBody>
      </p:sp>
      <p:sp>
        <p:nvSpPr>
          <p:cNvPr id="34" name="Rounded Rectangle 33"/>
          <p:cNvSpPr/>
          <p:nvPr/>
        </p:nvSpPr>
        <p:spPr>
          <a:xfrm>
            <a:off x="10227400" y="4481895"/>
            <a:ext cx="1615226" cy="132004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Question:___</a:t>
            </a:r>
          </a:p>
          <a:p>
            <a:pPr algn="ctr"/>
            <a:r>
              <a:rPr lang="en-US" dirty="0" smtClean="0"/>
              <a:t>Context:______________</a:t>
            </a:r>
          </a:p>
          <a:p>
            <a:pPr algn="ctr"/>
            <a:r>
              <a:rPr lang="en-US" dirty="0" smtClean="0"/>
              <a:t>Answer:_____</a:t>
            </a:r>
            <a:endParaRPr lang="en-US" dirty="0"/>
          </a:p>
        </p:txBody>
      </p:sp>
      <p:sp>
        <p:nvSpPr>
          <p:cNvPr id="40" name="Rounded Rectangle 39"/>
          <p:cNvSpPr/>
          <p:nvPr/>
        </p:nvSpPr>
        <p:spPr>
          <a:xfrm>
            <a:off x="292812" y="1724163"/>
            <a:ext cx="1391787" cy="110400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Parse Documents to extract text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813" y="2951610"/>
            <a:ext cx="363957" cy="388097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724" y="3120578"/>
            <a:ext cx="363957" cy="388097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976" y="3228941"/>
            <a:ext cx="363957" cy="388097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887" y="3397909"/>
            <a:ext cx="363957" cy="388097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4" y="3506994"/>
            <a:ext cx="363957" cy="388097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535" y="3675962"/>
            <a:ext cx="363957" cy="388097"/>
          </a:xfrm>
          <a:prstGeom prst="rect">
            <a:avLst/>
          </a:prstGeom>
        </p:spPr>
      </p:pic>
      <p:pic>
        <p:nvPicPr>
          <p:cNvPr id="65" name="Picture 6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5230" y="2692580"/>
            <a:ext cx="300954" cy="363374"/>
          </a:xfrm>
          <a:prstGeom prst="rect">
            <a:avLst/>
          </a:prstGeom>
        </p:spPr>
      </p:pic>
      <p:pic>
        <p:nvPicPr>
          <p:cNvPr id="66" name="Picture 6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5230" y="3206927"/>
            <a:ext cx="300954" cy="363374"/>
          </a:xfrm>
          <a:prstGeom prst="rect">
            <a:avLst/>
          </a:prstGeom>
        </p:spPr>
      </p:pic>
      <p:pic>
        <p:nvPicPr>
          <p:cNvPr id="67" name="Picture 6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5230" y="3699325"/>
            <a:ext cx="300954" cy="363374"/>
          </a:xfrm>
          <a:prstGeom prst="rect">
            <a:avLst/>
          </a:prstGeom>
        </p:spPr>
      </p:pic>
      <p:pic>
        <p:nvPicPr>
          <p:cNvPr id="68" name="Picture 6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5230" y="4200821"/>
            <a:ext cx="300954" cy="363374"/>
          </a:xfrm>
          <a:prstGeom prst="rect">
            <a:avLst/>
          </a:prstGeom>
        </p:spPr>
      </p:pic>
      <p:pic>
        <p:nvPicPr>
          <p:cNvPr id="69" name="Picture 6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5230" y="4715168"/>
            <a:ext cx="300954" cy="363374"/>
          </a:xfrm>
          <a:prstGeom prst="rect">
            <a:avLst/>
          </a:prstGeom>
        </p:spPr>
      </p:pic>
      <p:pic>
        <p:nvPicPr>
          <p:cNvPr id="70" name="Picture 6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0224" y="2554458"/>
            <a:ext cx="300954" cy="363374"/>
          </a:xfrm>
          <a:prstGeom prst="rect">
            <a:avLst/>
          </a:prstGeom>
        </p:spPr>
      </p:pic>
      <p:pic>
        <p:nvPicPr>
          <p:cNvPr id="71" name="Picture 7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9571" y="3047254"/>
            <a:ext cx="300954" cy="363374"/>
          </a:xfrm>
          <a:prstGeom prst="rect">
            <a:avLst/>
          </a:prstGeom>
        </p:spPr>
      </p:pic>
      <p:pic>
        <p:nvPicPr>
          <p:cNvPr id="72" name="Picture 7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2204" y="2826106"/>
            <a:ext cx="300954" cy="363374"/>
          </a:xfrm>
          <a:prstGeom prst="rect">
            <a:avLst/>
          </a:prstGeom>
        </p:spPr>
      </p:pic>
      <p:pic>
        <p:nvPicPr>
          <p:cNvPr id="73" name="Picture 7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653" y="3659195"/>
            <a:ext cx="300954" cy="363374"/>
          </a:xfrm>
          <a:prstGeom prst="rect">
            <a:avLst/>
          </a:prstGeom>
        </p:spPr>
      </p:pic>
      <p:pic>
        <p:nvPicPr>
          <p:cNvPr id="74" name="Picture 7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0000" y="4151991"/>
            <a:ext cx="300954" cy="363374"/>
          </a:xfrm>
          <a:prstGeom prst="rect">
            <a:avLst/>
          </a:prstGeom>
        </p:spPr>
      </p:pic>
      <p:pic>
        <p:nvPicPr>
          <p:cNvPr id="75" name="Picture 7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2633" y="3930843"/>
            <a:ext cx="300954" cy="363374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1246492" y="3500659"/>
            <a:ext cx="4381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Rounded Rectangle 75"/>
          <p:cNvSpPr/>
          <p:nvPr/>
        </p:nvSpPr>
        <p:spPr>
          <a:xfrm>
            <a:off x="2623439" y="1739707"/>
            <a:ext cx="968995" cy="624577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Group Chunks</a:t>
            </a:r>
            <a:endParaRPr lang="en-US" dirty="0"/>
          </a:p>
        </p:txBody>
      </p:sp>
      <p:cxnSp>
        <p:nvCxnSpPr>
          <p:cNvPr id="78" name="Straight Arrow Connector 77"/>
          <p:cNvCxnSpPr/>
          <p:nvPr/>
        </p:nvCxnSpPr>
        <p:spPr>
          <a:xfrm>
            <a:off x="2185331" y="3500659"/>
            <a:ext cx="4381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endCxn id="4" idx="1"/>
          </p:cNvCxnSpPr>
          <p:nvPr/>
        </p:nvCxnSpPr>
        <p:spPr>
          <a:xfrm flipV="1">
            <a:off x="3760173" y="3480444"/>
            <a:ext cx="752108" cy="6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4" idx="3"/>
            <a:endCxn id="5" idx="1"/>
          </p:cNvCxnSpPr>
          <p:nvPr/>
        </p:nvCxnSpPr>
        <p:spPr>
          <a:xfrm>
            <a:off x="5971821" y="3480444"/>
            <a:ext cx="191802" cy="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5" idx="3"/>
            <a:endCxn id="22" idx="1"/>
          </p:cNvCxnSpPr>
          <p:nvPr/>
        </p:nvCxnSpPr>
        <p:spPr>
          <a:xfrm>
            <a:off x="7500119" y="3481140"/>
            <a:ext cx="237438" cy="3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22" idx="3"/>
            <a:endCxn id="29" idx="0"/>
          </p:cNvCxnSpPr>
          <p:nvPr/>
        </p:nvCxnSpPr>
        <p:spPr>
          <a:xfrm>
            <a:off x="10024470" y="3484997"/>
            <a:ext cx="523008" cy="2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51749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875211" y="1149532"/>
            <a:ext cx="4923465" cy="4059440"/>
          </a:xfrm>
          <a:prstGeom prst="roundRect">
            <a:avLst/>
          </a:prstGeom>
          <a:ln w="28575">
            <a:solidFill>
              <a:schemeClr val="accent5">
                <a:lumMod val="75000"/>
              </a:schemeClr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1018911" y="2165168"/>
            <a:ext cx="1841863" cy="2442755"/>
          </a:xfrm>
          <a:prstGeom prst="roundRect">
            <a:avLst/>
          </a:prstGeom>
          <a:ln w="28575"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ounded Rectangle 1"/>
          <p:cNvSpPr/>
          <p:nvPr/>
        </p:nvSpPr>
        <p:spPr>
          <a:xfrm rot="16200000">
            <a:off x="-290646" y="3076460"/>
            <a:ext cx="1508761" cy="32004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Chemical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 rot="16200000">
            <a:off x="428897" y="3081748"/>
            <a:ext cx="2155375" cy="60959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Industrial Synthesis Generation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 rot="16200000">
            <a:off x="1231182" y="3226526"/>
            <a:ext cx="1737363" cy="32004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PFD Generation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 rot="16200000">
            <a:off x="1700382" y="3226526"/>
            <a:ext cx="1737363" cy="32004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PID Generation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3043039" y="1937073"/>
            <a:ext cx="1532999" cy="2883629"/>
          </a:xfrm>
          <a:prstGeom prst="roundRect">
            <a:avLst/>
          </a:prstGeom>
          <a:ln w="28575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3168401" y="2133015"/>
            <a:ext cx="1288026" cy="144457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Nvidia-Nemotron-340B-reward model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3284124" y="1397364"/>
            <a:ext cx="947607" cy="45720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Scoring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1353779" y="1319350"/>
            <a:ext cx="1243059" cy="77397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Agentic Web RAG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8011" y="3222212"/>
            <a:ext cx="439186" cy="53027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0005" y="2975307"/>
            <a:ext cx="432618" cy="52234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7932" y="2741880"/>
            <a:ext cx="470025" cy="567512"/>
          </a:xfrm>
          <a:prstGeom prst="rect">
            <a:avLst/>
          </a:prstGeom>
        </p:spPr>
      </p:pic>
      <p:sp>
        <p:nvSpPr>
          <p:cNvPr id="16" name="Rounded Rectangle 15"/>
          <p:cNvSpPr/>
          <p:nvPr/>
        </p:nvSpPr>
        <p:spPr>
          <a:xfrm>
            <a:off x="7365489" y="3177161"/>
            <a:ext cx="1018903" cy="61395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Claude-3-Haiku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9760" y="2863680"/>
            <a:ext cx="1175346" cy="1175346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0036" y="2641674"/>
            <a:ext cx="1189611" cy="1189611"/>
          </a:xfrm>
          <a:prstGeom prst="rect">
            <a:avLst/>
          </a:prstGeom>
        </p:spPr>
      </p:pic>
      <p:sp>
        <p:nvSpPr>
          <p:cNvPr id="19" name="Rounded Rectangle 18"/>
          <p:cNvSpPr/>
          <p:nvPr/>
        </p:nvSpPr>
        <p:spPr>
          <a:xfrm>
            <a:off x="5983509" y="3898759"/>
            <a:ext cx="968995" cy="712937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Text Chunks</a:t>
            </a:r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9068463" y="4107766"/>
            <a:ext cx="1156450" cy="712937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Property Graph</a:t>
            </a:r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10843197" y="4255227"/>
            <a:ext cx="1156450" cy="712937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Graph database</a:t>
            </a:r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4944381" y="1989948"/>
            <a:ext cx="1359330" cy="67206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Parse Documents </a:t>
            </a:r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7806000" y="1776548"/>
            <a:ext cx="1538425" cy="112944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Extract Knowledge Graph Triples 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9815963" y="1126263"/>
            <a:ext cx="2021308" cy="145660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Vector-base indexing of property graph in enterprise graph store</a:t>
            </a:r>
            <a:endParaRPr lang="en-US" dirty="0"/>
          </a:p>
        </p:txBody>
      </p:sp>
      <p:cxnSp>
        <p:nvCxnSpPr>
          <p:cNvPr id="26" name="Straight Arrow Connector 25"/>
          <p:cNvCxnSpPr>
            <a:stCxn id="2" idx="2"/>
          </p:cNvCxnSpPr>
          <p:nvPr/>
        </p:nvCxnSpPr>
        <p:spPr>
          <a:xfrm>
            <a:off x="623755" y="3236480"/>
            <a:ext cx="2514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6" idx="3"/>
            <a:endCxn id="7" idx="1"/>
          </p:cNvCxnSpPr>
          <p:nvPr/>
        </p:nvCxnSpPr>
        <p:spPr>
          <a:xfrm flipV="1">
            <a:off x="2860774" y="3378888"/>
            <a:ext cx="182265" cy="7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7" idx="3"/>
          </p:cNvCxnSpPr>
          <p:nvPr/>
        </p:nvCxnSpPr>
        <p:spPr>
          <a:xfrm>
            <a:off x="4576038" y="3378888"/>
            <a:ext cx="1816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5406397" y="3386545"/>
            <a:ext cx="5771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3" idx="3"/>
          </p:cNvCxnSpPr>
          <p:nvPr/>
        </p:nvCxnSpPr>
        <p:spPr>
          <a:xfrm>
            <a:off x="6857197" y="3487350"/>
            <a:ext cx="5082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6" idx="3"/>
          </p:cNvCxnSpPr>
          <p:nvPr/>
        </p:nvCxnSpPr>
        <p:spPr>
          <a:xfrm>
            <a:off x="8384392" y="3484139"/>
            <a:ext cx="5897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7" idx="3"/>
          </p:cNvCxnSpPr>
          <p:nvPr/>
        </p:nvCxnSpPr>
        <p:spPr>
          <a:xfrm flipV="1">
            <a:off x="10275106" y="3447759"/>
            <a:ext cx="371408" cy="3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9" name="Picture 3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0740" y="2834705"/>
            <a:ext cx="425082" cy="453276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4992" y="2943068"/>
            <a:ext cx="425082" cy="453276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7903" y="3112036"/>
            <a:ext cx="425082" cy="453276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4640" y="3221121"/>
            <a:ext cx="425082" cy="453276"/>
          </a:xfrm>
          <a:prstGeom prst="rect">
            <a:avLst/>
          </a:prstGeom>
        </p:spPr>
      </p:pic>
      <p:sp>
        <p:nvSpPr>
          <p:cNvPr id="48" name="Rounded Rectangle 47"/>
          <p:cNvSpPr/>
          <p:nvPr/>
        </p:nvSpPr>
        <p:spPr>
          <a:xfrm>
            <a:off x="3175618" y="3677288"/>
            <a:ext cx="1280810" cy="934407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LLM-as-a-judge</a:t>
            </a:r>
            <a:endParaRPr lang="en-US" dirty="0"/>
          </a:p>
        </p:txBody>
      </p:sp>
      <p:pic>
        <p:nvPicPr>
          <p:cNvPr id="1026" name="Picture 2" descr="Neo4j Logo - PNG Logo Vector Brand Downloads (SVG, EPS)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8243" y="3841709"/>
            <a:ext cx="999028" cy="350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66983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69817" y="1946366"/>
            <a:ext cx="1463040" cy="2965268"/>
          </a:xfrm>
          <a:prstGeom prst="roundRect">
            <a:avLst/>
          </a:prstGeom>
          <a:ln w="28575"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ounded Rectangle 1"/>
          <p:cNvSpPr/>
          <p:nvPr/>
        </p:nvSpPr>
        <p:spPr>
          <a:xfrm rot="16200000">
            <a:off x="-803366" y="3291836"/>
            <a:ext cx="2632166" cy="38535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Closed-Ended QA dataset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 rot="16200000">
            <a:off x="-140423" y="3308708"/>
            <a:ext cx="2188029" cy="35160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Instruction-Tuning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 rot="16200000">
            <a:off x="207235" y="3325581"/>
            <a:ext cx="2305592" cy="317857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General purpose SLMs</a:t>
            </a:r>
            <a:endParaRPr lang="en-US" dirty="0"/>
          </a:p>
        </p:txBody>
      </p:sp>
      <p:pic>
        <p:nvPicPr>
          <p:cNvPr id="3074" name="Picture 2" descr="Fire Logo Images – Browse 607,490 Stock Photos, Vectors, and ...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006" y="1933303"/>
            <a:ext cx="403908" cy="403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ounded Rectangle 6"/>
          <p:cNvSpPr/>
          <p:nvPr/>
        </p:nvSpPr>
        <p:spPr>
          <a:xfrm>
            <a:off x="2158787" y="1946366"/>
            <a:ext cx="1463040" cy="2965268"/>
          </a:xfrm>
          <a:prstGeom prst="roundRect">
            <a:avLst/>
          </a:prstGeom>
          <a:ln w="28575"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 rot="16200000">
            <a:off x="1185604" y="3291836"/>
            <a:ext cx="2632166" cy="38535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SynDiP</a:t>
            </a:r>
            <a:r>
              <a:rPr lang="en-US" dirty="0" smtClean="0"/>
              <a:t> Dataset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 rot="16200000">
            <a:off x="1848547" y="3308708"/>
            <a:ext cx="2188029" cy="35160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Instruction-Tuning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4140137" y="1946366"/>
            <a:ext cx="1463040" cy="2965268"/>
          </a:xfrm>
          <a:prstGeom prst="roundRect">
            <a:avLst/>
          </a:prstGeom>
          <a:ln w="28575"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16200000">
            <a:off x="3166954" y="3291836"/>
            <a:ext cx="2632166" cy="38535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LogiCore</a:t>
            </a:r>
            <a:r>
              <a:rPr lang="en-US" dirty="0" smtClean="0"/>
              <a:t> dataset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 rot="16200000">
            <a:off x="3829897" y="3308708"/>
            <a:ext cx="2188029" cy="35160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Instruction-Tuning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6210229" y="1946366"/>
            <a:ext cx="1463040" cy="2965268"/>
          </a:xfrm>
          <a:prstGeom prst="roundRect">
            <a:avLst/>
          </a:prstGeom>
          <a:ln w="28575"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 rot="16200000">
            <a:off x="5237046" y="3291836"/>
            <a:ext cx="2632166" cy="38535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DPO dataset</a:t>
            </a: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 rot="16200000">
            <a:off x="5899989" y="3308708"/>
            <a:ext cx="2188029" cy="35160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Instruction-Tuning</a:t>
            </a:r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8191579" y="1946366"/>
            <a:ext cx="1463040" cy="2965268"/>
          </a:xfrm>
          <a:prstGeom prst="roundRect">
            <a:avLst/>
          </a:prstGeom>
          <a:ln w="28575"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 rot="16200000">
            <a:off x="7218396" y="3291836"/>
            <a:ext cx="2632166" cy="38535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Local-RAIT dataset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 rot="16200000">
            <a:off x="7881339" y="3308708"/>
            <a:ext cx="2188029" cy="35160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Instruction-Tuning</a:t>
            </a:r>
            <a:endParaRPr lang="en-US" dirty="0"/>
          </a:p>
        </p:txBody>
      </p:sp>
      <p:sp>
        <p:nvSpPr>
          <p:cNvPr id="27" name="Rounded Rectangle 26"/>
          <p:cNvSpPr/>
          <p:nvPr/>
        </p:nvSpPr>
        <p:spPr>
          <a:xfrm>
            <a:off x="10199997" y="1946366"/>
            <a:ext cx="1463040" cy="2965268"/>
          </a:xfrm>
          <a:prstGeom prst="roundRect">
            <a:avLst/>
          </a:prstGeom>
          <a:ln w="28575"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 rot="16200000">
            <a:off x="9226814" y="3291836"/>
            <a:ext cx="2632166" cy="38535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Global-RAIT dataset</a:t>
            </a:r>
            <a:endParaRPr lang="en-US" dirty="0"/>
          </a:p>
        </p:txBody>
      </p:sp>
      <p:sp>
        <p:nvSpPr>
          <p:cNvPr id="29" name="Rounded Rectangle 28"/>
          <p:cNvSpPr/>
          <p:nvPr/>
        </p:nvSpPr>
        <p:spPr>
          <a:xfrm rot="16200000">
            <a:off x="9889757" y="3308708"/>
            <a:ext cx="2188029" cy="35160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Instruction-Tuning</a:t>
            </a:r>
            <a:endParaRPr lang="en-US" dirty="0"/>
          </a:p>
        </p:txBody>
      </p:sp>
      <p:pic>
        <p:nvPicPr>
          <p:cNvPr id="32" name="Picture 2" descr="Fire Logo Images – Browse 607,490 Stock Photos, Vectors, and ...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2198" y="5117512"/>
            <a:ext cx="403908" cy="403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403080" y="5152088"/>
            <a:ext cx="1938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Fine-Tuned Model</a:t>
            </a:r>
            <a:endParaRPr lang="en-US" dirty="0"/>
          </a:p>
        </p:txBody>
      </p:sp>
      <p:sp>
        <p:nvSpPr>
          <p:cNvPr id="33" name="Right Arrow 32"/>
          <p:cNvSpPr/>
          <p:nvPr/>
        </p:nvSpPr>
        <p:spPr>
          <a:xfrm>
            <a:off x="1632857" y="3213463"/>
            <a:ext cx="525930" cy="271047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/>
          <p:cNvSpPr/>
          <p:nvPr/>
        </p:nvSpPr>
        <p:spPr>
          <a:xfrm>
            <a:off x="3631441" y="3214566"/>
            <a:ext cx="518310" cy="308614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ight Arrow 35"/>
          <p:cNvSpPr/>
          <p:nvPr/>
        </p:nvSpPr>
        <p:spPr>
          <a:xfrm>
            <a:off x="5640186" y="3210190"/>
            <a:ext cx="518310" cy="308614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ight Arrow 36"/>
          <p:cNvSpPr/>
          <p:nvPr/>
        </p:nvSpPr>
        <p:spPr>
          <a:xfrm>
            <a:off x="7673269" y="3210190"/>
            <a:ext cx="518310" cy="308614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ight Arrow 37"/>
          <p:cNvSpPr/>
          <p:nvPr/>
        </p:nvSpPr>
        <p:spPr>
          <a:xfrm>
            <a:off x="9668153" y="3210190"/>
            <a:ext cx="518310" cy="308614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ounded Rectangle 39"/>
          <p:cNvSpPr/>
          <p:nvPr/>
        </p:nvSpPr>
        <p:spPr>
          <a:xfrm rot="16200000">
            <a:off x="2200235" y="3325582"/>
            <a:ext cx="2305592" cy="317857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General purpose SLMs</a:t>
            </a:r>
            <a:endParaRPr lang="en-US" dirty="0"/>
          </a:p>
        </p:txBody>
      </p:sp>
      <p:pic>
        <p:nvPicPr>
          <p:cNvPr id="41" name="Picture 2" descr="Fire Logo Images – Browse 607,490 Stock Photos, Vectors, and ...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0006" y="1933304"/>
            <a:ext cx="403908" cy="403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Rounded Rectangle 43"/>
          <p:cNvSpPr/>
          <p:nvPr/>
        </p:nvSpPr>
        <p:spPr>
          <a:xfrm rot="16200000">
            <a:off x="4160641" y="3338644"/>
            <a:ext cx="2305592" cy="317857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General purpose SLMs</a:t>
            </a:r>
            <a:endParaRPr lang="en-US" dirty="0"/>
          </a:p>
        </p:txBody>
      </p:sp>
      <p:pic>
        <p:nvPicPr>
          <p:cNvPr id="45" name="Picture 2" descr="Fire Logo Images – Browse 607,490 Stock Photos, Vectors, and ...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0412" y="1946366"/>
            <a:ext cx="403908" cy="403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Rounded Rectangle 45"/>
          <p:cNvSpPr/>
          <p:nvPr/>
        </p:nvSpPr>
        <p:spPr>
          <a:xfrm rot="16200000">
            <a:off x="6261544" y="3270071"/>
            <a:ext cx="2305592" cy="317857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General purpose SLMs</a:t>
            </a:r>
            <a:endParaRPr lang="en-US" dirty="0"/>
          </a:p>
        </p:txBody>
      </p:sp>
      <p:pic>
        <p:nvPicPr>
          <p:cNvPr id="47" name="Picture 2" descr="Fire Logo Images – Browse 607,490 Stock Photos, Vectors, and ...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1314" y="1933303"/>
            <a:ext cx="403908" cy="403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Rounded Rectangle 47"/>
          <p:cNvSpPr/>
          <p:nvPr/>
        </p:nvSpPr>
        <p:spPr>
          <a:xfrm rot="16200000">
            <a:off x="8231635" y="3325581"/>
            <a:ext cx="2305592" cy="317857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General purpose SLMs</a:t>
            </a:r>
            <a:endParaRPr lang="en-US" dirty="0"/>
          </a:p>
        </p:txBody>
      </p:sp>
      <p:pic>
        <p:nvPicPr>
          <p:cNvPr id="49" name="Picture 2" descr="Fire Logo Images – Browse 607,490 Stock Photos, Vectors, and ...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1406" y="1933303"/>
            <a:ext cx="403908" cy="403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Rounded Rectangle 49"/>
          <p:cNvSpPr/>
          <p:nvPr/>
        </p:nvSpPr>
        <p:spPr>
          <a:xfrm rot="16200000">
            <a:off x="10236802" y="3325581"/>
            <a:ext cx="2305592" cy="317857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General purpose SLMs</a:t>
            </a:r>
            <a:endParaRPr lang="en-US" dirty="0"/>
          </a:p>
        </p:txBody>
      </p:sp>
      <p:pic>
        <p:nvPicPr>
          <p:cNvPr id="51" name="Picture 2" descr="Fire Logo Images – Browse 607,490 Stock Photos, Vectors, and ...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46573" y="1933303"/>
            <a:ext cx="403908" cy="403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52467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27779</TotalTime>
  <Words>551</Words>
  <Application>Microsoft Office PowerPoint</Application>
  <PresentationFormat>Widescreen</PresentationFormat>
  <Paragraphs>207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SHIVAM GUPTA</dc:creator>
  <cp:lastModifiedBy>SHIVAM GUPTA</cp:lastModifiedBy>
  <cp:revision>57</cp:revision>
  <dcterms:created xsi:type="dcterms:W3CDTF">2024-12-29T14:31:13Z</dcterms:created>
  <dcterms:modified xsi:type="dcterms:W3CDTF">2025-04-22T17:44:19Z</dcterms:modified>
</cp:coreProperties>
</file>