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4957D-3E47-4E0D-BF55-3796FC8EE26C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7A372-42E3-491B-AAEE-A7305969E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17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7A372-42E3-491B-AAEE-A7305969EC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416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7A372-42E3-491B-AAEE-A7305969EC6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1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87791-347D-4F18-93BE-90F1E774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209390-534C-430F-8A8A-80B87CDB3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4CB80-3455-471A-8295-817C0380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ADE1-F913-403C-8F4E-58F503A740E5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31237-44A2-4707-A939-E20ACABE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5D5EE-72AD-463D-AC79-F215740F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3AE5-98BB-4DCE-83D6-D2178379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17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7168F-0312-409F-8B59-62A87B06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257F3F-0E26-431E-B674-60FCF1AAE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4960F-76FF-40B4-965F-58BE1A8A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ADE1-F913-403C-8F4E-58F503A740E5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0341C-5F62-445D-87B6-8BBCDAC0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866B1C-3C5A-4F7D-A036-F277606E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3AE5-98BB-4DCE-83D6-D2178379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3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87538A-D745-4884-9FC0-902197521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8E8B0A-21EB-4A6C-8A46-21F68CC3C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9623B-79D8-4AB5-8A89-5E52C6A6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ADE1-F913-403C-8F4E-58F503A740E5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72735-EC46-4682-A9A6-4E280860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B6954-2DDF-49A4-AD7B-B13C2A0C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3AE5-98BB-4DCE-83D6-D2178379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4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42234-3522-4C95-B782-863C5183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5CCDD-D9EC-43FA-A0EB-8E713ECBD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ACA8AB-6086-4BAE-8B9A-C03B7268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ADE1-F913-403C-8F4E-58F503A740E5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CE625-E441-431F-BBF8-8ACEC02A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76587-0163-4B00-8944-459A56CF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3AE5-98BB-4DCE-83D6-D2178379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99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27151-9035-4409-A85B-F2B9EA4E6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BEE2CB-3A31-4E19-A1D1-CF8D6BE90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9FD1B-FC68-4A4C-BD6B-C4959927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ADE1-F913-403C-8F4E-58F503A740E5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7320-FF0B-4BD7-9CDA-88AED659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C6B8D-F038-454E-B4EC-9C632433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3AE5-98BB-4DCE-83D6-D2178379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82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5078C-50C2-43BE-B2A1-1F4EEDFCA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DF607-A6BA-4C73-AFDE-4E8BD982F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22BAB9-C9E2-44E2-98D4-96EB91CF5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A6C27-AE67-4DDD-8DA8-2C5F428F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ADE1-F913-403C-8F4E-58F503A740E5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61F8A2-13EA-4DB8-85B8-6B1709CC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DDDDA9-8664-41EA-9F36-634A8965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3AE5-98BB-4DCE-83D6-D2178379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9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C996C-4A6C-4501-9375-1993C08F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56F487-84A9-40EC-9579-3A54D4375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3A71D3-A57B-4153-A805-97C826EB7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53D1E8-75F1-4FE9-8F90-48327137C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1A6A9-9895-4CF1-B984-C580F9443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52061F-46EE-4CE5-A6AD-38715206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ADE1-F913-403C-8F4E-58F503A740E5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A07AEF-FF40-4EB3-AAA4-69D0190C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9A3C3E-8D7D-4927-8C28-B289ED53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3AE5-98BB-4DCE-83D6-D2178379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27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C0E87-C264-466B-9527-8DAEEED92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830D85-6379-4857-BFDA-49534F41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ADE1-F913-403C-8F4E-58F503A740E5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24D961-86EF-47A4-A02A-73A3C6EF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539CD3-1EE8-4EA9-9647-D5E1A592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3AE5-98BB-4DCE-83D6-D2178379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89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6361E1-D1DA-4897-9E5F-A3D0B3B4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ADE1-F913-403C-8F4E-58F503A740E5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D6768C-48CD-4E4D-AB67-07376F86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EEA0E6-5301-4E23-9D0E-7EDF493F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3AE5-98BB-4DCE-83D6-D2178379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C1F21-60AD-4732-8B2E-5905FB61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CBB3EC-D20B-4033-827C-4A1A8420B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5556C-F986-4BAB-AB3A-92C0F73A2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F1D532-BEC7-4D95-B75B-D808071A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ADE1-F913-403C-8F4E-58F503A740E5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AADFCC-8FD0-474E-92EC-04A49BAD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D8445F-5BC3-4199-B2E9-F435270B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3AE5-98BB-4DCE-83D6-D2178379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4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56D5C-3161-46DF-A00B-C9B1A7D6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F72B10-5F9A-4523-8E17-AE27D0186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A6954B-8002-46CE-A5B3-A46FE5545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DAE99F-55DA-4E27-98AF-A620FFD8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ADE1-F913-403C-8F4E-58F503A740E5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0BCC3F-1971-4273-AADC-8D6BF221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62E39A-5839-4BF0-8543-79C995C6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3AE5-98BB-4DCE-83D6-D2178379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59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716BAA-0850-41DB-AC98-AE675A37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D8CE3-859A-49D6-A7B2-60CFB150E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7EC24-7F6C-4A1D-A2A9-BBB556BC3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FADE1-F913-403C-8F4E-58F503A740E5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42CC8-00EA-40AD-A073-59AB7768D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A3DB4-665A-4520-A9C7-C3727DD13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23AE5-98BB-4DCE-83D6-D2178379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45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31CD41-B96C-4E82-BBA4-A4A9088F3597}"/>
              </a:ext>
            </a:extLst>
          </p:cNvPr>
          <p:cNvSpPr txBox="1"/>
          <p:nvPr/>
        </p:nvSpPr>
        <p:spPr>
          <a:xfrm>
            <a:off x="1514476" y="1009650"/>
            <a:ext cx="2497442" cy="1046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def factorial(n):   # n = 4</a:t>
            </a:r>
          </a:p>
          <a:p>
            <a:r>
              <a:rPr lang="en-US" altLang="ko-KR" sz="1200" dirty="0"/>
              <a:t>    if n == 1:</a:t>
            </a:r>
          </a:p>
          <a:p>
            <a:r>
              <a:rPr lang="en-US" altLang="ko-KR" sz="1200" dirty="0"/>
              <a:t>        return 1</a:t>
            </a:r>
          </a:p>
          <a:p>
            <a:r>
              <a:rPr lang="en-US" altLang="ko-KR" sz="1200" dirty="0"/>
              <a:t>    else:</a:t>
            </a:r>
          </a:p>
          <a:p>
            <a:r>
              <a:rPr lang="en-US" altLang="ko-KR" sz="1200" dirty="0"/>
              <a:t>        return n * </a:t>
            </a:r>
            <a:r>
              <a:rPr lang="en-US" altLang="ko-KR" sz="1400" b="1" dirty="0">
                <a:solidFill>
                  <a:srgbClr val="FF0000"/>
                </a:solidFill>
              </a:rPr>
              <a:t>factorial(n-1)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95048-A2A1-4998-8E4A-550152F5B6BB}"/>
              </a:ext>
            </a:extLst>
          </p:cNvPr>
          <p:cNvSpPr txBox="1"/>
          <p:nvPr/>
        </p:nvSpPr>
        <p:spPr>
          <a:xfrm>
            <a:off x="3646184" y="2514600"/>
            <a:ext cx="2497441" cy="1046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def factorial(n):  # n = 3</a:t>
            </a:r>
          </a:p>
          <a:p>
            <a:r>
              <a:rPr lang="en-US" altLang="ko-KR" sz="1200" dirty="0"/>
              <a:t>    if n == 1:</a:t>
            </a:r>
          </a:p>
          <a:p>
            <a:r>
              <a:rPr lang="en-US" altLang="ko-KR" sz="1200" dirty="0"/>
              <a:t>        return 1</a:t>
            </a:r>
          </a:p>
          <a:p>
            <a:r>
              <a:rPr lang="en-US" altLang="ko-KR" sz="1200" dirty="0"/>
              <a:t>    else:</a:t>
            </a:r>
          </a:p>
          <a:p>
            <a:r>
              <a:rPr lang="en-US" altLang="ko-KR" sz="1200" dirty="0"/>
              <a:t>        return n * </a:t>
            </a:r>
            <a:r>
              <a:rPr lang="en-US" altLang="ko-KR" sz="1400" b="1" dirty="0">
                <a:solidFill>
                  <a:srgbClr val="FF0000"/>
                </a:solidFill>
              </a:rPr>
              <a:t>factorial(n-1)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335CA-DE49-4672-9A0F-E368BDB92192}"/>
              </a:ext>
            </a:extLst>
          </p:cNvPr>
          <p:cNvSpPr txBox="1"/>
          <p:nvPr/>
        </p:nvSpPr>
        <p:spPr>
          <a:xfrm>
            <a:off x="5915025" y="3984456"/>
            <a:ext cx="2695575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def factorial(n):    # n = 2</a:t>
            </a:r>
          </a:p>
          <a:p>
            <a:r>
              <a:rPr lang="en-US" altLang="ko-KR" sz="1200" dirty="0"/>
              <a:t>    if n == 1:</a:t>
            </a:r>
          </a:p>
          <a:p>
            <a:r>
              <a:rPr lang="en-US" altLang="ko-KR" sz="1200" dirty="0"/>
              <a:t>        return 1</a:t>
            </a:r>
          </a:p>
          <a:p>
            <a:r>
              <a:rPr lang="en-US" altLang="ko-KR" sz="1200" dirty="0"/>
              <a:t>    else:</a:t>
            </a:r>
          </a:p>
          <a:p>
            <a:r>
              <a:rPr lang="en-US" altLang="ko-KR" sz="1200" dirty="0"/>
              <a:t>        return n * </a:t>
            </a:r>
            <a:r>
              <a:rPr lang="en-US" altLang="ko-KR" sz="1600" b="1" dirty="0">
                <a:solidFill>
                  <a:srgbClr val="FF0000"/>
                </a:solidFill>
              </a:rPr>
              <a:t>factorial(n-1)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53C44-CAA0-423A-875F-8D9F69B3B0CB}"/>
              </a:ext>
            </a:extLst>
          </p:cNvPr>
          <p:cNvSpPr txBox="1"/>
          <p:nvPr/>
        </p:nvSpPr>
        <p:spPr>
          <a:xfrm>
            <a:off x="8267700" y="5467350"/>
            <a:ext cx="2695575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def factorial(n):      # n = 1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if n == 1: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return 1</a:t>
            </a:r>
          </a:p>
          <a:p>
            <a:r>
              <a:rPr lang="en-US" altLang="ko-KR" sz="1200" dirty="0"/>
              <a:t>    else:</a:t>
            </a:r>
          </a:p>
          <a:p>
            <a:r>
              <a:rPr lang="en-US" altLang="ko-KR" sz="1200" dirty="0"/>
              <a:t>        return n * factorial(n-1)</a:t>
            </a:r>
            <a:endParaRPr lang="ko-KR" altLang="en-US" sz="1200" dirty="0"/>
          </a:p>
        </p:txBody>
      </p:sp>
      <p:sp>
        <p:nvSpPr>
          <p:cNvPr id="5" name="화살표: 아래로 구부러짐 4">
            <a:extLst>
              <a:ext uri="{FF2B5EF4-FFF2-40B4-BE49-F238E27FC236}">
                <a16:creationId xmlns:a16="http://schemas.microsoft.com/office/drawing/2014/main" id="{3D2C9016-62CC-4995-BE82-50108A31A896}"/>
              </a:ext>
            </a:extLst>
          </p:cNvPr>
          <p:cNvSpPr/>
          <p:nvPr/>
        </p:nvSpPr>
        <p:spPr>
          <a:xfrm rot="2977391">
            <a:off x="4392778" y="1383137"/>
            <a:ext cx="1220009" cy="517990"/>
          </a:xfrm>
          <a:prstGeom prst="curvedDownArrow">
            <a:avLst>
              <a:gd name="adj1" fmla="val 25000"/>
              <a:gd name="adj2" fmla="val 3422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아래로 구부러짐 9">
            <a:extLst>
              <a:ext uri="{FF2B5EF4-FFF2-40B4-BE49-F238E27FC236}">
                <a16:creationId xmlns:a16="http://schemas.microsoft.com/office/drawing/2014/main" id="{06AECF65-3EE0-4FF1-A71C-C3EAFB3C598A}"/>
              </a:ext>
            </a:extLst>
          </p:cNvPr>
          <p:cNvSpPr/>
          <p:nvPr/>
        </p:nvSpPr>
        <p:spPr>
          <a:xfrm rot="2977391">
            <a:off x="6484202" y="2763436"/>
            <a:ext cx="1220009" cy="517990"/>
          </a:xfrm>
          <a:prstGeom prst="curvedDownArrow">
            <a:avLst>
              <a:gd name="adj1" fmla="val 25000"/>
              <a:gd name="adj2" fmla="val 3422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아래로 구부러짐 10">
            <a:extLst>
              <a:ext uri="{FF2B5EF4-FFF2-40B4-BE49-F238E27FC236}">
                <a16:creationId xmlns:a16="http://schemas.microsoft.com/office/drawing/2014/main" id="{0B16EC76-988E-4A69-A149-A0A82F1FC711}"/>
              </a:ext>
            </a:extLst>
          </p:cNvPr>
          <p:cNvSpPr/>
          <p:nvPr/>
        </p:nvSpPr>
        <p:spPr>
          <a:xfrm rot="2977391">
            <a:off x="9117179" y="4421106"/>
            <a:ext cx="1220009" cy="517990"/>
          </a:xfrm>
          <a:prstGeom prst="curvedDownArrow">
            <a:avLst>
              <a:gd name="adj1" fmla="val 25000"/>
              <a:gd name="adj2" fmla="val 3422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0048C99F-2D88-4CCD-AB98-10884BED6BF6}"/>
              </a:ext>
            </a:extLst>
          </p:cNvPr>
          <p:cNvSpPr/>
          <p:nvPr/>
        </p:nvSpPr>
        <p:spPr>
          <a:xfrm rot="2977391" flipH="1" flipV="1">
            <a:off x="2009891" y="2593095"/>
            <a:ext cx="1144750" cy="667564"/>
          </a:xfrm>
          <a:prstGeom prst="curvedDownArrow">
            <a:avLst>
              <a:gd name="adj1" fmla="val 25000"/>
              <a:gd name="adj2" fmla="val 3788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아래로 구부러짐 12">
            <a:extLst>
              <a:ext uri="{FF2B5EF4-FFF2-40B4-BE49-F238E27FC236}">
                <a16:creationId xmlns:a16="http://schemas.microsoft.com/office/drawing/2014/main" id="{35756BDC-4301-4166-8824-AC71478E40C9}"/>
              </a:ext>
            </a:extLst>
          </p:cNvPr>
          <p:cNvSpPr/>
          <p:nvPr/>
        </p:nvSpPr>
        <p:spPr>
          <a:xfrm rot="2977391" flipH="1" flipV="1">
            <a:off x="4387358" y="4088731"/>
            <a:ext cx="1144750" cy="667564"/>
          </a:xfrm>
          <a:prstGeom prst="curvedDownArrow">
            <a:avLst>
              <a:gd name="adj1" fmla="val 25000"/>
              <a:gd name="adj2" fmla="val 3788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아래로 구부러짐 13">
            <a:extLst>
              <a:ext uri="{FF2B5EF4-FFF2-40B4-BE49-F238E27FC236}">
                <a16:creationId xmlns:a16="http://schemas.microsoft.com/office/drawing/2014/main" id="{3C34FFAA-EA01-4DF7-88C6-B342653AE664}"/>
              </a:ext>
            </a:extLst>
          </p:cNvPr>
          <p:cNvSpPr/>
          <p:nvPr/>
        </p:nvSpPr>
        <p:spPr>
          <a:xfrm rot="2977391" flipH="1" flipV="1">
            <a:off x="6554426" y="5619281"/>
            <a:ext cx="1144750" cy="667564"/>
          </a:xfrm>
          <a:prstGeom prst="curvedDownArrow">
            <a:avLst>
              <a:gd name="adj1" fmla="val 25000"/>
              <a:gd name="adj2" fmla="val 3788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30656-FAB3-4B73-A289-E9802271AFE7}"/>
              </a:ext>
            </a:extLst>
          </p:cNvPr>
          <p:cNvSpPr txBox="1"/>
          <p:nvPr/>
        </p:nvSpPr>
        <p:spPr>
          <a:xfrm>
            <a:off x="5334620" y="1447272"/>
            <a:ext cx="131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Factorial(3)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870879-322F-4BAF-A895-6C9D0FF42EDD}"/>
              </a:ext>
            </a:extLst>
          </p:cNvPr>
          <p:cNvSpPr txBox="1"/>
          <p:nvPr/>
        </p:nvSpPr>
        <p:spPr>
          <a:xfrm>
            <a:off x="7509586" y="2837765"/>
            <a:ext cx="131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Factorial(2)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362D60-9113-4A20-912C-68B5802E1DCC}"/>
              </a:ext>
            </a:extLst>
          </p:cNvPr>
          <p:cNvSpPr txBox="1"/>
          <p:nvPr/>
        </p:nvSpPr>
        <p:spPr>
          <a:xfrm>
            <a:off x="10110104" y="4419842"/>
            <a:ext cx="131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Factorial(1)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CF9F21-AE24-4FBD-B499-8E32831F65A9}"/>
              </a:ext>
            </a:extLst>
          </p:cNvPr>
          <p:cNvSpPr txBox="1"/>
          <p:nvPr/>
        </p:nvSpPr>
        <p:spPr>
          <a:xfrm>
            <a:off x="6346082" y="58573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F7138F-380E-4FA7-B6C5-3FD7A9BA4D00}"/>
              </a:ext>
            </a:extLst>
          </p:cNvPr>
          <p:cNvSpPr txBox="1"/>
          <p:nvPr/>
        </p:nvSpPr>
        <p:spPr>
          <a:xfrm>
            <a:off x="4105275" y="496579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* 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4B9CC8-A26E-4989-A455-9C29068F6357}"/>
              </a:ext>
            </a:extLst>
          </p:cNvPr>
          <p:cNvSpPr txBox="1"/>
          <p:nvPr/>
        </p:nvSpPr>
        <p:spPr>
          <a:xfrm>
            <a:off x="1514476" y="515668"/>
            <a:ext cx="131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Factorial(4)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24BB58-05E7-47D2-AD32-DC10566C2627}"/>
              </a:ext>
            </a:extLst>
          </p:cNvPr>
          <p:cNvSpPr txBox="1"/>
          <p:nvPr/>
        </p:nvSpPr>
        <p:spPr>
          <a:xfrm>
            <a:off x="1893352" y="3381867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 * 2 * 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16F863-2D5A-4AE9-8883-BFC9043DF8EA}"/>
              </a:ext>
            </a:extLst>
          </p:cNvPr>
          <p:cNvSpPr txBox="1"/>
          <p:nvPr/>
        </p:nvSpPr>
        <p:spPr>
          <a:xfrm>
            <a:off x="754220" y="2089947"/>
            <a:ext cx="148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 * 3 * 2 *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72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9" grpId="0"/>
      <p:bldP spid="16" grpId="0"/>
      <p:bldP spid="17" grpId="0"/>
      <p:bldP spid="15" grpId="0"/>
      <p:bldP spid="18" grpId="0"/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AE96F1-6A27-4B28-B2AC-49866C1B5F43}"/>
              </a:ext>
            </a:extLst>
          </p:cNvPr>
          <p:cNvSpPr txBox="1"/>
          <p:nvPr/>
        </p:nvSpPr>
        <p:spPr>
          <a:xfrm>
            <a:off x="4625336" y="5111139"/>
            <a:ext cx="2695575" cy="1046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def factorial(n):   # n = 4</a:t>
            </a:r>
          </a:p>
          <a:p>
            <a:r>
              <a:rPr lang="en-US" altLang="ko-KR" sz="1200" dirty="0"/>
              <a:t>    if n == 1:</a:t>
            </a:r>
          </a:p>
          <a:p>
            <a:r>
              <a:rPr lang="en-US" altLang="ko-KR" sz="1200" dirty="0"/>
              <a:t>        return 1</a:t>
            </a:r>
          </a:p>
          <a:p>
            <a:r>
              <a:rPr lang="en-US" altLang="ko-KR" sz="1200" dirty="0"/>
              <a:t>    else:</a:t>
            </a:r>
          </a:p>
          <a:p>
            <a:r>
              <a:rPr lang="en-US" altLang="ko-KR" sz="1200" dirty="0"/>
              <a:t>        return n * </a:t>
            </a:r>
            <a:r>
              <a:rPr lang="en-US" altLang="ko-KR" sz="1400" b="1" dirty="0">
                <a:solidFill>
                  <a:srgbClr val="FF0000"/>
                </a:solidFill>
              </a:rPr>
              <a:t>factorial(n-1)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A722A-0812-49AD-BDF4-B7AB42B346E5}"/>
              </a:ext>
            </a:extLst>
          </p:cNvPr>
          <p:cNvSpPr txBox="1"/>
          <p:nvPr/>
        </p:nvSpPr>
        <p:spPr>
          <a:xfrm>
            <a:off x="4625337" y="4058188"/>
            <a:ext cx="2695575" cy="1046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def factorial(n):  # n = 3</a:t>
            </a:r>
          </a:p>
          <a:p>
            <a:r>
              <a:rPr lang="en-US" altLang="ko-KR" sz="1200" dirty="0"/>
              <a:t>    if n == 1:</a:t>
            </a:r>
          </a:p>
          <a:p>
            <a:r>
              <a:rPr lang="en-US" altLang="ko-KR" sz="1200" dirty="0"/>
              <a:t>        return 1</a:t>
            </a:r>
          </a:p>
          <a:p>
            <a:r>
              <a:rPr lang="en-US" altLang="ko-KR" sz="1200" dirty="0"/>
              <a:t>    else:</a:t>
            </a:r>
          </a:p>
          <a:p>
            <a:r>
              <a:rPr lang="en-US" altLang="ko-KR" sz="1200" dirty="0"/>
              <a:t>        return n * </a:t>
            </a:r>
            <a:r>
              <a:rPr lang="en-US" altLang="ko-KR" sz="1400" b="1" dirty="0">
                <a:solidFill>
                  <a:srgbClr val="FF0000"/>
                </a:solidFill>
              </a:rPr>
              <a:t>factorial(n-1)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C7890C-B685-460E-A1F3-C67EE5FF336B}"/>
              </a:ext>
            </a:extLst>
          </p:cNvPr>
          <p:cNvSpPr txBox="1"/>
          <p:nvPr/>
        </p:nvSpPr>
        <p:spPr>
          <a:xfrm>
            <a:off x="4625337" y="2972092"/>
            <a:ext cx="2695575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def factorial(n):    # n = 2</a:t>
            </a:r>
          </a:p>
          <a:p>
            <a:r>
              <a:rPr lang="en-US" altLang="ko-KR" sz="1200" dirty="0"/>
              <a:t>    if n == 1:</a:t>
            </a:r>
          </a:p>
          <a:p>
            <a:r>
              <a:rPr lang="en-US" altLang="ko-KR" sz="1200" dirty="0"/>
              <a:t>        return 1</a:t>
            </a:r>
          </a:p>
          <a:p>
            <a:r>
              <a:rPr lang="en-US" altLang="ko-KR" sz="1200" dirty="0"/>
              <a:t>    else:</a:t>
            </a:r>
          </a:p>
          <a:p>
            <a:r>
              <a:rPr lang="en-US" altLang="ko-KR" sz="1200" dirty="0"/>
              <a:t>        return n * </a:t>
            </a:r>
            <a:r>
              <a:rPr lang="en-US" altLang="ko-KR" sz="1600" b="1" dirty="0">
                <a:solidFill>
                  <a:srgbClr val="FF0000"/>
                </a:solidFill>
              </a:rPr>
              <a:t>factorial(n-1)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7E360-9FCD-4E32-9C7F-3881A57C1B43}"/>
              </a:ext>
            </a:extLst>
          </p:cNvPr>
          <p:cNvSpPr txBox="1"/>
          <p:nvPr/>
        </p:nvSpPr>
        <p:spPr>
          <a:xfrm>
            <a:off x="4625336" y="1901348"/>
            <a:ext cx="2695575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def factorial(n):      # n = 1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if n == 1: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return 1</a:t>
            </a:r>
          </a:p>
          <a:p>
            <a:r>
              <a:rPr lang="en-US" altLang="ko-KR" sz="1200" dirty="0"/>
              <a:t>    else:</a:t>
            </a:r>
          </a:p>
          <a:p>
            <a:r>
              <a:rPr lang="en-US" altLang="ko-KR" sz="1200" dirty="0"/>
              <a:t>        return n * factorial(n-1)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47F23B-B8E0-4F0B-BBA8-F54880AAB656}"/>
              </a:ext>
            </a:extLst>
          </p:cNvPr>
          <p:cNvSpPr txBox="1"/>
          <p:nvPr/>
        </p:nvSpPr>
        <p:spPr>
          <a:xfrm>
            <a:off x="4625336" y="843977"/>
            <a:ext cx="2597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Stack </a:t>
            </a:r>
            <a:r>
              <a:rPr lang="ko-KR" altLang="en-US" sz="4000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291383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947AD-08A1-4E0B-9CEE-00DD9CF6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6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Flattening List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77426-A9B1-488C-9F36-7E806D636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747" y="1529861"/>
            <a:ext cx="10855568" cy="5130067"/>
          </a:xfrm>
        </p:spPr>
        <p:txBody>
          <a:bodyPr>
            <a:normAutofit/>
          </a:bodyPr>
          <a:lstStyle/>
          <a:p>
            <a:r>
              <a:rPr lang="en-US" altLang="ko-KR" dirty="0"/>
              <a:t>Flattening(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en-US" altLang="ko-KR" dirty="0"/>
              <a:t>1, 2, </a:t>
            </a:r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en-US" altLang="ko-KR" dirty="0"/>
              <a:t>3, 4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en-US" altLang="ko-KR" dirty="0"/>
              <a:t>5, 6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  <a:r>
              <a:rPr lang="en-US" altLang="ko-KR" dirty="0"/>
              <a:t>, 7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]</a:t>
            </a:r>
            <a:r>
              <a:rPr lang="en-US" altLang="ko-KR" dirty="0"/>
              <a:t>)</a:t>
            </a:r>
          </a:p>
          <a:p>
            <a:endParaRPr lang="en-US" altLang="ko-KR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dirty="0" err="1"/>
              <a:t>flattening_result</a:t>
            </a:r>
            <a:r>
              <a:rPr lang="en-US" altLang="ko-KR" dirty="0"/>
              <a:t> = [Flattening(</a:t>
            </a: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en-US" altLang="ko-KR" dirty="0"/>
              <a:t>1, 2, </a:t>
            </a:r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en-US" altLang="ko-KR" dirty="0"/>
              <a:t>3, 4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), Flattening(</a:t>
            </a:r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en-US" altLang="ko-KR" dirty="0"/>
              <a:t>5, 6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  <a:r>
              <a:rPr lang="en-US" altLang="ko-KR" dirty="0"/>
              <a:t>), 7]</a:t>
            </a:r>
          </a:p>
          <a:p>
            <a:endParaRPr lang="en-US" altLang="ko-KR" dirty="0"/>
          </a:p>
          <a:p>
            <a:r>
              <a:rPr lang="en-US" altLang="ko-KR" dirty="0" err="1"/>
              <a:t>flattening_result</a:t>
            </a:r>
            <a:r>
              <a:rPr lang="en-US" altLang="ko-KR" dirty="0"/>
              <a:t> = [1, 2, Flattening(</a:t>
            </a:r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en-US" altLang="ko-KR" dirty="0"/>
              <a:t>3, 4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  <a:r>
              <a:rPr lang="en-US" altLang="ko-KR" dirty="0"/>
              <a:t>)], Flattening(</a:t>
            </a:r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en-US" altLang="ko-KR" dirty="0"/>
              <a:t>5, 6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  <a:r>
              <a:rPr lang="en-US" altLang="ko-KR" dirty="0"/>
              <a:t>), 7]</a:t>
            </a:r>
          </a:p>
          <a:p>
            <a:endParaRPr lang="en-US" altLang="ko-KR" dirty="0"/>
          </a:p>
          <a:p>
            <a:r>
              <a:rPr lang="en-US" altLang="ko-KR" dirty="0" err="1"/>
              <a:t>flattening_result</a:t>
            </a:r>
            <a:r>
              <a:rPr lang="en-US" altLang="ko-KR" dirty="0"/>
              <a:t> = [1, 2, 3, 4, Flattening(</a:t>
            </a:r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en-US" altLang="ko-KR" dirty="0"/>
              <a:t>5, 6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  <a:r>
              <a:rPr lang="en-US" altLang="ko-KR" dirty="0"/>
              <a:t>), 7]</a:t>
            </a:r>
          </a:p>
          <a:p>
            <a:endParaRPr lang="en-US" altLang="ko-KR" dirty="0"/>
          </a:p>
          <a:p>
            <a:r>
              <a:rPr lang="en-US" altLang="ko-KR" dirty="0" err="1"/>
              <a:t>flattening_result</a:t>
            </a:r>
            <a:r>
              <a:rPr lang="en-US" altLang="ko-KR" dirty="0"/>
              <a:t> = [1, 2, 3, 4, 5, 6, 7 ]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73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1932D8-54EE-4F14-93F8-2BD63636E711}"/>
              </a:ext>
            </a:extLst>
          </p:cNvPr>
          <p:cNvSpPr txBox="1"/>
          <p:nvPr/>
        </p:nvSpPr>
        <p:spPr>
          <a:xfrm>
            <a:off x="184559" y="1383810"/>
            <a:ext cx="3739742" cy="369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flatten_result</a:t>
            </a:r>
            <a:r>
              <a:rPr lang="en-US" altLang="ko-KR" dirty="0"/>
              <a:t> = [ 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>
                <a:sym typeface="Symbol" panose="05050102010706020507" pitchFamily="18" charset="2"/>
              </a:rPr>
              <a:t>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flatten_list</a:t>
            </a:r>
            <a:r>
              <a:rPr lang="en-US" altLang="ko-KR" dirty="0"/>
              <a:t>([1, 2, [3, 4]], [ ])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>
                <a:sym typeface="Symbol" panose="05050102010706020507" pitchFamily="18" charset="2"/>
              </a:rPr>
              <a:t></a:t>
            </a:r>
          </a:p>
          <a:p>
            <a:pPr algn="ctr"/>
            <a:endParaRPr lang="en-US" altLang="ko-KR" dirty="0">
              <a:sym typeface="Symbol" panose="05050102010706020507" pitchFamily="18" charset="2"/>
            </a:endParaRPr>
          </a:p>
          <a:p>
            <a:pPr algn="ctr"/>
            <a:r>
              <a:rPr lang="en-US" altLang="ko-KR" dirty="0" err="1"/>
              <a:t>flatten_list</a:t>
            </a:r>
            <a:r>
              <a:rPr lang="en-US" altLang="ko-KR" dirty="0"/>
              <a:t>([5, 6], [1, 2, 3, 4])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>
                <a:sym typeface="Symbol" panose="05050102010706020507" pitchFamily="18" charset="2"/>
              </a:rPr>
              <a:t>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flatten_result</a:t>
            </a:r>
            <a:r>
              <a:rPr lang="en-US" altLang="ko-KR" dirty="0"/>
              <a:t> = [1, 2, 3, 4, 5, 6, 7])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B5705-0327-447A-A70A-4A7D792129B8}"/>
              </a:ext>
            </a:extLst>
          </p:cNvPr>
          <p:cNvSpPr txBox="1"/>
          <p:nvPr/>
        </p:nvSpPr>
        <p:spPr>
          <a:xfrm>
            <a:off x="4635451" y="1397675"/>
            <a:ext cx="2890150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flatten_result</a:t>
            </a:r>
            <a:r>
              <a:rPr lang="en-US" altLang="ko-KR" dirty="0"/>
              <a:t> = [ ]</a:t>
            </a:r>
          </a:p>
          <a:p>
            <a:pPr algn="ctr"/>
            <a:r>
              <a:rPr lang="en-US" altLang="ko-KR" dirty="0">
                <a:sym typeface="Symbol" panose="05050102010706020507" pitchFamily="18" charset="2"/>
              </a:rPr>
              <a:t></a:t>
            </a:r>
            <a:endParaRPr lang="en-US" altLang="ko-KR" dirty="0"/>
          </a:p>
          <a:p>
            <a:pPr algn="ctr"/>
            <a:r>
              <a:rPr lang="en-US" altLang="ko-KR" dirty="0" err="1"/>
              <a:t>flatten_result</a:t>
            </a:r>
            <a:r>
              <a:rPr lang="en-US" altLang="ko-KR" dirty="0"/>
              <a:t> = [1, 2]</a:t>
            </a:r>
          </a:p>
          <a:p>
            <a:pPr algn="ctr"/>
            <a:r>
              <a:rPr lang="en-US" altLang="ko-KR" dirty="0">
                <a:sym typeface="Symbol" panose="05050102010706020507" pitchFamily="18" charset="2"/>
              </a:rPr>
              <a:t></a:t>
            </a:r>
            <a:endParaRPr lang="en-US" altLang="ko-KR" dirty="0"/>
          </a:p>
          <a:p>
            <a:pPr algn="ctr"/>
            <a:r>
              <a:rPr lang="en-US" altLang="ko-KR" dirty="0" err="1"/>
              <a:t>flatten_list</a:t>
            </a:r>
            <a:r>
              <a:rPr lang="en-US" altLang="ko-KR" dirty="0"/>
              <a:t>([3, 4], [1, 2])</a:t>
            </a:r>
          </a:p>
          <a:p>
            <a:pPr algn="ctr"/>
            <a:r>
              <a:rPr lang="en-US" altLang="ko-KR" dirty="0">
                <a:sym typeface="Symbol" panose="05050102010706020507" pitchFamily="18" charset="2"/>
              </a:rPr>
              <a:t></a:t>
            </a:r>
            <a:endParaRPr lang="en-US" altLang="ko-KR" dirty="0"/>
          </a:p>
          <a:p>
            <a:pPr algn="ctr"/>
            <a:r>
              <a:rPr lang="en-US" altLang="ko-KR" dirty="0" err="1"/>
              <a:t>flatten_result</a:t>
            </a:r>
            <a:r>
              <a:rPr lang="en-US" altLang="ko-KR" dirty="0"/>
              <a:t> = [1, 2, 3, 4]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73BB4-24FB-4F38-A147-5C7E72310B83}"/>
              </a:ext>
            </a:extLst>
          </p:cNvPr>
          <p:cNvSpPr txBox="1"/>
          <p:nvPr/>
        </p:nvSpPr>
        <p:spPr>
          <a:xfrm>
            <a:off x="8503452" y="1660808"/>
            <a:ext cx="2960682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flatten_result</a:t>
            </a:r>
            <a:r>
              <a:rPr lang="en-US" altLang="ko-KR" dirty="0"/>
              <a:t> = [1, 2]</a:t>
            </a:r>
          </a:p>
          <a:p>
            <a:pPr algn="ctr"/>
            <a:r>
              <a:rPr lang="en-US" altLang="ko-KR" dirty="0">
                <a:sym typeface="Symbol" panose="05050102010706020507" pitchFamily="18" charset="2"/>
              </a:rPr>
              <a:t></a:t>
            </a:r>
            <a:endParaRPr lang="en-US" altLang="ko-KR" dirty="0"/>
          </a:p>
          <a:p>
            <a:pPr algn="ctr"/>
            <a:r>
              <a:rPr lang="en-US" altLang="ko-KR" dirty="0" err="1"/>
              <a:t>flatten_list</a:t>
            </a:r>
            <a:r>
              <a:rPr lang="en-US" altLang="ko-KR" dirty="0"/>
              <a:t>([3, 4], [1, 2])</a:t>
            </a:r>
          </a:p>
          <a:p>
            <a:pPr algn="ctr"/>
            <a:r>
              <a:rPr lang="en-US" altLang="ko-KR" dirty="0">
                <a:sym typeface="Symbol" panose="05050102010706020507" pitchFamily="18" charset="2"/>
              </a:rPr>
              <a:t></a:t>
            </a:r>
            <a:endParaRPr lang="en-US" altLang="ko-KR" dirty="0"/>
          </a:p>
          <a:p>
            <a:pPr algn="ctr"/>
            <a:r>
              <a:rPr lang="en-US" altLang="ko-KR" dirty="0" err="1"/>
              <a:t>flatten_result</a:t>
            </a:r>
            <a:r>
              <a:rPr lang="en-US" altLang="ko-KR" dirty="0"/>
              <a:t> = [1, 2, 3, 4])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206CA2-ECEF-407E-91D1-3A8B08F04A7B}"/>
              </a:ext>
            </a:extLst>
          </p:cNvPr>
          <p:cNvSpPr txBox="1"/>
          <p:nvPr/>
        </p:nvSpPr>
        <p:spPr>
          <a:xfrm>
            <a:off x="8936043" y="3876800"/>
            <a:ext cx="296068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flatten_result</a:t>
            </a:r>
            <a:r>
              <a:rPr lang="en-US" altLang="ko-KR" dirty="0"/>
              <a:t> = [1, 2]</a:t>
            </a:r>
          </a:p>
          <a:p>
            <a:pPr algn="ctr"/>
            <a:r>
              <a:rPr lang="en-US" altLang="ko-KR" dirty="0">
                <a:sym typeface="Symbol" panose="05050102010706020507" pitchFamily="18" charset="2"/>
              </a:rPr>
              <a:t></a:t>
            </a:r>
            <a:endParaRPr lang="en-US" altLang="ko-KR" dirty="0"/>
          </a:p>
          <a:p>
            <a:pPr algn="ctr"/>
            <a:r>
              <a:rPr lang="en-US" altLang="ko-KR" dirty="0" err="1"/>
              <a:t>flatten_result</a:t>
            </a:r>
            <a:r>
              <a:rPr lang="en-US" altLang="ko-KR" dirty="0"/>
              <a:t> = [1, 2, 3, 4])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D65DC6-B24D-4122-A2BC-1EE668DB1AB5}"/>
              </a:ext>
            </a:extLst>
          </p:cNvPr>
          <p:cNvSpPr txBox="1"/>
          <p:nvPr/>
        </p:nvSpPr>
        <p:spPr>
          <a:xfrm>
            <a:off x="4460747" y="4076700"/>
            <a:ext cx="3480055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flatten_result</a:t>
            </a:r>
            <a:r>
              <a:rPr lang="en-US" altLang="ko-KR" dirty="0"/>
              <a:t> = [1, 2, 3, 4])</a:t>
            </a:r>
          </a:p>
          <a:p>
            <a:pPr algn="ctr"/>
            <a:r>
              <a:rPr lang="en-US" altLang="ko-KR" dirty="0">
                <a:sym typeface="Symbol" panose="05050102010706020507" pitchFamily="18" charset="2"/>
              </a:rPr>
              <a:t></a:t>
            </a:r>
            <a:endParaRPr lang="en-US" altLang="ko-KR" dirty="0"/>
          </a:p>
          <a:p>
            <a:pPr algn="ctr"/>
            <a:r>
              <a:rPr lang="en-US" altLang="ko-KR" dirty="0" err="1"/>
              <a:t>flatten_result</a:t>
            </a:r>
            <a:r>
              <a:rPr lang="en-US" altLang="ko-KR" dirty="0"/>
              <a:t> = [1, 2, 3, 4, 5, 6])</a:t>
            </a:r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351D267F-1DDB-4547-97E8-126D5B57362D}"/>
              </a:ext>
            </a:extLst>
          </p:cNvPr>
          <p:cNvCxnSpPr/>
          <p:nvPr/>
        </p:nvCxnSpPr>
        <p:spPr>
          <a:xfrm flipV="1">
            <a:off x="3482896" y="1660808"/>
            <a:ext cx="1152555" cy="9871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AD6EC87D-D39A-47D8-9DD1-9237971CD737}"/>
              </a:ext>
            </a:extLst>
          </p:cNvPr>
          <p:cNvCxnSpPr/>
          <p:nvPr/>
        </p:nvCxnSpPr>
        <p:spPr>
          <a:xfrm flipV="1">
            <a:off x="7525601" y="1838325"/>
            <a:ext cx="977851" cy="8763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6716F1D6-E3E8-420D-A5C3-FA0A00BD1DA5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1268075" y="2399472"/>
            <a:ext cx="196059" cy="1448748"/>
          </a:xfrm>
          <a:prstGeom prst="curvedConnector4">
            <a:avLst>
              <a:gd name="adj1" fmla="val -296353"/>
              <a:gd name="adj2" fmla="val 754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7C7D2E09-763B-4D36-9ECF-F3124A93A45E}"/>
              </a:ext>
            </a:extLst>
          </p:cNvPr>
          <p:cNvSpPr/>
          <p:nvPr/>
        </p:nvSpPr>
        <p:spPr>
          <a:xfrm>
            <a:off x="8520842" y="2628900"/>
            <a:ext cx="3261583" cy="2047875"/>
          </a:xfrm>
          <a:custGeom>
            <a:avLst/>
            <a:gdLst>
              <a:gd name="connsiteX0" fmla="*/ 172012 w 3134287"/>
              <a:gd name="connsiteY0" fmla="*/ 2047875 h 2047875"/>
              <a:gd name="connsiteX1" fmla="*/ 143437 w 3134287"/>
              <a:gd name="connsiteY1" fmla="*/ 2000250 h 2047875"/>
              <a:gd name="connsiteX2" fmla="*/ 124387 w 3134287"/>
              <a:gd name="connsiteY2" fmla="*/ 1924050 h 2047875"/>
              <a:gd name="connsiteX3" fmla="*/ 114862 w 3134287"/>
              <a:gd name="connsiteY3" fmla="*/ 1885950 h 2047875"/>
              <a:gd name="connsiteX4" fmla="*/ 76762 w 3134287"/>
              <a:gd name="connsiteY4" fmla="*/ 1800225 h 2047875"/>
              <a:gd name="connsiteX5" fmla="*/ 38662 w 3134287"/>
              <a:gd name="connsiteY5" fmla="*/ 1695450 h 2047875"/>
              <a:gd name="connsiteX6" fmla="*/ 10087 w 3134287"/>
              <a:gd name="connsiteY6" fmla="*/ 1600200 h 2047875"/>
              <a:gd name="connsiteX7" fmla="*/ 19612 w 3134287"/>
              <a:gd name="connsiteY7" fmla="*/ 1352550 h 2047875"/>
              <a:gd name="connsiteX8" fmla="*/ 29137 w 3134287"/>
              <a:gd name="connsiteY8" fmla="*/ 1323975 h 2047875"/>
              <a:gd name="connsiteX9" fmla="*/ 105337 w 3134287"/>
              <a:gd name="connsiteY9" fmla="*/ 1285875 h 2047875"/>
              <a:gd name="connsiteX10" fmla="*/ 172012 w 3134287"/>
              <a:gd name="connsiteY10" fmla="*/ 1257300 h 2047875"/>
              <a:gd name="connsiteX11" fmla="*/ 210112 w 3134287"/>
              <a:gd name="connsiteY11" fmla="*/ 1238250 h 2047875"/>
              <a:gd name="connsiteX12" fmla="*/ 248212 w 3134287"/>
              <a:gd name="connsiteY12" fmla="*/ 1228725 h 2047875"/>
              <a:gd name="connsiteX13" fmla="*/ 286312 w 3134287"/>
              <a:gd name="connsiteY13" fmla="*/ 1209675 h 2047875"/>
              <a:gd name="connsiteX14" fmla="*/ 314887 w 3134287"/>
              <a:gd name="connsiteY14" fmla="*/ 1200150 h 2047875"/>
              <a:gd name="connsiteX15" fmla="*/ 343462 w 3134287"/>
              <a:gd name="connsiteY15" fmla="*/ 1181100 h 2047875"/>
              <a:gd name="connsiteX16" fmla="*/ 400612 w 3134287"/>
              <a:gd name="connsiteY16" fmla="*/ 1171575 h 2047875"/>
              <a:gd name="connsiteX17" fmla="*/ 438712 w 3134287"/>
              <a:gd name="connsiteY17" fmla="*/ 1162050 h 2047875"/>
              <a:gd name="connsiteX18" fmla="*/ 467287 w 3134287"/>
              <a:gd name="connsiteY18" fmla="*/ 1152525 h 2047875"/>
              <a:gd name="connsiteX19" fmla="*/ 533962 w 3134287"/>
              <a:gd name="connsiteY19" fmla="*/ 1123950 h 2047875"/>
              <a:gd name="connsiteX20" fmla="*/ 610162 w 3134287"/>
              <a:gd name="connsiteY20" fmla="*/ 1104900 h 2047875"/>
              <a:gd name="connsiteX21" fmla="*/ 638737 w 3134287"/>
              <a:gd name="connsiteY21" fmla="*/ 1085850 h 2047875"/>
              <a:gd name="connsiteX22" fmla="*/ 705412 w 3134287"/>
              <a:gd name="connsiteY22" fmla="*/ 1066800 h 2047875"/>
              <a:gd name="connsiteX23" fmla="*/ 743512 w 3134287"/>
              <a:gd name="connsiteY23" fmla="*/ 1047750 h 2047875"/>
              <a:gd name="connsiteX24" fmla="*/ 819712 w 3134287"/>
              <a:gd name="connsiteY24" fmla="*/ 1028700 h 2047875"/>
              <a:gd name="connsiteX25" fmla="*/ 886387 w 3134287"/>
              <a:gd name="connsiteY25" fmla="*/ 1000125 h 2047875"/>
              <a:gd name="connsiteX26" fmla="*/ 1019737 w 3134287"/>
              <a:gd name="connsiteY26" fmla="*/ 962025 h 2047875"/>
              <a:gd name="connsiteX27" fmla="*/ 1057837 w 3134287"/>
              <a:gd name="connsiteY27" fmla="*/ 942975 h 2047875"/>
              <a:gd name="connsiteX28" fmla="*/ 1086412 w 3134287"/>
              <a:gd name="connsiteY28" fmla="*/ 933450 h 2047875"/>
              <a:gd name="connsiteX29" fmla="*/ 1114987 w 3134287"/>
              <a:gd name="connsiteY29" fmla="*/ 914400 h 2047875"/>
              <a:gd name="connsiteX30" fmla="*/ 1181662 w 3134287"/>
              <a:gd name="connsiteY30" fmla="*/ 895350 h 2047875"/>
              <a:gd name="connsiteX31" fmla="*/ 1210237 w 3134287"/>
              <a:gd name="connsiteY31" fmla="*/ 876300 h 2047875"/>
              <a:gd name="connsiteX32" fmla="*/ 1334062 w 3134287"/>
              <a:gd name="connsiteY32" fmla="*/ 857250 h 2047875"/>
              <a:gd name="connsiteX33" fmla="*/ 1448362 w 3134287"/>
              <a:gd name="connsiteY33" fmla="*/ 838200 h 2047875"/>
              <a:gd name="connsiteX34" fmla="*/ 1600762 w 3134287"/>
              <a:gd name="connsiteY34" fmla="*/ 828675 h 2047875"/>
              <a:gd name="connsiteX35" fmla="*/ 2210362 w 3134287"/>
              <a:gd name="connsiteY35" fmla="*/ 800100 h 2047875"/>
              <a:gd name="connsiteX36" fmla="*/ 2343712 w 3134287"/>
              <a:gd name="connsiteY36" fmla="*/ 771525 h 2047875"/>
              <a:gd name="connsiteX37" fmla="*/ 2391337 w 3134287"/>
              <a:gd name="connsiteY37" fmla="*/ 762000 h 2047875"/>
              <a:gd name="connsiteX38" fmla="*/ 2515162 w 3134287"/>
              <a:gd name="connsiteY38" fmla="*/ 733425 h 2047875"/>
              <a:gd name="connsiteX39" fmla="*/ 2581837 w 3134287"/>
              <a:gd name="connsiteY39" fmla="*/ 723900 h 2047875"/>
              <a:gd name="connsiteX40" fmla="*/ 2667562 w 3134287"/>
              <a:gd name="connsiteY40" fmla="*/ 695325 h 2047875"/>
              <a:gd name="connsiteX41" fmla="*/ 2753287 w 3134287"/>
              <a:gd name="connsiteY41" fmla="*/ 666750 h 2047875"/>
              <a:gd name="connsiteX42" fmla="*/ 2791387 w 3134287"/>
              <a:gd name="connsiteY42" fmla="*/ 657225 h 2047875"/>
              <a:gd name="connsiteX43" fmla="*/ 2829487 w 3134287"/>
              <a:gd name="connsiteY43" fmla="*/ 638175 h 2047875"/>
              <a:gd name="connsiteX44" fmla="*/ 2896162 w 3134287"/>
              <a:gd name="connsiteY44" fmla="*/ 619125 h 2047875"/>
              <a:gd name="connsiteX45" fmla="*/ 2924737 w 3134287"/>
              <a:gd name="connsiteY45" fmla="*/ 590550 h 2047875"/>
              <a:gd name="connsiteX46" fmla="*/ 2991412 w 3134287"/>
              <a:gd name="connsiteY46" fmla="*/ 571500 h 2047875"/>
              <a:gd name="connsiteX47" fmla="*/ 3039037 w 3134287"/>
              <a:gd name="connsiteY47" fmla="*/ 514350 h 2047875"/>
              <a:gd name="connsiteX48" fmla="*/ 3067612 w 3134287"/>
              <a:gd name="connsiteY48" fmla="*/ 504825 h 2047875"/>
              <a:gd name="connsiteX49" fmla="*/ 3124762 w 3134287"/>
              <a:gd name="connsiteY49" fmla="*/ 466725 h 2047875"/>
              <a:gd name="connsiteX50" fmla="*/ 3134287 w 3134287"/>
              <a:gd name="connsiteY50" fmla="*/ 419100 h 2047875"/>
              <a:gd name="connsiteX51" fmla="*/ 3096187 w 3134287"/>
              <a:gd name="connsiteY51" fmla="*/ 180975 h 2047875"/>
              <a:gd name="connsiteX52" fmla="*/ 3086662 w 3134287"/>
              <a:gd name="connsiteY52" fmla="*/ 142875 h 2047875"/>
              <a:gd name="connsiteX53" fmla="*/ 3029512 w 3134287"/>
              <a:gd name="connsiteY53" fmla="*/ 114300 h 2047875"/>
              <a:gd name="connsiteX54" fmla="*/ 3000937 w 3134287"/>
              <a:gd name="connsiteY54" fmla="*/ 95250 h 2047875"/>
              <a:gd name="connsiteX55" fmla="*/ 2962837 w 3134287"/>
              <a:gd name="connsiteY55" fmla="*/ 85725 h 2047875"/>
              <a:gd name="connsiteX56" fmla="*/ 2934262 w 3134287"/>
              <a:gd name="connsiteY56" fmla="*/ 76200 h 2047875"/>
              <a:gd name="connsiteX57" fmla="*/ 2896162 w 3134287"/>
              <a:gd name="connsiteY57" fmla="*/ 57150 h 2047875"/>
              <a:gd name="connsiteX58" fmla="*/ 2800912 w 3134287"/>
              <a:gd name="connsiteY58" fmla="*/ 28575 h 2047875"/>
              <a:gd name="connsiteX59" fmla="*/ 2762812 w 3134287"/>
              <a:gd name="connsiteY59" fmla="*/ 9525 h 2047875"/>
              <a:gd name="connsiteX60" fmla="*/ 2677087 w 3134287"/>
              <a:gd name="connsiteY60" fmla="*/ 0 h 2047875"/>
              <a:gd name="connsiteX61" fmla="*/ 2343712 w 3134287"/>
              <a:gd name="connsiteY61" fmla="*/ 19050 h 204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134287" h="2047875">
                <a:moveTo>
                  <a:pt x="172012" y="2047875"/>
                </a:moveTo>
                <a:cubicBezTo>
                  <a:pt x="162487" y="2032000"/>
                  <a:pt x="150083" y="2017529"/>
                  <a:pt x="143437" y="2000250"/>
                </a:cubicBezTo>
                <a:cubicBezTo>
                  <a:pt x="134038" y="1975813"/>
                  <a:pt x="130737" y="1949450"/>
                  <a:pt x="124387" y="1924050"/>
                </a:cubicBezTo>
                <a:cubicBezTo>
                  <a:pt x="121212" y="1911350"/>
                  <a:pt x="122124" y="1896842"/>
                  <a:pt x="114862" y="1885950"/>
                </a:cubicBezTo>
                <a:cubicBezTo>
                  <a:pt x="78211" y="1830974"/>
                  <a:pt x="110767" y="1885238"/>
                  <a:pt x="76762" y="1800225"/>
                </a:cubicBezTo>
                <a:cubicBezTo>
                  <a:pt x="64137" y="1768663"/>
                  <a:pt x="46814" y="1728059"/>
                  <a:pt x="38662" y="1695450"/>
                </a:cubicBezTo>
                <a:cubicBezTo>
                  <a:pt x="24267" y="1637869"/>
                  <a:pt x="33277" y="1669769"/>
                  <a:pt x="10087" y="1600200"/>
                </a:cubicBezTo>
                <a:cubicBezTo>
                  <a:pt x="-4052" y="1472946"/>
                  <a:pt x="-5420" y="1519428"/>
                  <a:pt x="19612" y="1352550"/>
                </a:cubicBezTo>
                <a:cubicBezTo>
                  <a:pt x="21101" y="1342621"/>
                  <a:pt x="21212" y="1330139"/>
                  <a:pt x="29137" y="1323975"/>
                </a:cubicBezTo>
                <a:cubicBezTo>
                  <a:pt x="51553" y="1306540"/>
                  <a:pt x="81708" y="1301627"/>
                  <a:pt x="105337" y="1285875"/>
                </a:cubicBezTo>
                <a:cubicBezTo>
                  <a:pt x="163245" y="1247269"/>
                  <a:pt x="101718" y="1283660"/>
                  <a:pt x="172012" y="1257300"/>
                </a:cubicBezTo>
                <a:cubicBezTo>
                  <a:pt x="185307" y="1252314"/>
                  <a:pt x="196817" y="1243236"/>
                  <a:pt x="210112" y="1238250"/>
                </a:cubicBezTo>
                <a:cubicBezTo>
                  <a:pt x="222369" y="1233653"/>
                  <a:pt x="235955" y="1233322"/>
                  <a:pt x="248212" y="1228725"/>
                </a:cubicBezTo>
                <a:cubicBezTo>
                  <a:pt x="261507" y="1223739"/>
                  <a:pt x="273261" y="1215268"/>
                  <a:pt x="286312" y="1209675"/>
                </a:cubicBezTo>
                <a:cubicBezTo>
                  <a:pt x="295540" y="1205720"/>
                  <a:pt x="305907" y="1204640"/>
                  <a:pt x="314887" y="1200150"/>
                </a:cubicBezTo>
                <a:cubicBezTo>
                  <a:pt x="325126" y="1195030"/>
                  <a:pt x="332602" y="1184720"/>
                  <a:pt x="343462" y="1181100"/>
                </a:cubicBezTo>
                <a:cubicBezTo>
                  <a:pt x="361784" y="1174993"/>
                  <a:pt x="381674" y="1175363"/>
                  <a:pt x="400612" y="1171575"/>
                </a:cubicBezTo>
                <a:cubicBezTo>
                  <a:pt x="413449" y="1169008"/>
                  <a:pt x="426125" y="1165646"/>
                  <a:pt x="438712" y="1162050"/>
                </a:cubicBezTo>
                <a:cubicBezTo>
                  <a:pt x="448366" y="1159292"/>
                  <a:pt x="458059" y="1156480"/>
                  <a:pt x="467287" y="1152525"/>
                </a:cubicBezTo>
                <a:cubicBezTo>
                  <a:pt x="512822" y="1133010"/>
                  <a:pt x="493009" y="1135119"/>
                  <a:pt x="533962" y="1123950"/>
                </a:cubicBezTo>
                <a:cubicBezTo>
                  <a:pt x="559221" y="1117061"/>
                  <a:pt x="610162" y="1104900"/>
                  <a:pt x="610162" y="1104900"/>
                </a:cubicBezTo>
                <a:cubicBezTo>
                  <a:pt x="619687" y="1098550"/>
                  <a:pt x="628498" y="1090970"/>
                  <a:pt x="638737" y="1085850"/>
                </a:cubicBezTo>
                <a:cubicBezTo>
                  <a:pt x="661764" y="1074336"/>
                  <a:pt x="680997" y="1075955"/>
                  <a:pt x="705412" y="1066800"/>
                </a:cubicBezTo>
                <a:cubicBezTo>
                  <a:pt x="718707" y="1061814"/>
                  <a:pt x="730042" y="1052240"/>
                  <a:pt x="743512" y="1047750"/>
                </a:cubicBezTo>
                <a:cubicBezTo>
                  <a:pt x="768350" y="1039471"/>
                  <a:pt x="819712" y="1028700"/>
                  <a:pt x="819712" y="1028700"/>
                </a:cubicBezTo>
                <a:cubicBezTo>
                  <a:pt x="866095" y="997778"/>
                  <a:pt x="829273" y="1017699"/>
                  <a:pt x="886387" y="1000125"/>
                </a:cubicBezTo>
                <a:cubicBezTo>
                  <a:pt x="1011538" y="961617"/>
                  <a:pt x="929640" y="980044"/>
                  <a:pt x="1019737" y="962025"/>
                </a:cubicBezTo>
                <a:cubicBezTo>
                  <a:pt x="1032437" y="955675"/>
                  <a:pt x="1044786" y="948568"/>
                  <a:pt x="1057837" y="942975"/>
                </a:cubicBezTo>
                <a:cubicBezTo>
                  <a:pt x="1067065" y="939020"/>
                  <a:pt x="1077432" y="937940"/>
                  <a:pt x="1086412" y="933450"/>
                </a:cubicBezTo>
                <a:cubicBezTo>
                  <a:pt x="1096651" y="928330"/>
                  <a:pt x="1104748" y="919520"/>
                  <a:pt x="1114987" y="914400"/>
                </a:cubicBezTo>
                <a:cubicBezTo>
                  <a:pt x="1128652" y="907568"/>
                  <a:pt x="1169455" y="898402"/>
                  <a:pt x="1181662" y="895350"/>
                </a:cubicBezTo>
                <a:cubicBezTo>
                  <a:pt x="1191187" y="889000"/>
                  <a:pt x="1199377" y="879920"/>
                  <a:pt x="1210237" y="876300"/>
                </a:cubicBezTo>
                <a:cubicBezTo>
                  <a:pt x="1220528" y="872870"/>
                  <a:pt x="1328484" y="858131"/>
                  <a:pt x="1334062" y="857250"/>
                </a:cubicBezTo>
                <a:cubicBezTo>
                  <a:pt x="1372215" y="851226"/>
                  <a:pt x="1409956" y="842315"/>
                  <a:pt x="1448362" y="838200"/>
                </a:cubicBezTo>
                <a:cubicBezTo>
                  <a:pt x="1498971" y="832778"/>
                  <a:pt x="1549999" y="832389"/>
                  <a:pt x="1600762" y="828675"/>
                </a:cubicBezTo>
                <a:cubicBezTo>
                  <a:pt x="2014314" y="798415"/>
                  <a:pt x="1678465" y="813738"/>
                  <a:pt x="2210362" y="800100"/>
                </a:cubicBezTo>
                <a:cubicBezTo>
                  <a:pt x="2379242" y="781336"/>
                  <a:pt x="2230047" y="805625"/>
                  <a:pt x="2343712" y="771525"/>
                </a:cubicBezTo>
                <a:cubicBezTo>
                  <a:pt x="2359219" y="766873"/>
                  <a:pt x="2375533" y="765512"/>
                  <a:pt x="2391337" y="762000"/>
                </a:cubicBezTo>
                <a:cubicBezTo>
                  <a:pt x="2466981" y="745190"/>
                  <a:pt x="2396207" y="755729"/>
                  <a:pt x="2515162" y="733425"/>
                </a:cubicBezTo>
                <a:cubicBezTo>
                  <a:pt x="2537228" y="729288"/>
                  <a:pt x="2559612" y="727075"/>
                  <a:pt x="2581837" y="723900"/>
                </a:cubicBezTo>
                <a:cubicBezTo>
                  <a:pt x="2656010" y="686814"/>
                  <a:pt x="2581394" y="719944"/>
                  <a:pt x="2667562" y="695325"/>
                </a:cubicBezTo>
                <a:cubicBezTo>
                  <a:pt x="2696524" y="687050"/>
                  <a:pt x="2724066" y="674055"/>
                  <a:pt x="2753287" y="666750"/>
                </a:cubicBezTo>
                <a:cubicBezTo>
                  <a:pt x="2765987" y="663575"/>
                  <a:pt x="2779130" y="661822"/>
                  <a:pt x="2791387" y="657225"/>
                </a:cubicBezTo>
                <a:cubicBezTo>
                  <a:pt x="2804682" y="652239"/>
                  <a:pt x="2816436" y="643768"/>
                  <a:pt x="2829487" y="638175"/>
                </a:cubicBezTo>
                <a:cubicBezTo>
                  <a:pt x="2848618" y="629976"/>
                  <a:pt x="2876828" y="623958"/>
                  <a:pt x="2896162" y="619125"/>
                </a:cubicBezTo>
                <a:cubicBezTo>
                  <a:pt x="2905687" y="609600"/>
                  <a:pt x="2913529" y="598022"/>
                  <a:pt x="2924737" y="590550"/>
                </a:cubicBezTo>
                <a:cubicBezTo>
                  <a:pt x="2932936" y="585084"/>
                  <a:pt x="2986331" y="572770"/>
                  <a:pt x="2991412" y="571500"/>
                </a:cubicBezTo>
                <a:cubicBezTo>
                  <a:pt x="3005469" y="550415"/>
                  <a:pt x="3017035" y="529018"/>
                  <a:pt x="3039037" y="514350"/>
                </a:cubicBezTo>
                <a:cubicBezTo>
                  <a:pt x="3047391" y="508781"/>
                  <a:pt x="3058835" y="509701"/>
                  <a:pt x="3067612" y="504825"/>
                </a:cubicBezTo>
                <a:cubicBezTo>
                  <a:pt x="3087626" y="493706"/>
                  <a:pt x="3124762" y="466725"/>
                  <a:pt x="3124762" y="466725"/>
                </a:cubicBezTo>
                <a:cubicBezTo>
                  <a:pt x="3127937" y="450850"/>
                  <a:pt x="3134287" y="435289"/>
                  <a:pt x="3134287" y="419100"/>
                </a:cubicBezTo>
                <a:cubicBezTo>
                  <a:pt x="3134287" y="306266"/>
                  <a:pt x="3122909" y="287861"/>
                  <a:pt x="3096187" y="180975"/>
                </a:cubicBezTo>
                <a:cubicBezTo>
                  <a:pt x="3093012" y="168275"/>
                  <a:pt x="3097554" y="150137"/>
                  <a:pt x="3086662" y="142875"/>
                </a:cubicBezTo>
                <a:cubicBezTo>
                  <a:pt x="3004770" y="88280"/>
                  <a:pt x="3108382" y="153735"/>
                  <a:pt x="3029512" y="114300"/>
                </a:cubicBezTo>
                <a:cubicBezTo>
                  <a:pt x="3019273" y="109180"/>
                  <a:pt x="3011459" y="99759"/>
                  <a:pt x="3000937" y="95250"/>
                </a:cubicBezTo>
                <a:cubicBezTo>
                  <a:pt x="2988905" y="90093"/>
                  <a:pt x="2975424" y="89321"/>
                  <a:pt x="2962837" y="85725"/>
                </a:cubicBezTo>
                <a:cubicBezTo>
                  <a:pt x="2953183" y="82967"/>
                  <a:pt x="2943490" y="80155"/>
                  <a:pt x="2934262" y="76200"/>
                </a:cubicBezTo>
                <a:cubicBezTo>
                  <a:pt x="2921211" y="70607"/>
                  <a:pt x="2909457" y="62136"/>
                  <a:pt x="2896162" y="57150"/>
                </a:cubicBezTo>
                <a:cubicBezTo>
                  <a:pt x="2841472" y="36641"/>
                  <a:pt x="2866047" y="61143"/>
                  <a:pt x="2800912" y="28575"/>
                </a:cubicBezTo>
                <a:cubicBezTo>
                  <a:pt x="2788212" y="22225"/>
                  <a:pt x="2776647" y="12718"/>
                  <a:pt x="2762812" y="9525"/>
                </a:cubicBezTo>
                <a:cubicBezTo>
                  <a:pt x="2734797" y="3060"/>
                  <a:pt x="2705662" y="3175"/>
                  <a:pt x="2677087" y="0"/>
                </a:cubicBezTo>
                <a:cubicBezTo>
                  <a:pt x="2362781" y="19644"/>
                  <a:pt x="2474085" y="19050"/>
                  <a:pt x="2343712" y="19050"/>
                </a:cubicBezTo>
              </a:path>
            </a:pathLst>
          </a:custGeom>
          <a:noFill/>
          <a:ln w="15875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004D8B1E-143F-4EB8-926F-600F757A107C}"/>
              </a:ext>
            </a:extLst>
          </p:cNvPr>
          <p:cNvSpPr/>
          <p:nvPr/>
        </p:nvSpPr>
        <p:spPr>
          <a:xfrm>
            <a:off x="8686800" y="4621817"/>
            <a:ext cx="238125" cy="35908"/>
          </a:xfrm>
          <a:custGeom>
            <a:avLst/>
            <a:gdLst>
              <a:gd name="connsiteX0" fmla="*/ 0 w 238125"/>
              <a:gd name="connsiteY0" fmla="*/ 35908 h 35908"/>
              <a:gd name="connsiteX1" fmla="*/ 238125 w 238125"/>
              <a:gd name="connsiteY1" fmla="*/ 26383 h 3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8125" h="35908">
                <a:moveTo>
                  <a:pt x="0" y="35908"/>
                </a:moveTo>
                <a:cubicBezTo>
                  <a:pt x="50006" y="6539"/>
                  <a:pt x="100012" y="-22830"/>
                  <a:pt x="238125" y="26383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2767D403-27EB-4E6B-A1F1-6EB4F448E3A3}"/>
              </a:ext>
            </a:extLst>
          </p:cNvPr>
          <p:cNvCxnSpPr/>
          <p:nvPr/>
        </p:nvCxnSpPr>
        <p:spPr>
          <a:xfrm rot="10800000">
            <a:off x="6781800" y="3019425"/>
            <a:ext cx="1721652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DA104BED-81B6-4082-940E-ECD0EF26B662}"/>
              </a:ext>
            </a:extLst>
          </p:cNvPr>
          <p:cNvCxnSpPr/>
          <p:nvPr/>
        </p:nvCxnSpPr>
        <p:spPr>
          <a:xfrm rot="10800000">
            <a:off x="2276476" y="3138136"/>
            <a:ext cx="2428875" cy="1575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004E1EFE-ED7C-462A-A207-CA5F2FCBA515}"/>
              </a:ext>
            </a:extLst>
          </p:cNvPr>
          <p:cNvCxnSpPr/>
          <p:nvPr/>
        </p:nvCxnSpPr>
        <p:spPr>
          <a:xfrm>
            <a:off x="3552796" y="3781425"/>
            <a:ext cx="907951" cy="3438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구부러짐 79">
            <a:extLst>
              <a:ext uri="{FF2B5EF4-FFF2-40B4-BE49-F238E27FC236}">
                <a16:creationId xmlns:a16="http://schemas.microsoft.com/office/drawing/2014/main" id="{0419FEBE-0DAF-4087-A3A2-6E7E0DFF5C97}"/>
              </a:ext>
            </a:extLst>
          </p:cNvPr>
          <p:cNvCxnSpPr/>
          <p:nvPr/>
        </p:nvCxnSpPr>
        <p:spPr>
          <a:xfrm rot="10800000">
            <a:off x="2695575" y="4295776"/>
            <a:ext cx="1765172" cy="5043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2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BDD28-C19A-4755-99A4-2C77F611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7344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Flattening Dictionary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4039A-EA34-4D71-A8C1-8A1B7C7F1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943492" cy="4351338"/>
          </a:xfrm>
        </p:spPr>
        <p:txBody>
          <a:bodyPr>
            <a:normAutofit lnSpcReduction="10000"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{</a:t>
            </a:r>
            <a:r>
              <a:rPr lang="en-US" altLang="ko-KR" dirty="0"/>
              <a:t>'a': 1, 'b': </a:t>
            </a:r>
            <a:r>
              <a:rPr lang="en-US" altLang="ko-KR" b="1" dirty="0">
                <a:solidFill>
                  <a:srgbClr val="FF0000"/>
                </a:solidFill>
              </a:rPr>
              <a:t>{</a:t>
            </a:r>
            <a:r>
              <a:rPr lang="en-US" altLang="ko-KR" dirty="0"/>
              <a:t>'x': 2, 'y': 3</a:t>
            </a:r>
            <a:r>
              <a:rPr lang="en-US" altLang="ko-KR" b="1" dirty="0">
                <a:solidFill>
                  <a:srgbClr val="FF0000"/>
                </a:solidFill>
              </a:rPr>
              <a:t>}</a:t>
            </a:r>
            <a:r>
              <a:rPr lang="en-US" altLang="ko-KR" dirty="0"/>
              <a:t>, 'c': 4</a:t>
            </a:r>
            <a:r>
              <a:rPr lang="en-US" altLang="ko-KR" b="1" dirty="0">
                <a:solidFill>
                  <a:srgbClr val="0070C0"/>
                </a:solidFill>
              </a:rPr>
              <a:t>}</a:t>
            </a:r>
            <a:r>
              <a:rPr lang="en-US" altLang="ko-KR" dirty="0"/>
              <a:t> ==&gt; </a:t>
            </a:r>
            <a:r>
              <a:rPr lang="en-US" altLang="ko-KR" b="1" dirty="0">
                <a:solidFill>
                  <a:srgbClr val="0070C0"/>
                </a:solidFill>
              </a:rPr>
              <a:t>{</a:t>
            </a:r>
            <a:r>
              <a:rPr lang="en-US" altLang="ko-KR" dirty="0"/>
              <a:t>'a': 1, '</a:t>
            </a:r>
            <a:r>
              <a:rPr lang="en-US" altLang="ko-KR" dirty="0" err="1">
                <a:solidFill>
                  <a:srgbClr val="FF0000"/>
                </a:solidFill>
              </a:rPr>
              <a:t>b.</a:t>
            </a:r>
            <a:r>
              <a:rPr lang="en-US" altLang="ko-KR" dirty="0" err="1"/>
              <a:t>x</a:t>
            </a:r>
            <a:r>
              <a:rPr lang="en-US" altLang="ko-KR" dirty="0"/>
              <a:t>': 2, '</a:t>
            </a:r>
            <a:r>
              <a:rPr lang="en-US" altLang="ko-KR" dirty="0" err="1">
                <a:solidFill>
                  <a:srgbClr val="FF0000"/>
                </a:solidFill>
              </a:rPr>
              <a:t>b.</a:t>
            </a:r>
            <a:r>
              <a:rPr lang="en-US" altLang="ko-KR" dirty="0" err="1"/>
              <a:t>y</a:t>
            </a:r>
            <a:r>
              <a:rPr lang="en-US" altLang="ko-KR" dirty="0"/>
              <a:t>': 3, 'c': 4</a:t>
            </a:r>
            <a:r>
              <a:rPr lang="en-US" altLang="ko-KR" b="1" dirty="0">
                <a:solidFill>
                  <a:srgbClr val="0070C0"/>
                </a:solidFill>
              </a:rPr>
              <a:t>}</a:t>
            </a: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dirty="0"/>
              <a:t>Flatten(</a:t>
            </a:r>
            <a:r>
              <a:rPr lang="en-US" altLang="ko-KR" b="1" dirty="0">
                <a:solidFill>
                  <a:srgbClr val="00B0F0"/>
                </a:solidFill>
              </a:rPr>
              <a:t>{</a:t>
            </a:r>
            <a:r>
              <a:rPr lang="en-US" altLang="ko-KR" dirty="0"/>
              <a:t>'a': 1, 'b': </a:t>
            </a:r>
            <a:r>
              <a:rPr lang="en-US" altLang="ko-KR" b="1" dirty="0">
                <a:solidFill>
                  <a:srgbClr val="FF0000"/>
                </a:solidFill>
              </a:rPr>
              <a:t>{</a:t>
            </a:r>
            <a:r>
              <a:rPr lang="en-US" altLang="ko-KR" dirty="0"/>
              <a:t>'x': 2, 'y': 3</a:t>
            </a:r>
            <a:r>
              <a:rPr lang="en-US" altLang="ko-KR" b="1" dirty="0">
                <a:solidFill>
                  <a:srgbClr val="FF0000"/>
                </a:solidFill>
              </a:rPr>
              <a:t>}</a:t>
            </a:r>
            <a:r>
              <a:rPr lang="en-US" altLang="ko-KR" dirty="0"/>
              <a:t>, 'c': 4</a:t>
            </a:r>
            <a:r>
              <a:rPr lang="en-US" altLang="ko-KR" b="1" dirty="0">
                <a:solidFill>
                  <a:srgbClr val="0070C0"/>
                </a:solidFill>
              </a:rPr>
              <a:t>}, None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Flatten(</a:t>
            </a:r>
            <a:r>
              <a:rPr lang="en-US" altLang="ko-KR" b="1" dirty="0">
                <a:solidFill>
                  <a:srgbClr val="00B0F0"/>
                </a:solidFill>
              </a:rPr>
              <a:t>{</a:t>
            </a:r>
            <a:r>
              <a:rPr lang="en-US" altLang="ko-KR" dirty="0"/>
              <a:t>'a': 1, Flatten(</a:t>
            </a:r>
            <a:r>
              <a:rPr lang="en-US" altLang="ko-KR" b="1" dirty="0">
                <a:solidFill>
                  <a:srgbClr val="FF0000"/>
                </a:solidFill>
              </a:rPr>
              <a:t>{</a:t>
            </a:r>
            <a:r>
              <a:rPr lang="en-US" altLang="ko-KR" dirty="0"/>
              <a:t>'x': 2, 'y': 3</a:t>
            </a:r>
            <a:r>
              <a:rPr lang="en-US" altLang="ko-KR" b="1" dirty="0">
                <a:solidFill>
                  <a:srgbClr val="FF0000"/>
                </a:solidFill>
              </a:rPr>
              <a:t>}, ‘b’</a:t>
            </a:r>
            <a:r>
              <a:rPr lang="en-US" altLang="ko-KR" dirty="0"/>
              <a:t>), 'c': 4</a:t>
            </a:r>
            <a:r>
              <a:rPr lang="en-US" altLang="ko-KR" b="1" dirty="0">
                <a:solidFill>
                  <a:srgbClr val="0070C0"/>
                </a:solidFill>
              </a:rPr>
              <a:t>}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Flatten(</a:t>
            </a:r>
            <a:r>
              <a:rPr lang="en-US" altLang="ko-KR" b="1" dirty="0">
                <a:solidFill>
                  <a:srgbClr val="00B0F0"/>
                </a:solidFill>
              </a:rPr>
              <a:t>{</a:t>
            </a:r>
            <a:r>
              <a:rPr lang="en-US" altLang="ko-KR" dirty="0"/>
              <a:t>'a': 1, ‘</a:t>
            </a:r>
            <a:r>
              <a:rPr lang="en-US" altLang="ko-KR" dirty="0" err="1"/>
              <a:t>b.x</a:t>
            </a:r>
            <a:r>
              <a:rPr lang="en-US" altLang="ko-KR" dirty="0"/>
              <a:t>': 2, ‘</a:t>
            </a:r>
            <a:r>
              <a:rPr lang="en-US" altLang="ko-KR" dirty="0" err="1"/>
              <a:t>b.y</a:t>
            </a:r>
            <a:r>
              <a:rPr lang="en-US" altLang="ko-KR" dirty="0"/>
              <a:t>’: 3, 'c': 4</a:t>
            </a:r>
            <a:r>
              <a:rPr lang="en-US" altLang="ko-KR" b="1" dirty="0">
                <a:solidFill>
                  <a:srgbClr val="0070C0"/>
                </a:solidFill>
              </a:rPr>
              <a:t>}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00B0F0"/>
                </a:solidFill>
              </a:rPr>
              <a:t>{</a:t>
            </a:r>
            <a:r>
              <a:rPr lang="en-US" altLang="ko-KR" dirty="0"/>
              <a:t>'a': 1, ‘</a:t>
            </a:r>
            <a:r>
              <a:rPr lang="en-US" altLang="ko-KR" dirty="0" err="1"/>
              <a:t>b.x</a:t>
            </a:r>
            <a:r>
              <a:rPr lang="en-US" altLang="ko-KR" dirty="0"/>
              <a:t>': 2, ‘</a:t>
            </a:r>
            <a:r>
              <a:rPr lang="en-US" altLang="ko-KR" dirty="0" err="1"/>
              <a:t>b.y</a:t>
            </a:r>
            <a:r>
              <a:rPr lang="en-US" altLang="ko-KR" dirty="0"/>
              <a:t>’: 3, 'c': 4</a:t>
            </a:r>
            <a:r>
              <a:rPr lang="en-US" altLang="ko-KR" b="1" dirty="0">
                <a:solidFill>
                  <a:srgbClr val="0070C0"/>
                </a:solidFill>
              </a:rPr>
              <a:t>}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02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B3FD0-8C33-4C1D-96AF-9978AEF7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3383"/>
          </a:xfrm>
        </p:spPr>
        <p:txBody>
          <a:bodyPr/>
          <a:lstStyle/>
          <a:p>
            <a:r>
              <a:rPr lang="en-US" altLang="ko-KR" dirty="0"/>
              <a:t>turtle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5E553-B1A3-47E0-9F0E-35F26E0FF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857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Turtle </a:t>
            </a:r>
            <a:r>
              <a:rPr lang="ko-KR" altLang="en-US" dirty="0"/>
              <a:t>객체의 최초 위치 </a:t>
            </a:r>
            <a:r>
              <a:rPr lang="en-US" altLang="ko-KR" dirty="0"/>
              <a:t>(0, 0)</a:t>
            </a:r>
          </a:p>
          <a:p>
            <a:r>
              <a:rPr lang="ko-KR" altLang="en-US" dirty="0"/>
              <a:t>최초 방향 </a:t>
            </a:r>
            <a:r>
              <a:rPr lang="en-US" altLang="ko-KR" dirty="0"/>
              <a:t>: right</a:t>
            </a:r>
          </a:p>
          <a:p>
            <a:r>
              <a:rPr lang="ko-KR" altLang="en-US" dirty="0"/>
              <a:t>최초 </a:t>
            </a:r>
            <a:r>
              <a:rPr lang="en-US" altLang="ko-KR" dirty="0"/>
              <a:t>pen </a:t>
            </a:r>
            <a:r>
              <a:rPr lang="ko-KR" altLang="en-US" dirty="0"/>
              <a:t>상태 </a:t>
            </a:r>
            <a:r>
              <a:rPr lang="en-US" altLang="ko-KR" dirty="0"/>
              <a:t>: down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최초 </a:t>
            </a:r>
            <a:r>
              <a:rPr lang="en-US" altLang="ko-KR" dirty="0"/>
              <a:t>pen methods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 err="1"/>
              <a:t>penup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pendown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pensize</a:t>
            </a:r>
            <a:r>
              <a:rPr lang="en-US" altLang="ko-KR" dirty="0"/>
              <a:t>()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주요 </a:t>
            </a:r>
            <a:r>
              <a:rPr lang="en-US" altLang="ko-KR" dirty="0"/>
              <a:t>methods</a:t>
            </a:r>
          </a:p>
          <a:p>
            <a:pPr lvl="1"/>
            <a:r>
              <a:rPr lang="en-US" altLang="ko-KR" dirty="0"/>
              <a:t>forward(distance), right(angle), left(angle), </a:t>
            </a:r>
            <a:r>
              <a:rPr lang="en-US" altLang="ko-KR" dirty="0" err="1"/>
              <a:t>goto</a:t>
            </a:r>
            <a:r>
              <a:rPr lang="en-US" altLang="ko-KR" dirty="0"/>
              <a:t>(x, y), circle(radius)</a:t>
            </a:r>
          </a:p>
          <a:p>
            <a:pPr lvl="1"/>
            <a:r>
              <a:rPr lang="en-US" altLang="ko-KR" dirty="0"/>
              <a:t>speed(s) </a:t>
            </a:r>
          </a:p>
          <a:p>
            <a:pPr lvl="1"/>
            <a:r>
              <a:rPr lang="en-US" altLang="ko-KR" dirty="0"/>
              <a:t>done() - </a:t>
            </a:r>
            <a:r>
              <a:rPr lang="ko-KR" altLang="en-US" dirty="0"/>
              <a:t>일시정지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879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D2F0813-80FD-49F9-9D55-E9952514D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35" y="68873"/>
            <a:ext cx="4038600" cy="2971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0A29F6-5F92-4E7B-83BF-A0765FF8A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88" y="3625132"/>
            <a:ext cx="4520958" cy="28472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122A8D-881E-4B6A-9EEC-F65398BFD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245" y="1130431"/>
            <a:ext cx="6346985" cy="48311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FCFFBE-2AEA-412F-A847-CF3B92249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285" y="3063386"/>
            <a:ext cx="1019175" cy="342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966CDE-A432-4D1A-B054-5B043F0562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9377" y="68873"/>
            <a:ext cx="1514475" cy="371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EC340E-3787-447B-A63C-AD3C6B926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51" y="2987186"/>
            <a:ext cx="1362075" cy="41910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618C0BD-57ED-4A4D-8FED-B24F0A4E580F}"/>
              </a:ext>
            </a:extLst>
          </p:cNvPr>
          <p:cNvSpPr/>
          <p:nvPr/>
        </p:nvSpPr>
        <p:spPr>
          <a:xfrm>
            <a:off x="1107831" y="4158762"/>
            <a:ext cx="4180315" cy="3429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6FB48CE-74D4-4CC3-9E8A-DA27F448E10F}"/>
              </a:ext>
            </a:extLst>
          </p:cNvPr>
          <p:cNvSpPr/>
          <p:nvPr/>
        </p:nvSpPr>
        <p:spPr>
          <a:xfrm>
            <a:off x="1110764" y="4996962"/>
            <a:ext cx="4180315" cy="3429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73C713C-97FA-45E3-81AC-947D1E5FC176}"/>
              </a:ext>
            </a:extLst>
          </p:cNvPr>
          <p:cNvSpPr/>
          <p:nvPr/>
        </p:nvSpPr>
        <p:spPr>
          <a:xfrm>
            <a:off x="1110762" y="5558708"/>
            <a:ext cx="4180315" cy="2911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010F6D4-D69F-4573-8331-640A4DC6A3C7}"/>
              </a:ext>
            </a:extLst>
          </p:cNvPr>
          <p:cNvSpPr/>
          <p:nvPr/>
        </p:nvSpPr>
        <p:spPr>
          <a:xfrm>
            <a:off x="1110762" y="6104793"/>
            <a:ext cx="4180315" cy="3429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8301971-BFED-4CCA-81D6-1106ACABCA88}"/>
              </a:ext>
            </a:extLst>
          </p:cNvPr>
          <p:cNvSpPr/>
          <p:nvPr/>
        </p:nvSpPr>
        <p:spPr>
          <a:xfrm>
            <a:off x="6096000" y="2004646"/>
            <a:ext cx="2441331" cy="2989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AECA271-EA1A-4BBF-AD8C-CF912B976F7F}"/>
              </a:ext>
            </a:extLst>
          </p:cNvPr>
          <p:cNvSpPr/>
          <p:nvPr/>
        </p:nvSpPr>
        <p:spPr>
          <a:xfrm>
            <a:off x="6486525" y="2876550"/>
            <a:ext cx="1247775" cy="282200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DFA4488-706C-4ABB-835B-21D7C08AEF7A}"/>
              </a:ext>
            </a:extLst>
          </p:cNvPr>
          <p:cNvSpPr/>
          <p:nvPr/>
        </p:nvSpPr>
        <p:spPr>
          <a:xfrm>
            <a:off x="6524625" y="3676650"/>
            <a:ext cx="1209675" cy="282200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78BA010-C9E0-4952-881E-25B0D4481834}"/>
              </a:ext>
            </a:extLst>
          </p:cNvPr>
          <p:cNvSpPr/>
          <p:nvPr/>
        </p:nvSpPr>
        <p:spPr>
          <a:xfrm>
            <a:off x="6534150" y="4524375"/>
            <a:ext cx="1209675" cy="282200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67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726</Words>
  <Application>Microsoft Office PowerPoint</Application>
  <PresentationFormat>와이드스크린</PresentationFormat>
  <Paragraphs>115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Flattening List</vt:lpstr>
      <vt:lpstr>PowerPoint 프레젠테이션</vt:lpstr>
      <vt:lpstr>Flattening Dictionary</vt:lpstr>
      <vt:lpstr>turtle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Recording</dc:creator>
  <cp:lastModifiedBy>오영제</cp:lastModifiedBy>
  <cp:revision>30</cp:revision>
  <dcterms:created xsi:type="dcterms:W3CDTF">2018-07-14T06:54:54Z</dcterms:created>
  <dcterms:modified xsi:type="dcterms:W3CDTF">2019-11-06T11:08:37Z</dcterms:modified>
</cp:coreProperties>
</file>