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A12D-CE49-4F91-85D1-12122B538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8EB01-E1C2-4CEC-A1D1-04B31013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2E213-141E-4A40-AFA6-1CB28DFB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8A5EC-70FB-4E8E-99D9-DE53769A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2293A-0577-4771-A1D4-BB058FE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0C18-7F93-4244-BF43-2D3DEB1F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5331D-015A-4768-A2B7-4FF4BCC5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24D8C-804A-4C4B-9735-E1BB00FF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D948B-61D1-4E65-B17D-ABDED792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05419-189B-493B-A3B0-0FFE44B8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6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A60AFE-9197-46ED-BF5E-360C38BE3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754C5-F7FA-44AF-BBCB-C98BF99F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8996-C07C-45A9-BDDB-13A0650E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42E1-9F81-4592-B834-77FDB35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0627-2A5F-4573-9F57-93C812A8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FE2F5-FA8B-4BAA-B28D-FAE94618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349FF-4C96-4C6D-BBBC-E071BE1A4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3E0FF-4BA8-464C-BE2E-A08A215C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D3D2D-CF26-4337-9B2B-F9CBF801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0DE8B-73A9-4817-BA2B-8B2C1333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5F57C-B2E5-4585-A20F-1FF279F1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3802A-1DC7-4480-BCC2-C7AA69E1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51EC3-F24C-4D18-A162-A2920AE0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AB9B6-142F-4BA4-B954-DA1A628B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317C3-69AE-4931-A0F3-19FF75A2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4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EB69C-54CE-4D6E-89F1-1A78690C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D57E4-64A7-45EC-9C04-06A5CF500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7E2E8-F863-4A64-A1FE-F8E8BAFC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0E618-1CFD-4963-824E-E82201F6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CC6A1-4BBF-4183-A8DC-D6A3208A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7AB6B-ABEF-4AEC-8D30-79CA6F1A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BBEA7-3262-48F9-ADA7-96F017CD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BAD45-B335-442B-B5F3-1DBB912C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2F39D-4D42-4E07-8EA7-C5D8ED0F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1E324D-80E3-4AA5-A5DD-56FAB5D9F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4502ED-3300-4294-8F5E-A007DEA75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F924A-E973-488E-8450-69B4332D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9EA7C-59FE-48A2-8A53-5B98C194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87B3D-E22E-41A7-8ADA-BD081D4D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71147-E47E-42BA-9933-6C3C8B5A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5B4F66-16F7-4665-977B-75E26335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1EA460-DB1F-441E-A4ED-12381FBD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11AB21-4A4B-413C-A0DA-78F14A6B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B73E9-D784-4F6D-9F04-5BFD8C15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9A818-F2BD-4664-899C-34B5757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053DF-43F3-476B-A276-7F75ECB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2ADA2-FA31-4985-99DA-95BE2841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FDCFC-C456-48EC-984E-D2E866AC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35195-65D8-4529-BE21-83E695EC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49416-3B53-4D4C-BDBD-33E2F0F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33C4E-84C2-418B-A339-7E8440D3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2D482-B5F2-4243-A861-E5559D25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858A-EFD2-47F2-9C3F-F06EA126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E7461-3B26-4C5E-9013-338D7AFF6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12B32-3B47-43ED-A7F1-3A3B60D79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4F3C8-3FDD-4866-A2C5-A6BBDDC5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68ED1-B328-41BC-B027-E00AE6D6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B9695-B9C1-481C-BEAE-2D633C00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7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46496-5694-44D2-9C9D-EFBB1226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2CFC7-58EB-4AB0-8897-B99752A34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847E1-78D8-4AD7-96D2-F628C04F9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9D68B-F394-4A0A-B893-7BFC6464B2D0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E9A05-DCDE-4F70-8E2D-6F28C6B10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28809-C993-4EF8-A04B-1F26C7F01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CAE-3D3C-4E86-8561-636FF44D4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6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o.wikipedia.org/wiki/%EC%A1%B0%ED%95%A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9037F-8AEC-4AC4-A9DF-347B9ABD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21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이항계수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C92A6B-15E1-4919-915D-8F0AABC6B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4801"/>
                <a:ext cx="10515600" cy="48565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이항 계수</a:t>
                </a:r>
                <a:r>
                  <a:rPr lang="en-US" altLang="ko-KR" dirty="0"/>
                  <a:t>(binomial coefficient)</a:t>
                </a:r>
                <a:r>
                  <a:rPr lang="ko-KR" altLang="en-US" dirty="0"/>
                  <a:t>는 주어진 크기의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순서 없는</a:t>
                </a:r>
                <a:r>
                  <a:rPr lang="en-US" altLang="ko-KR" dirty="0"/>
                  <a:t>) </a:t>
                </a:r>
                <a:r>
                  <a:rPr lang="ko-KR" altLang="en-US" dirty="0">
                    <a:hlinkClick r:id="rId2" tooltip="조합"/>
                  </a:rPr>
                  <a:t>조합</a:t>
                </a:r>
                <a:r>
                  <a:rPr lang="ko-KR" altLang="en-US" dirty="0"/>
                  <a:t>의 가짓수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!(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)!</m:t>
                                    </m:r>
                                  </m:den>
                                </m:f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400" dirty="0"/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/>
                <a:r>
                  <a:rPr lang="ko-KR" altLang="en-US" sz="2400" dirty="0" err="1"/>
                  <a:t>점화식</a:t>
                </a:r>
                <a:r>
                  <a:rPr lang="ko-KR" altLang="en-US" sz="2400" dirty="0"/>
                  <a:t> 표현</a:t>
                </a:r>
                <a:br>
                  <a:rPr lang="en-US" altLang="ko-KR" sz="2400" dirty="0"/>
                </a:b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def </a:t>
                </a:r>
                <a:r>
                  <a:rPr lang="en-US" altLang="ko-KR" sz="2400" b="1" dirty="0" err="1"/>
                  <a:t>bino</a:t>
                </a:r>
                <a:r>
                  <a:rPr lang="en-US" altLang="ko-KR" sz="2400" b="1" dirty="0"/>
                  <a:t>(n, k)</a:t>
                </a:r>
                <a:r>
                  <a:rPr lang="en-US" altLang="ko-KR" sz="2400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     if k==0 or k==n: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        return 1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     return </a:t>
                </a:r>
                <a:r>
                  <a:rPr lang="en-US" altLang="ko-KR" sz="2400" b="1" dirty="0" err="1"/>
                  <a:t>bino</a:t>
                </a:r>
                <a:r>
                  <a:rPr lang="en-US" altLang="ko-KR" sz="2400" b="1" dirty="0"/>
                  <a:t>(n-1, k-1) </a:t>
                </a:r>
                <a:r>
                  <a:rPr lang="en-US" altLang="ko-KR" sz="2400" dirty="0"/>
                  <a:t>+ </a:t>
                </a:r>
                <a:r>
                  <a:rPr lang="en-US" altLang="ko-KR" sz="2400" b="1" dirty="0" err="1"/>
                  <a:t>bino</a:t>
                </a:r>
                <a:r>
                  <a:rPr lang="en-US" altLang="ko-KR" sz="2400" b="1" dirty="0"/>
                  <a:t>(n-1, k) </a:t>
                </a:r>
                <a:endParaRPr lang="ko-KR" altLang="en-US" sz="2400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C92A6B-15E1-4919-915D-8F0AABC6B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4801"/>
                <a:ext cx="10515600" cy="4856529"/>
              </a:xfrm>
              <a:blipFill>
                <a:blip r:embed="rId3"/>
                <a:stretch>
                  <a:fillRect l="-1043" t="-314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86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4DB585-2CD2-4BAF-9FA2-E3C47E32426A}"/>
              </a:ext>
            </a:extLst>
          </p:cNvPr>
          <p:cNvSpPr txBox="1"/>
          <p:nvPr/>
        </p:nvSpPr>
        <p:spPr>
          <a:xfrm>
            <a:off x="6395705" y="1758464"/>
            <a:ext cx="10711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(5, 3)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D2ED7-9321-4F89-897F-661D453169CB}"/>
              </a:ext>
            </a:extLst>
          </p:cNvPr>
          <p:cNvSpPr txBox="1"/>
          <p:nvPr/>
        </p:nvSpPr>
        <p:spPr>
          <a:xfrm>
            <a:off x="5343559" y="2403232"/>
            <a:ext cx="10711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(4, 2)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45252A-64BC-4A8D-A31B-75CA4C708A3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79123" y="2097018"/>
            <a:ext cx="1052146" cy="30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FD7F2E-9465-4B0E-9009-FA1B35BA9AE9}"/>
              </a:ext>
            </a:extLst>
          </p:cNvPr>
          <p:cNvSpPr txBox="1"/>
          <p:nvPr/>
        </p:nvSpPr>
        <p:spPr>
          <a:xfrm>
            <a:off x="7368396" y="2403232"/>
            <a:ext cx="10711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(4, 3)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2DDC89-4215-4847-8029-0559D433FA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931269" y="2097018"/>
            <a:ext cx="972691" cy="30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3D8131-FD61-4DE0-BD2D-5BD9F5F6DD5C}"/>
              </a:ext>
            </a:extLst>
          </p:cNvPr>
          <p:cNvSpPr txBox="1"/>
          <p:nvPr/>
        </p:nvSpPr>
        <p:spPr>
          <a:xfrm>
            <a:off x="3318722" y="3197471"/>
            <a:ext cx="10711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(3, 1)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ED6F4-B843-40A5-9DDE-1C79F5057F74}"/>
              </a:ext>
            </a:extLst>
          </p:cNvPr>
          <p:cNvSpPr txBox="1"/>
          <p:nvPr/>
        </p:nvSpPr>
        <p:spPr>
          <a:xfrm>
            <a:off x="5343559" y="3197471"/>
            <a:ext cx="107112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(3, 2)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57914-ACFB-426D-AACB-539E4161539A}"/>
              </a:ext>
            </a:extLst>
          </p:cNvPr>
          <p:cNvSpPr txBox="1"/>
          <p:nvPr/>
        </p:nvSpPr>
        <p:spPr>
          <a:xfrm>
            <a:off x="7368396" y="3197471"/>
            <a:ext cx="107112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(3, 2)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29BAE-3902-4ADA-98A5-C61418E860C0}"/>
              </a:ext>
            </a:extLst>
          </p:cNvPr>
          <p:cNvSpPr txBox="1"/>
          <p:nvPr/>
        </p:nvSpPr>
        <p:spPr>
          <a:xfrm>
            <a:off x="9393233" y="3197471"/>
            <a:ext cx="10711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(3, 3)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4C3E2B-F6E0-46E7-97A8-ECFBA325EFA9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879123" y="2741786"/>
            <a:ext cx="0" cy="45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4A554E-86B6-4437-952E-78FE65B5570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3854286" y="2741786"/>
            <a:ext cx="2024837" cy="45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3A9EF7-60DC-4524-890D-C7AE7976783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7903960" y="2741786"/>
            <a:ext cx="0" cy="45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00A23CD-4685-4C69-8DC6-500EEB354FAA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7903960" y="2741786"/>
            <a:ext cx="2024837" cy="45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F0BF47-7257-4EE3-BDD5-9AA7C75169A4}"/>
              </a:ext>
            </a:extLst>
          </p:cNvPr>
          <p:cNvSpPr txBox="1"/>
          <p:nvPr/>
        </p:nvSpPr>
        <p:spPr>
          <a:xfrm>
            <a:off x="4583458" y="4046803"/>
            <a:ext cx="1071127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(2, 1)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ABD289-A18E-4DB6-9E6C-FBFEE3CC87C4}"/>
              </a:ext>
            </a:extLst>
          </p:cNvPr>
          <p:cNvSpPr txBox="1"/>
          <p:nvPr/>
        </p:nvSpPr>
        <p:spPr>
          <a:xfrm>
            <a:off x="5781005" y="4046803"/>
            <a:ext cx="1071127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(2, 2)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DC46D-EA85-4F7E-B7B9-980776C0BA97}"/>
              </a:ext>
            </a:extLst>
          </p:cNvPr>
          <p:cNvSpPr txBox="1"/>
          <p:nvPr/>
        </p:nvSpPr>
        <p:spPr>
          <a:xfrm>
            <a:off x="7024220" y="4046803"/>
            <a:ext cx="1071127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(2, 1)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A99C86-FDDB-4B15-BF6C-D773D6251644}"/>
              </a:ext>
            </a:extLst>
          </p:cNvPr>
          <p:cNvSpPr txBox="1"/>
          <p:nvPr/>
        </p:nvSpPr>
        <p:spPr>
          <a:xfrm>
            <a:off x="8207955" y="4042241"/>
            <a:ext cx="1071127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(2, 2)</a:t>
            </a:r>
            <a:endParaRPr lang="ko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3C9A5C-DD98-4708-B75D-F3F8424D1052}"/>
              </a:ext>
            </a:extLst>
          </p:cNvPr>
          <p:cNvCxnSpPr>
            <a:stCxn id="15" idx="2"/>
            <a:endCxn id="27" idx="0"/>
          </p:cNvCxnSpPr>
          <p:nvPr/>
        </p:nvCxnSpPr>
        <p:spPr>
          <a:xfrm>
            <a:off x="5879123" y="3536025"/>
            <a:ext cx="437446" cy="51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936296-3EA4-497B-B2EF-4FD8A8DF11DF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 flipH="1">
            <a:off x="5119022" y="3536025"/>
            <a:ext cx="760101" cy="51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6B4937-949D-43D7-AC13-F164B855A4C1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 flipH="1">
            <a:off x="7559784" y="3536025"/>
            <a:ext cx="344176" cy="51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26C2A8-9AD2-4FCC-A7B7-9AC9149A668C}"/>
              </a:ext>
            </a:extLst>
          </p:cNvPr>
          <p:cNvCxnSpPr>
            <a:stCxn id="16" idx="2"/>
            <a:endCxn id="29" idx="0"/>
          </p:cNvCxnSpPr>
          <p:nvPr/>
        </p:nvCxnSpPr>
        <p:spPr>
          <a:xfrm>
            <a:off x="7903960" y="3536025"/>
            <a:ext cx="839559" cy="50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5E4A820-D27D-4843-8B4F-7862C557F2D0}"/>
              </a:ext>
            </a:extLst>
          </p:cNvPr>
          <p:cNvSpPr txBox="1"/>
          <p:nvPr/>
        </p:nvSpPr>
        <p:spPr>
          <a:xfrm>
            <a:off x="4047895" y="5065412"/>
            <a:ext cx="1071127" cy="338554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(1, 0)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B554DA-550E-4B91-AD60-973F6A6AEA9C}"/>
              </a:ext>
            </a:extLst>
          </p:cNvPr>
          <p:cNvSpPr txBox="1"/>
          <p:nvPr/>
        </p:nvSpPr>
        <p:spPr>
          <a:xfrm>
            <a:off x="5245442" y="5065412"/>
            <a:ext cx="1071127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(1, 1)</a:t>
            </a:r>
            <a:endParaRPr lang="ko-KR" altLang="en-US" sz="16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EC93452-E67A-4D8B-89F9-62AB0AE685C9}"/>
              </a:ext>
            </a:extLst>
          </p:cNvPr>
          <p:cNvCxnSpPr>
            <a:stCxn id="26" idx="2"/>
            <a:endCxn id="45" idx="0"/>
          </p:cNvCxnSpPr>
          <p:nvPr/>
        </p:nvCxnSpPr>
        <p:spPr>
          <a:xfrm flipH="1">
            <a:off x="4583459" y="4385357"/>
            <a:ext cx="535563" cy="68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0285CE4-6764-4C9E-89C7-3E54CD4E0967}"/>
              </a:ext>
            </a:extLst>
          </p:cNvPr>
          <p:cNvCxnSpPr>
            <a:stCxn id="26" idx="2"/>
            <a:endCxn id="46" idx="0"/>
          </p:cNvCxnSpPr>
          <p:nvPr/>
        </p:nvCxnSpPr>
        <p:spPr>
          <a:xfrm>
            <a:off x="5119022" y="4385357"/>
            <a:ext cx="661984" cy="68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7E8E21D-82FF-4B59-9167-87C0CB484DE3}"/>
              </a:ext>
            </a:extLst>
          </p:cNvPr>
          <p:cNvSpPr txBox="1"/>
          <p:nvPr/>
        </p:nvSpPr>
        <p:spPr>
          <a:xfrm>
            <a:off x="1629967" y="4043066"/>
            <a:ext cx="10711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(2, 0)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BB3D8-D23B-4019-A75C-97E3C0CBC8DB}"/>
              </a:ext>
            </a:extLst>
          </p:cNvPr>
          <p:cNvSpPr txBox="1"/>
          <p:nvPr/>
        </p:nvSpPr>
        <p:spPr>
          <a:xfrm>
            <a:off x="2827514" y="4043066"/>
            <a:ext cx="1071127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(2, 1)</a:t>
            </a:r>
            <a:endParaRPr lang="ko-KR" altLang="en-US" sz="16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0354041-E7E0-4654-A734-C7ED0EFE394C}"/>
              </a:ext>
            </a:extLst>
          </p:cNvPr>
          <p:cNvCxnSpPr>
            <a:stCxn id="14" idx="2"/>
            <a:endCxn id="51" idx="0"/>
          </p:cNvCxnSpPr>
          <p:nvPr/>
        </p:nvCxnSpPr>
        <p:spPr>
          <a:xfrm flipH="1">
            <a:off x="2165531" y="3536025"/>
            <a:ext cx="1688755" cy="50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2E32200-8E54-4257-A016-DEEAD9073705}"/>
              </a:ext>
            </a:extLst>
          </p:cNvPr>
          <p:cNvCxnSpPr>
            <a:stCxn id="14" idx="2"/>
            <a:endCxn id="52" idx="0"/>
          </p:cNvCxnSpPr>
          <p:nvPr/>
        </p:nvCxnSpPr>
        <p:spPr>
          <a:xfrm flipH="1">
            <a:off x="3363078" y="3536025"/>
            <a:ext cx="491208" cy="50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898CE53-D504-462A-BFDE-97F919233652}"/>
              </a:ext>
            </a:extLst>
          </p:cNvPr>
          <p:cNvSpPr txBox="1"/>
          <p:nvPr/>
        </p:nvSpPr>
        <p:spPr>
          <a:xfrm>
            <a:off x="1503547" y="5065412"/>
            <a:ext cx="1071127" cy="338554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(1, 0)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E4D008-D486-406A-B03F-CC72FA13D09B}"/>
              </a:ext>
            </a:extLst>
          </p:cNvPr>
          <p:cNvSpPr txBox="1"/>
          <p:nvPr/>
        </p:nvSpPr>
        <p:spPr>
          <a:xfrm>
            <a:off x="2701094" y="5065412"/>
            <a:ext cx="1071127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(1, 1)</a:t>
            </a:r>
            <a:endParaRPr lang="ko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455F950-7D11-4335-900A-27AC7D71FDD9}"/>
              </a:ext>
            </a:extLst>
          </p:cNvPr>
          <p:cNvCxnSpPr>
            <a:stCxn id="52" idx="2"/>
            <a:endCxn id="57" idx="0"/>
          </p:cNvCxnSpPr>
          <p:nvPr/>
        </p:nvCxnSpPr>
        <p:spPr>
          <a:xfrm flipH="1">
            <a:off x="2039111" y="4381620"/>
            <a:ext cx="1323967" cy="68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8F86A9-BCF9-4920-B228-26AA01934344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3236658" y="4381620"/>
            <a:ext cx="126420" cy="68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F61A90-29DB-4F75-A867-3503B274B84B}"/>
              </a:ext>
            </a:extLst>
          </p:cNvPr>
          <p:cNvSpPr txBox="1"/>
          <p:nvPr/>
        </p:nvSpPr>
        <p:spPr>
          <a:xfrm>
            <a:off x="6626204" y="5045422"/>
            <a:ext cx="1071127" cy="338554"/>
          </a:xfrm>
          <a:prstGeom prst="rect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(1, 0)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404F94-A5BA-49AD-8072-245C8BD27B24}"/>
              </a:ext>
            </a:extLst>
          </p:cNvPr>
          <p:cNvSpPr txBox="1"/>
          <p:nvPr/>
        </p:nvSpPr>
        <p:spPr>
          <a:xfrm>
            <a:off x="7823751" y="5045422"/>
            <a:ext cx="1071127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bino</a:t>
            </a:r>
            <a:r>
              <a:rPr lang="en-US" altLang="ko-KR" sz="1600" dirty="0"/>
              <a:t>(1, 1)</a:t>
            </a:r>
            <a:endParaRPr lang="ko-KR" altLang="en-US" sz="16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0138D22-62B8-4C92-B41E-38993FF76722}"/>
              </a:ext>
            </a:extLst>
          </p:cNvPr>
          <p:cNvCxnSpPr>
            <a:stCxn id="28" idx="2"/>
            <a:endCxn id="63" idx="0"/>
          </p:cNvCxnSpPr>
          <p:nvPr/>
        </p:nvCxnSpPr>
        <p:spPr>
          <a:xfrm flipH="1">
            <a:off x="7161768" y="4385357"/>
            <a:ext cx="398016" cy="66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5407376-62DE-4328-A64C-84FFC6881728}"/>
              </a:ext>
            </a:extLst>
          </p:cNvPr>
          <p:cNvCxnSpPr>
            <a:stCxn id="28" idx="2"/>
            <a:endCxn id="64" idx="0"/>
          </p:cNvCxnSpPr>
          <p:nvPr/>
        </p:nvCxnSpPr>
        <p:spPr>
          <a:xfrm>
            <a:off x="7559784" y="4385357"/>
            <a:ext cx="799531" cy="66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D2115B-4DE2-46DC-8845-28E1EC70EE1C}"/>
              </a:ext>
            </a:extLst>
          </p:cNvPr>
          <p:cNvSpPr txBox="1"/>
          <p:nvPr/>
        </p:nvSpPr>
        <p:spPr>
          <a:xfrm>
            <a:off x="10285869" y="282813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n=k</a:t>
            </a:r>
            <a:endParaRPr lang="ko-KR" alt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CB4EA6-93BA-4579-B5D9-BA3CB0B8CAEC}"/>
              </a:ext>
            </a:extLst>
          </p:cNvPr>
          <p:cNvSpPr txBox="1"/>
          <p:nvPr/>
        </p:nvSpPr>
        <p:spPr>
          <a:xfrm>
            <a:off x="6528812" y="466659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k=0</a:t>
            </a:r>
            <a:endParaRPr lang="ko-KR" alt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64A26F-572D-4D22-A48F-CD6507B94D9B}"/>
              </a:ext>
            </a:extLst>
          </p:cNvPr>
          <p:cNvSpPr txBox="1"/>
          <p:nvPr/>
        </p:nvSpPr>
        <p:spPr>
          <a:xfrm>
            <a:off x="8520879" y="466659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n=k</a:t>
            </a:r>
            <a:endParaRPr lang="ko-KR" altLang="en-US" i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E97F93-764C-4997-BAFE-642FD554C42F}"/>
              </a:ext>
            </a:extLst>
          </p:cNvPr>
          <p:cNvSpPr txBox="1"/>
          <p:nvPr/>
        </p:nvSpPr>
        <p:spPr>
          <a:xfrm>
            <a:off x="1238121" y="3688326"/>
            <a:ext cx="62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k=0</a:t>
            </a:r>
            <a:endParaRPr lang="ko-KR" altLang="en-US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5E7B63-2541-4DFA-84EF-5C9EF714CA40}"/>
              </a:ext>
            </a:extLst>
          </p:cNvPr>
          <p:cNvSpPr txBox="1"/>
          <p:nvPr/>
        </p:nvSpPr>
        <p:spPr>
          <a:xfrm>
            <a:off x="1321827" y="817206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재귀적 계산</a:t>
            </a:r>
          </a:p>
        </p:txBody>
      </p:sp>
    </p:spTree>
    <p:extLst>
      <p:ext uri="{BB962C8B-B14F-4D97-AF65-F5344CB8AC3E}">
        <p14:creationId xmlns:p14="http://schemas.microsoft.com/office/powerpoint/2010/main" val="7428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45" grpId="0" animBg="1"/>
      <p:bldP spid="46" grpId="0" animBg="1"/>
      <p:bldP spid="51" grpId="0" animBg="1"/>
      <p:bldP spid="52" grpId="0" animBg="1"/>
      <p:bldP spid="57" grpId="0" animBg="1"/>
      <p:bldP spid="58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7E5E7B63-2541-4DFA-84EF-5C9EF714CA40}"/>
              </a:ext>
            </a:extLst>
          </p:cNvPr>
          <p:cNvSpPr txBox="1"/>
          <p:nvPr/>
        </p:nvSpPr>
        <p:spPr>
          <a:xfrm>
            <a:off x="1321827" y="412759"/>
            <a:ext cx="52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Momoization</a:t>
            </a:r>
            <a:r>
              <a:rPr lang="en-US" altLang="ko-KR" sz="2800" dirty="0"/>
              <a:t> (</a:t>
            </a:r>
            <a:r>
              <a:rPr lang="ko-KR" altLang="en-US" sz="2800" dirty="0"/>
              <a:t>중복계산 제거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90235B-DA91-4698-A6CC-0D0265564C98}"/>
              </a:ext>
            </a:extLst>
          </p:cNvPr>
          <p:cNvGrpSpPr/>
          <p:nvPr/>
        </p:nvGrpSpPr>
        <p:grpSpPr>
          <a:xfrm>
            <a:off x="380871" y="1132432"/>
            <a:ext cx="9644386" cy="3645502"/>
            <a:chOff x="1238121" y="1354017"/>
            <a:chExt cx="9644386" cy="36455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4DB585-2CD2-4BAF-9FA2-E3C47E32426A}"/>
                </a:ext>
              </a:extLst>
            </p:cNvPr>
            <p:cNvSpPr txBox="1"/>
            <p:nvPr/>
          </p:nvSpPr>
          <p:spPr>
            <a:xfrm>
              <a:off x="6395705" y="1354017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(5, 3)</a:t>
              </a:r>
              <a:endParaRPr lang="ko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8D2ED7-9321-4F89-897F-661D453169CB}"/>
                </a:ext>
              </a:extLst>
            </p:cNvPr>
            <p:cNvSpPr txBox="1"/>
            <p:nvPr/>
          </p:nvSpPr>
          <p:spPr>
            <a:xfrm>
              <a:off x="5343559" y="1998785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(4, 2)</a:t>
              </a:r>
              <a:endParaRPr lang="ko-KR" altLang="en-US" sz="16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A45252A-64BC-4A8D-A31B-75CA4C708A3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5879123" y="1692571"/>
              <a:ext cx="1052146" cy="306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FD7F2E-9465-4B0E-9009-FA1B35BA9AE9}"/>
                </a:ext>
              </a:extLst>
            </p:cNvPr>
            <p:cNvSpPr txBox="1"/>
            <p:nvPr/>
          </p:nvSpPr>
          <p:spPr>
            <a:xfrm>
              <a:off x="7368396" y="1998785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(4, 3)</a:t>
              </a:r>
              <a:endParaRPr lang="ko-KR" altLang="en-US" sz="1600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52DDC89-4215-4847-8029-0559D433FA5E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931269" y="1692571"/>
              <a:ext cx="972691" cy="306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D8131-FD61-4DE0-BD2D-5BD9F5F6DD5C}"/>
                </a:ext>
              </a:extLst>
            </p:cNvPr>
            <p:cNvSpPr txBox="1"/>
            <p:nvPr/>
          </p:nvSpPr>
          <p:spPr>
            <a:xfrm>
              <a:off x="3318722" y="2793024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(3, 1)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ED6F4-B843-40A5-9DDE-1C79F5057F74}"/>
                </a:ext>
              </a:extLst>
            </p:cNvPr>
            <p:cNvSpPr txBox="1"/>
            <p:nvPr/>
          </p:nvSpPr>
          <p:spPr>
            <a:xfrm>
              <a:off x="6140016" y="2776608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(3, 2)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029BAE-3902-4ADA-98A5-C61418E860C0}"/>
                </a:ext>
              </a:extLst>
            </p:cNvPr>
            <p:cNvSpPr txBox="1"/>
            <p:nvPr/>
          </p:nvSpPr>
          <p:spPr>
            <a:xfrm>
              <a:off x="9393233" y="2793024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(3, 3)</a:t>
              </a:r>
              <a:endParaRPr lang="ko-KR" altLang="en-US" sz="16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B4C3E2B-F6E0-46E7-97A8-ECFBA325EFA9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>
              <a:off x="5879123" y="2337339"/>
              <a:ext cx="796457" cy="439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04A554E-86B6-4437-952E-78FE65B5570F}"/>
                </a:ext>
              </a:extLst>
            </p:cNvPr>
            <p:cNvCxnSpPr>
              <a:stCxn id="6" idx="2"/>
              <a:endCxn id="14" idx="0"/>
            </p:cNvCxnSpPr>
            <p:nvPr/>
          </p:nvCxnSpPr>
          <p:spPr>
            <a:xfrm flipH="1">
              <a:off x="3854286" y="2337339"/>
              <a:ext cx="2024837" cy="455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00A23CD-4685-4C69-8DC6-500EEB354FAA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>
              <a:off x="7903960" y="2337339"/>
              <a:ext cx="2024837" cy="455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F0BF47-7257-4EE3-BDD5-9AA7C75169A4}"/>
                </a:ext>
              </a:extLst>
            </p:cNvPr>
            <p:cNvSpPr txBox="1"/>
            <p:nvPr/>
          </p:nvSpPr>
          <p:spPr>
            <a:xfrm>
              <a:off x="4036478" y="3598281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(2, 1)</a:t>
              </a:r>
              <a:endParaRPr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ABD289-A18E-4DB6-9E6C-FBFEE3CC87C4}"/>
                </a:ext>
              </a:extLst>
            </p:cNvPr>
            <p:cNvSpPr txBox="1"/>
            <p:nvPr/>
          </p:nvSpPr>
          <p:spPr>
            <a:xfrm>
              <a:off x="7161767" y="3539514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(2, 2)</a:t>
              </a:r>
              <a:endParaRPr lang="ko-KR" altLang="en-US" sz="1600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3C9A5C-DD98-4708-B75D-F3F8424D1052}"/>
                </a:ext>
              </a:extLst>
            </p:cNvPr>
            <p:cNvCxnSpPr>
              <a:stCxn id="15" idx="2"/>
              <a:endCxn id="27" idx="0"/>
            </p:cNvCxnSpPr>
            <p:nvPr/>
          </p:nvCxnSpPr>
          <p:spPr>
            <a:xfrm>
              <a:off x="6675580" y="3115162"/>
              <a:ext cx="1021751" cy="424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3936296-3EA4-497B-B2EF-4FD8A8DF11DF}"/>
                </a:ext>
              </a:extLst>
            </p:cNvPr>
            <p:cNvCxnSpPr>
              <a:stCxn id="15" idx="2"/>
              <a:endCxn id="26" idx="0"/>
            </p:cNvCxnSpPr>
            <p:nvPr/>
          </p:nvCxnSpPr>
          <p:spPr>
            <a:xfrm flipH="1">
              <a:off x="4572042" y="3115162"/>
              <a:ext cx="2103538" cy="48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E4A820-D27D-4843-8B4F-7862C557F2D0}"/>
                </a:ext>
              </a:extLst>
            </p:cNvPr>
            <p:cNvSpPr txBox="1"/>
            <p:nvPr/>
          </p:nvSpPr>
          <p:spPr>
            <a:xfrm>
              <a:off x="3394669" y="4631475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(1, 0)</a:t>
              </a:r>
              <a:endParaRPr lang="ko-KR" alt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B554DA-550E-4B91-AD60-973F6A6AEA9C}"/>
                </a:ext>
              </a:extLst>
            </p:cNvPr>
            <p:cNvSpPr txBox="1"/>
            <p:nvPr/>
          </p:nvSpPr>
          <p:spPr>
            <a:xfrm>
              <a:off x="5245442" y="4660965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(1, 1)</a:t>
              </a:r>
              <a:endParaRPr lang="ko-KR" altLang="en-US" sz="16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EC93452-E67A-4D8B-89F9-62AB0AE685C9}"/>
                </a:ext>
              </a:extLst>
            </p:cNvPr>
            <p:cNvCxnSpPr>
              <a:stCxn id="26" idx="2"/>
              <a:endCxn id="45" idx="0"/>
            </p:cNvCxnSpPr>
            <p:nvPr/>
          </p:nvCxnSpPr>
          <p:spPr>
            <a:xfrm flipH="1">
              <a:off x="3930233" y="3936835"/>
              <a:ext cx="641809" cy="6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0285CE4-6764-4C9E-89C7-3E54CD4E0967}"/>
                </a:ext>
              </a:extLst>
            </p:cNvPr>
            <p:cNvCxnSpPr>
              <a:stCxn id="26" idx="2"/>
              <a:endCxn id="46" idx="0"/>
            </p:cNvCxnSpPr>
            <p:nvPr/>
          </p:nvCxnSpPr>
          <p:spPr>
            <a:xfrm>
              <a:off x="4572042" y="3936835"/>
              <a:ext cx="1208964" cy="724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E8E21D-82FF-4B59-9167-87C0CB484DE3}"/>
                </a:ext>
              </a:extLst>
            </p:cNvPr>
            <p:cNvSpPr txBox="1"/>
            <p:nvPr/>
          </p:nvSpPr>
          <p:spPr>
            <a:xfrm>
              <a:off x="1629967" y="3638619"/>
              <a:ext cx="107112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bino</a:t>
              </a:r>
              <a:r>
                <a:rPr lang="en-US" altLang="ko-KR" sz="1600" dirty="0"/>
                <a:t>(2, 0)</a:t>
              </a:r>
              <a:endParaRPr lang="ko-KR" altLang="en-US" sz="16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0354041-E7E0-4654-A734-C7ED0EFE394C}"/>
                </a:ext>
              </a:extLst>
            </p:cNvPr>
            <p:cNvCxnSpPr>
              <a:stCxn id="14" idx="2"/>
              <a:endCxn id="51" idx="0"/>
            </p:cNvCxnSpPr>
            <p:nvPr/>
          </p:nvCxnSpPr>
          <p:spPr>
            <a:xfrm flipH="1">
              <a:off x="2165531" y="3131578"/>
              <a:ext cx="1688755" cy="507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D2115B-4DE2-46DC-8845-28E1EC70EE1C}"/>
                </a:ext>
              </a:extLst>
            </p:cNvPr>
            <p:cNvSpPr txBox="1"/>
            <p:nvPr/>
          </p:nvSpPr>
          <p:spPr>
            <a:xfrm>
              <a:off x="10285869" y="2423692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/>
                <a:t>n=k</a:t>
              </a:r>
              <a:endParaRPr lang="ko-KR" altLang="en-US" i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E97F93-764C-4997-BAFE-642FD554C42F}"/>
                </a:ext>
              </a:extLst>
            </p:cNvPr>
            <p:cNvSpPr txBox="1"/>
            <p:nvPr/>
          </p:nvSpPr>
          <p:spPr>
            <a:xfrm>
              <a:off x="1238121" y="3283879"/>
              <a:ext cx="623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/>
                <a:t>k=0</a:t>
              </a:r>
              <a:endParaRPr lang="ko-KR" altLang="en-US" i="1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6DA1A43-334B-4805-A5DA-55CE5FD02861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>
            <a:xfrm flipH="1">
              <a:off x="6675580" y="2337339"/>
              <a:ext cx="1228380" cy="439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2198307-449C-4517-9712-D1BEB5D6E456}"/>
                </a:ext>
              </a:extLst>
            </p:cNvPr>
            <p:cNvCxnSpPr>
              <a:stCxn id="14" idx="2"/>
              <a:endCxn id="26" idx="0"/>
            </p:cNvCxnSpPr>
            <p:nvPr/>
          </p:nvCxnSpPr>
          <p:spPr>
            <a:xfrm>
              <a:off x="3854286" y="3131578"/>
              <a:ext cx="717756" cy="466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EB174EB-9578-4013-A1D9-FDB3264A0A0A}"/>
                </a:ext>
              </a:extLst>
            </p:cNvPr>
            <p:cNvCxnSpPr>
              <a:stCxn id="27" idx="2"/>
              <a:endCxn id="27" idx="2"/>
            </p:cNvCxnSpPr>
            <p:nvPr/>
          </p:nvCxnSpPr>
          <p:spPr>
            <a:xfrm>
              <a:off x="7697331" y="3878068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039E009E-3E2B-4F3F-8245-D958800AF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39856"/>
              </p:ext>
            </p:extLst>
          </p:nvPr>
        </p:nvGraphicFramePr>
        <p:xfrm>
          <a:off x="6161643" y="4500232"/>
          <a:ext cx="5665331" cy="196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33">
                  <a:extLst>
                    <a:ext uri="{9D8B030D-6E8A-4147-A177-3AD203B41FA5}">
                      <a16:colId xmlns:a16="http://schemas.microsoft.com/office/drawing/2014/main" val="3197421307"/>
                    </a:ext>
                  </a:extLst>
                </a:gridCol>
                <a:gridCol w="809333">
                  <a:extLst>
                    <a:ext uri="{9D8B030D-6E8A-4147-A177-3AD203B41FA5}">
                      <a16:colId xmlns:a16="http://schemas.microsoft.com/office/drawing/2014/main" val="2642595148"/>
                    </a:ext>
                  </a:extLst>
                </a:gridCol>
                <a:gridCol w="809333">
                  <a:extLst>
                    <a:ext uri="{9D8B030D-6E8A-4147-A177-3AD203B41FA5}">
                      <a16:colId xmlns:a16="http://schemas.microsoft.com/office/drawing/2014/main" val="2481683219"/>
                    </a:ext>
                  </a:extLst>
                </a:gridCol>
                <a:gridCol w="809333">
                  <a:extLst>
                    <a:ext uri="{9D8B030D-6E8A-4147-A177-3AD203B41FA5}">
                      <a16:colId xmlns:a16="http://schemas.microsoft.com/office/drawing/2014/main" val="778310363"/>
                    </a:ext>
                  </a:extLst>
                </a:gridCol>
                <a:gridCol w="809333">
                  <a:extLst>
                    <a:ext uri="{9D8B030D-6E8A-4147-A177-3AD203B41FA5}">
                      <a16:colId xmlns:a16="http://schemas.microsoft.com/office/drawing/2014/main" val="515048017"/>
                    </a:ext>
                  </a:extLst>
                </a:gridCol>
                <a:gridCol w="809333">
                  <a:extLst>
                    <a:ext uri="{9D8B030D-6E8A-4147-A177-3AD203B41FA5}">
                      <a16:colId xmlns:a16="http://schemas.microsoft.com/office/drawing/2014/main" val="4012033788"/>
                    </a:ext>
                  </a:extLst>
                </a:gridCol>
                <a:gridCol w="809333">
                  <a:extLst>
                    <a:ext uri="{9D8B030D-6E8A-4147-A177-3AD203B41FA5}">
                      <a16:colId xmlns:a16="http://schemas.microsoft.com/office/drawing/2014/main" val="1545154280"/>
                    </a:ext>
                  </a:extLst>
                </a:gridCol>
              </a:tblGrid>
              <a:tr h="39217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712271"/>
                  </a:ext>
                </a:extLst>
              </a:tr>
              <a:tr h="392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824324"/>
                  </a:ext>
                </a:extLst>
              </a:tr>
              <a:tr h="392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12560"/>
                  </a:ext>
                </a:extLst>
              </a:tr>
              <a:tr h="392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132301"/>
                  </a:ext>
                </a:extLst>
              </a:tr>
              <a:tr h="392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3724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394D5B7-4E80-4EA6-83AC-C2E2FBCCE3FC}"/>
              </a:ext>
            </a:extLst>
          </p:cNvPr>
          <p:cNvSpPr txBox="1"/>
          <p:nvPr/>
        </p:nvSpPr>
        <p:spPr>
          <a:xfrm>
            <a:off x="9204436" y="388667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n</a:t>
            </a:r>
            <a:endParaRPr lang="ko-KR" altLang="en-US" sz="28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96D395-C819-4D0E-9DC5-107E52697B1D}"/>
              </a:ext>
            </a:extLst>
          </p:cNvPr>
          <p:cNvSpPr txBox="1"/>
          <p:nvPr/>
        </p:nvSpPr>
        <p:spPr>
          <a:xfrm>
            <a:off x="5646921" y="520234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k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341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B3DE-1B04-412D-80B8-5F938067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Dynamic Programming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E4EFC-F8C4-417A-95D3-B0770D46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6"/>
            <a:ext cx="11057792" cy="4351338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/>
              <a:t>다음 두가지 조건을 만족해야 성립</a:t>
            </a:r>
            <a:br>
              <a:rPr lang="en-US" altLang="ko-KR" dirty="0"/>
            </a:br>
            <a:endParaRPr lang="en-US" altLang="ko-KR" dirty="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dirty="0"/>
              <a:t>문제가 중복되는 부분 문제 </a:t>
            </a:r>
            <a:r>
              <a:rPr lang="en-US" altLang="ko-KR" dirty="0"/>
              <a:t>(subprogram)</a:t>
            </a:r>
            <a:r>
              <a:rPr lang="ko-KR" altLang="en-US" dirty="0"/>
              <a:t>로 쪼개어질 수 있음 </a:t>
            </a:r>
            <a:r>
              <a:rPr lang="en-US" altLang="ko-KR" dirty="0"/>
              <a:t>(</a:t>
            </a:r>
            <a:r>
              <a:rPr lang="ko-KR" altLang="en-US" dirty="0" err="1"/>
              <a:t>점화식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dirty="0"/>
              <a:t>부분문제</a:t>
            </a:r>
            <a:r>
              <a:rPr lang="en-US" altLang="ko-KR" dirty="0"/>
              <a:t>(Subprogram) </a:t>
            </a:r>
            <a:r>
              <a:rPr lang="ko-KR" altLang="en-US" dirty="0"/>
              <a:t>의 결과값이 상위문제에서 재사용 가능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AutoNum type="arabicPeriod"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Gridworld</a:t>
            </a:r>
            <a:r>
              <a:rPr lang="en-US" altLang="ko-KR" dirty="0"/>
              <a:t> </a:t>
            </a:r>
            <a:r>
              <a:rPr lang="ko-KR" altLang="en-US" dirty="0"/>
              <a:t>최적 경로 찾기 </a:t>
            </a:r>
            <a:r>
              <a:rPr lang="en-US" altLang="ko-KR" dirty="0"/>
              <a:t>(</a:t>
            </a:r>
            <a:r>
              <a:rPr lang="ko-KR" altLang="en-US" dirty="0"/>
              <a:t>방문한 </a:t>
            </a:r>
            <a:r>
              <a:rPr lang="en-US" altLang="ko-KR" dirty="0"/>
              <a:t>cell </a:t>
            </a:r>
            <a:r>
              <a:rPr lang="ko-KR" altLang="en-US" dirty="0"/>
              <a:t>의 </a:t>
            </a:r>
            <a:r>
              <a:rPr lang="ko-KR" altLang="en-US" dirty="0" err="1"/>
              <a:t>정수값</a:t>
            </a:r>
            <a:r>
              <a:rPr lang="ko-KR" altLang="en-US" dirty="0"/>
              <a:t> 합이 최소인 경로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6B62BD1-A7A2-403A-ACF6-2FBE19231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75942"/>
              </p:ext>
            </p:extLst>
          </p:nvPr>
        </p:nvGraphicFramePr>
        <p:xfrm>
          <a:off x="2372518" y="4102158"/>
          <a:ext cx="3436816" cy="239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04">
                  <a:extLst>
                    <a:ext uri="{9D8B030D-6E8A-4147-A177-3AD203B41FA5}">
                      <a16:colId xmlns:a16="http://schemas.microsoft.com/office/drawing/2014/main" val="2949677704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3280384417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2223454536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1809581445"/>
                    </a:ext>
                  </a:extLst>
                </a:gridCol>
              </a:tblGrid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14793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19107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50507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87418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F733391-D65E-4F67-A253-84CCE1F74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8186"/>
              </p:ext>
            </p:extLst>
          </p:nvPr>
        </p:nvGraphicFramePr>
        <p:xfrm>
          <a:off x="7019802" y="4102158"/>
          <a:ext cx="3436816" cy="239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04">
                  <a:extLst>
                    <a:ext uri="{9D8B030D-6E8A-4147-A177-3AD203B41FA5}">
                      <a16:colId xmlns:a16="http://schemas.microsoft.com/office/drawing/2014/main" val="2949677704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3280384417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2223454536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1809581445"/>
                    </a:ext>
                  </a:extLst>
                </a:gridCol>
              </a:tblGrid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14793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19107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50507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874183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DF3E89C-7FC6-4BB3-9F71-6DFB83B62017}"/>
              </a:ext>
            </a:extLst>
          </p:cNvPr>
          <p:cNvSpPr/>
          <p:nvPr/>
        </p:nvSpPr>
        <p:spPr>
          <a:xfrm>
            <a:off x="6267450" y="4857750"/>
            <a:ext cx="33337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8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7F0A3C-6C11-40BA-A66A-72962C49F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167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/>
                  <a:t>점화식 도출을 위한 하위 문제 도출</a:t>
                </a:r>
                <a:br>
                  <a:rPr lang="en-US" altLang="ko-KR" dirty="0"/>
                </a:br>
                <a:endParaRPr lang="en-US" altLang="ko-KR" dirty="0"/>
              </a:p>
              <a:p>
                <a:pPr lvl="1"/>
                <a:r>
                  <a:rPr lang="en-US" altLang="ko-KR" dirty="0"/>
                  <a:t>(I, j) </a:t>
                </a:r>
                <a:r>
                  <a:rPr lang="ko-KR" altLang="en-US" dirty="0"/>
                  <a:t>에 도달하기 위해서는 반드시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(i-1, j)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혹은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(I, j-1)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을 거쳐야 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 err="1"/>
                  <a:t>i</a:t>
                </a:r>
                <a:r>
                  <a:rPr lang="en-US" altLang="ko-KR" dirty="0"/>
                  <a:t>=0,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j=0</a:t>
                </a:r>
                <a:r>
                  <a:rPr lang="ko-KR" altLang="en-US" dirty="0"/>
                  <a:t> 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i=0 </a:t>
                </a:r>
                <a:r>
                  <a:rPr lang="ko-KR" altLang="en-US" dirty="0"/>
                  <a:t>이면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j=0 </a:t>
                </a:r>
                <a:r>
                  <a:rPr lang="ko-KR" altLang="en-US" dirty="0"/>
                  <a:t>이면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−1, 0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7F0A3C-6C11-40BA-A66A-72962C49F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167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CB3491-DA6C-44D8-989B-356450FB0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79530"/>
              </p:ext>
            </p:extLst>
          </p:nvPr>
        </p:nvGraphicFramePr>
        <p:xfrm>
          <a:off x="2297723" y="3988532"/>
          <a:ext cx="3436816" cy="239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04">
                  <a:extLst>
                    <a:ext uri="{9D8B030D-6E8A-4147-A177-3AD203B41FA5}">
                      <a16:colId xmlns:a16="http://schemas.microsoft.com/office/drawing/2014/main" val="430160000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1739999354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3983719239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2027998447"/>
                    </a:ext>
                  </a:extLst>
                </a:gridCol>
              </a:tblGrid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67683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757486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01737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323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9DBB26-3F61-4D94-B62E-FC8F7005AF7D}"/>
                  </a:ext>
                </a:extLst>
              </p:cNvPr>
              <p:cNvSpPr txBox="1"/>
              <p:nvPr/>
            </p:nvSpPr>
            <p:spPr>
              <a:xfrm>
                <a:off x="1820008" y="5183890"/>
                <a:ext cx="401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9DBB26-3F61-4D94-B62E-FC8F7005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08" y="5183890"/>
                <a:ext cx="4011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A94DC-C2EA-4CBE-8E2B-245D3A27F2AD}"/>
                  </a:ext>
                </a:extLst>
              </p:cNvPr>
              <p:cNvSpPr txBox="1"/>
              <p:nvPr/>
            </p:nvSpPr>
            <p:spPr>
              <a:xfrm>
                <a:off x="3815531" y="3514690"/>
                <a:ext cx="409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A94DC-C2EA-4CBE-8E2B-245D3A27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31" y="3514690"/>
                <a:ext cx="409536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9A88C5D-0F31-49B2-A9FF-3426BC5D0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81874"/>
              </p:ext>
            </p:extLst>
          </p:nvPr>
        </p:nvGraphicFramePr>
        <p:xfrm>
          <a:off x="6825761" y="3976355"/>
          <a:ext cx="3436816" cy="239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04">
                  <a:extLst>
                    <a:ext uri="{9D8B030D-6E8A-4147-A177-3AD203B41FA5}">
                      <a16:colId xmlns:a16="http://schemas.microsoft.com/office/drawing/2014/main" val="430160000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1739999354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3983719239"/>
                    </a:ext>
                  </a:extLst>
                </a:gridCol>
                <a:gridCol w="859204">
                  <a:extLst>
                    <a:ext uri="{9D8B030D-6E8A-4147-A177-3AD203B41FA5}">
                      <a16:colId xmlns:a16="http://schemas.microsoft.com/office/drawing/2014/main" val="2027998447"/>
                    </a:ext>
                  </a:extLst>
                </a:gridCol>
              </a:tblGrid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67683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757486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01737"/>
                  </a:ext>
                </a:extLst>
              </a:tr>
              <a:tr h="59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32306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3CF27-AB3E-4D7D-9BF5-862A5751B6D9}"/>
              </a:ext>
            </a:extLst>
          </p:cNvPr>
          <p:cNvSpPr/>
          <p:nvPr/>
        </p:nvSpPr>
        <p:spPr>
          <a:xfrm>
            <a:off x="6664569" y="4088423"/>
            <a:ext cx="3710354" cy="4044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EFE6E4B7-135A-483F-8D6B-206DF979E36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57800" y="2543175"/>
            <a:ext cx="3286369" cy="143318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A3713ED-13D9-4F36-941D-8C267D9CB1C7}"/>
              </a:ext>
            </a:extLst>
          </p:cNvPr>
          <p:cNvSpPr/>
          <p:nvPr/>
        </p:nvSpPr>
        <p:spPr>
          <a:xfrm>
            <a:off x="7067550" y="3895725"/>
            <a:ext cx="476250" cy="25717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0CC770AF-6FBE-48A1-866B-2D61129E1A0E}"/>
              </a:ext>
            </a:extLst>
          </p:cNvPr>
          <p:cNvCxnSpPr>
            <a:cxnSpLocks/>
          </p:cNvCxnSpPr>
          <p:nvPr/>
        </p:nvCxnSpPr>
        <p:spPr>
          <a:xfrm>
            <a:off x="5225440" y="2950061"/>
            <a:ext cx="1976958" cy="831364"/>
          </a:xfrm>
          <a:prstGeom prst="curvedConnector3">
            <a:avLst>
              <a:gd name="adj1" fmla="val 1015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208EF0-CB05-4BFE-ADB4-8A7A48EFDAE9}"/>
              </a:ext>
            </a:extLst>
          </p:cNvPr>
          <p:cNvSpPr txBox="1"/>
          <p:nvPr/>
        </p:nvSpPr>
        <p:spPr>
          <a:xfrm>
            <a:off x="8346345" y="233094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둘 중 작은 값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C4CB2FF-C506-4C79-8DE5-21B6C61C6B01}"/>
              </a:ext>
            </a:extLst>
          </p:cNvPr>
          <p:cNvSpPr/>
          <p:nvPr/>
        </p:nvSpPr>
        <p:spPr>
          <a:xfrm>
            <a:off x="7629525" y="4619625"/>
            <a:ext cx="2742467" cy="1821896"/>
          </a:xfrm>
          <a:prstGeom prst="roundRect">
            <a:avLst/>
          </a:prstGeom>
          <a:noFill/>
          <a:ln w="476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94D952E-4735-48E8-BEBE-8297D719AA5E}"/>
              </a:ext>
            </a:extLst>
          </p:cNvPr>
          <p:cNvCxnSpPr/>
          <p:nvPr/>
        </p:nvCxnSpPr>
        <p:spPr>
          <a:xfrm rot="16200000" flipH="1">
            <a:off x="7456926" y="2752349"/>
            <a:ext cx="2686050" cy="1171575"/>
          </a:xfrm>
          <a:prstGeom prst="curvedConnector3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6092F24D-0DCC-49E4-BE39-DA1A38AF59EF}"/>
              </a:ext>
            </a:extLst>
          </p:cNvPr>
          <p:cNvSpPr/>
          <p:nvPr/>
        </p:nvSpPr>
        <p:spPr>
          <a:xfrm>
            <a:off x="8905875" y="5053013"/>
            <a:ext cx="123825" cy="2619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587AA62B-7BA2-42DF-98F0-24E163815A81}"/>
              </a:ext>
            </a:extLst>
          </p:cNvPr>
          <p:cNvSpPr/>
          <p:nvPr/>
        </p:nvSpPr>
        <p:spPr>
          <a:xfrm>
            <a:off x="8408061" y="5409535"/>
            <a:ext cx="265062" cy="1149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AA3563A9-EFE6-4815-A902-1A0AD72F04A8}"/>
              </a:ext>
            </a:extLst>
          </p:cNvPr>
          <p:cNvSpPr/>
          <p:nvPr/>
        </p:nvSpPr>
        <p:spPr>
          <a:xfrm>
            <a:off x="9809600" y="5053013"/>
            <a:ext cx="123825" cy="2619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ABD41E4D-3B43-44E9-91CC-16CFD88C8E84}"/>
              </a:ext>
            </a:extLst>
          </p:cNvPr>
          <p:cNvSpPr/>
          <p:nvPr/>
        </p:nvSpPr>
        <p:spPr>
          <a:xfrm>
            <a:off x="9311786" y="5409535"/>
            <a:ext cx="265062" cy="1149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2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314</Words>
  <Application>Microsoft Office PowerPoint</Application>
  <PresentationFormat>와이드스크린</PresentationFormat>
  <Paragraphs>137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이항계수</vt:lpstr>
      <vt:lpstr>PowerPoint 프레젠테이션</vt:lpstr>
      <vt:lpstr>PowerPoint 프레젠테이션</vt:lpstr>
      <vt:lpstr>Dynamic Programming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이항계수</dc:title>
  <dc:creator>오영제</dc:creator>
  <cp:lastModifiedBy>오영제</cp:lastModifiedBy>
  <cp:revision>14</cp:revision>
  <dcterms:created xsi:type="dcterms:W3CDTF">2019-11-02T20:41:42Z</dcterms:created>
  <dcterms:modified xsi:type="dcterms:W3CDTF">2019-11-02T22:25:01Z</dcterms:modified>
</cp:coreProperties>
</file>