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411" r:id="rId2"/>
    <p:sldId id="400" r:id="rId3"/>
    <p:sldId id="396" r:id="rId4"/>
    <p:sldId id="395" r:id="rId5"/>
    <p:sldId id="327" r:id="rId6"/>
    <p:sldId id="414" r:id="rId7"/>
    <p:sldId id="362" r:id="rId8"/>
    <p:sldId id="329" r:id="rId9"/>
    <p:sldId id="363" r:id="rId10"/>
    <p:sldId id="364" r:id="rId11"/>
    <p:sldId id="397" r:id="rId12"/>
    <p:sldId id="365" r:id="rId13"/>
    <p:sldId id="366" r:id="rId14"/>
    <p:sldId id="371" r:id="rId15"/>
    <p:sldId id="351" r:id="rId16"/>
    <p:sldId id="388" r:id="rId17"/>
    <p:sldId id="330" r:id="rId18"/>
    <p:sldId id="415" r:id="rId19"/>
    <p:sldId id="258" r:id="rId20"/>
    <p:sldId id="408" r:id="rId21"/>
    <p:sldId id="425" r:id="rId22"/>
    <p:sldId id="404" r:id="rId23"/>
    <p:sldId id="405" r:id="rId24"/>
    <p:sldId id="407" r:id="rId25"/>
    <p:sldId id="42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6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75359" y="3029937"/>
            <a:ext cx="11054082" cy="2090704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50720" y="5527040"/>
            <a:ext cx="9103360" cy="249258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44500" algn="ctr">
              <a:buSzTx/>
              <a:buNone/>
            </a:lvl2pPr>
            <a:lvl3pPr marL="0" indent="889000" algn="ctr">
              <a:buSzTx/>
              <a:buNone/>
            </a:lvl3pPr>
            <a:lvl4pPr marL="0" indent="1333500" algn="ctr">
              <a:buSzTx/>
              <a:buNone/>
            </a:lvl4pPr>
            <a:lvl5pPr marL="0" indent="1778000" algn="ctr">
              <a:buSzTx/>
              <a:buNone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E8EB4-93C5-45B5-9B92-BE87F6D4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F600E-860C-4CA2-AD1E-EF4B0BEE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8946A-3652-441F-ACC6-6FAA246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7D97-D16E-4D3D-8EF3-FEDB42771C2E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7D5BF-FC91-4BDB-A970-DCA97A19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47C77-77AA-4A5A-BD52-930E46E7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18094" y="9296400"/>
            <a:ext cx="360676" cy="348813"/>
          </a:xfrm>
        </p:spPr>
        <p:txBody>
          <a:bodyPr/>
          <a:lstStyle/>
          <a:p>
            <a:fld id="{4C3049EC-0D9F-4A9F-8B77-E7BBB2585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302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34722" marR="0" indent="-79022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679222" marR="0" indent="-79022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123722" marR="0" indent="-79022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568222" marR="0" indent="-79022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025422" marR="0" indent="-79022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482622" marR="0" indent="-79022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939822" marR="0" indent="-79022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397022" marR="0" indent="-790222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ironmanciti/algorithmPyth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8B052-CB9A-4C8E-B111-1C43DC5C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9" y="2379432"/>
            <a:ext cx="11054082" cy="209070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알고리즘으로 배우는 </a:t>
            </a:r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0BEB5-E151-4C98-AC32-9B38D3ECEE2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ko-KR" altLang="en-US" dirty="0"/>
              <a:t>강사</a:t>
            </a:r>
            <a:r>
              <a:rPr lang="en-US" altLang="ko-KR" dirty="0"/>
              <a:t>: </a:t>
            </a:r>
            <a:r>
              <a:rPr lang="ko-KR" altLang="en-US" dirty="0"/>
              <a:t>오영제</a:t>
            </a:r>
          </a:p>
        </p:txBody>
      </p:sp>
    </p:spTree>
    <p:extLst>
      <p:ext uri="{BB962C8B-B14F-4D97-AF65-F5344CB8AC3E}">
        <p14:creationId xmlns:p14="http://schemas.microsoft.com/office/powerpoint/2010/main" val="228001988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F36989E-5509-41F6-AED6-F1325FB4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974" y="922403"/>
            <a:ext cx="11466328" cy="5202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b="1" dirty="0"/>
              <a:t>2. </a:t>
            </a:r>
            <a:r>
              <a:rPr lang="ko-KR" altLang="en-US" sz="4000" b="1" dirty="0"/>
              <a:t>영어 문장과 유사한 명령어 형식</a:t>
            </a:r>
            <a:endParaRPr lang="en-US" altLang="ko-KR" sz="4000" b="1" dirty="0"/>
          </a:p>
          <a:p>
            <a:r>
              <a:rPr lang="en-US" altLang="ko-KR" sz="2800" dirty="0">
                <a:sym typeface="Wingdings" panose="05000000000000000000" pitchFamily="2" charset="2"/>
              </a:rPr>
              <a:t>Java:   String name = “Bob”;</a:t>
            </a:r>
            <a:br>
              <a:rPr lang="en-US" altLang="ko-KR" sz="2800" dirty="0">
                <a:sym typeface="Wingdings" panose="05000000000000000000" pitchFamily="2" charset="2"/>
              </a:rPr>
            </a:br>
            <a:r>
              <a:rPr lang="en-US" altLang="ko-KR" sz="2800" dirty="0">
                <a:sym typeface="Wingdings" panose="05000000000000000000" pitchFamily="2" charset="2"/>
              </a:rPr>
              <a:t>            </a:t>
            </a:r>
            <a:r>
              <a:rPr lang="en-US" altLang="ko-KR" sz="2800" dirty="0" err="1">
                <a:sym typeface="Wingdings" panose="05000000000000000000" pitchFamily="2" charset="2"/>
              </a:rPr>
              <a:t>system.out.println</a:t>
            </a:r>
            <a:r>
              <a:rPr lang="en-US" altLang="ko-KR" sz="2800" dirty="0">
                <a:sym typeface="Wingdings" panose="05000000000000000000" pitchFamily="2" charset="2"/>
              </a:rPr>
              <a:t>(name);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C++:    String name = “Bob”;</a:t>
            </a:r>
            <a:br>
              <a:rPr lang="en-US" altLang="ko-KR" sz="2800" dirty="0">
                <a:sym typeface="Wingdings" panose="05000000000000000000" pitchFamily="2" charset="2"/>
              </a:rPr>
            </a:br>
            <a:r>
              <a:rPr lang="en-US" altLang="ko-KR" sz="2800" dirty="0">
                <a:sym typeface="Wingdings" panose="05000000000000000000" pitchFamily="2" charset="2"/>
              </a:rPr>
              <a:t>            </a:t>
            </a:r>
            <a:r>
              <a:rPr lang="en-US" altLang="ko-KR" sz="2800" dirty="0" err="1">
                <a:sym typeface="Wingdings" panose="05000000000000000000" pitchFamily="2" charset="2"/>
              </a:rPr>
              <a:t>cout</a:t>
            </a:r>
            <a:r>
              <a:rPr lang="en-US" altLang="ko-KR" sz="2800" dirty="0">
                <a:sym typeface="Wingdings" panose="05000000000000000000" pitchFamily="2" charset="2"/>
              </a:rPr>
              <a:t> &lt;&lt; name;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Python:   name = “Bob”</a:t>
            </a:r>
            <a:br>
              <a:rPr lang="en-US" altLang="ko-KR" sz="2800" dirty="0">
                <a:sym typeface="Wingdings" panose="05000000000000000000" pitchFamily="2" charset="2"/>
              </a:rPr>
            </a:br>
            <a:r>
              <a:rPr lang="en-US" altLang="ko-KR" sz="2800" dirty="0">
                <a:sym typeface="Wingdings" panose="05000000000000000000" pitchFamily="2" charset="2"/>
              </a:rPr>
              <a:t>               print(name)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14DE2-3B6A-4D80-B162-41AE213C38D0}"/>
              </a:ext>
            </a:extLst>
          </p:cNvPr>
          <p:cNvSpPr txBox="1"/>
          <p:nvPr/>
        </p:nvSpPr>
        <p:spPr>
          <a:xfrm>
            <a:off x="960645" y="6928291"/>
            <a:ext cx="390331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/>
              <a:t>f</a:t>
            </a: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or </a:t>
            </a:r>
            <a:r>
              <a:rPr kumimoji="0" lang="en-US" altLang="ko-KR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i</a:t>
            </a: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in range(1, 21):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/>
              <a:t>      print(</a:t>
            </a:r>
            <a:r>
              <a:rPr lang="en-US" altLang="ko-KR" sz="3200" dirty="0" err="1"/>
              <a:t>i</a:t>
            </a:r>
            <a:r>
              <a:rPr lang="en-US" altLang="ko-KR" sz="3200" dirty="0"/>
              <a:t>)</a:t>
            </a:r>
            <a:endParaRPr kumimoji="0" lang="en-US" altLang="ko-KR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D0807-7900-4B1B-B0D7-6841BB826871}"/>
              </a:ext>
            </a:extLst>
          </p:cNvPr>
          <p:cNvSpPr txBox="1"/>
          <p:nvPr/>
        </p:nvSpPr>
        <p:spPr>
          <a:xfrm>
            <a:off x="6502400" y="6815557"/>
            <a:ext cx="4921988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/>
              <a:t>f</a:t>
            </a: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or (int </a:t>
            </a:r>
            <a:r>
              <a:rPr kumimoji="0" lang="en-US" altLang="ko-KR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i</a:t>
            </a: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en-US" altLang="ko-KR" sz="3200" dirty="0"/>
              <a:t>= 1; </a:t>
            </a:r>
            <a:r>
              <a:rPr lang="en-US" altLang="ko-KR" sz="3200" dirty="0" err="1"/>
              <a:t>i</a:t>
            </a:r>
            <a:r>
              <a:rPr lang="en-US" altLang="ko-KR" sz="3200" dirty="0"/>
              <a:t> &lt; 21; </a:t>
            </a:r>
            <a:r>
              <a:rPr lang="en-US" altLang="ko-KR" sz="3200" dirty="0" err="1"/>
              <a:t>i</a:t>
            </a:r>
            <a:r>
              <a:rPr lang="en-US" altLang="ko-KR" sz="3200" dirty="0"/>
              <a:t>++){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    </a:t>
            </a:r>
            <a:r>
              <a:rPr kumimoji="0" lang="en-US" altLang="ko-KR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system.out.println</a:t>
            </a: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(</a:t>
            </a:r>
            <a:r>
              <a:rPr kumimoji="0" lang="en-US" altLang="ko-KR" sz="3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i</a:t>
            </a: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/>
              <a:t>}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74493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0FDAEF9-6222-45BC-B8EF-95224254F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974" y="423798"/>
            <a:ext cx="11661210" cy="8906004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en-US" altLang="ko-KR" sz="4000" b="1" dirty="0"/>
              <a:t>3. One Line Coding (Pythonic Way)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Java:   int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temp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x;                Python:  x, y = y, x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   x = y;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   y = temp;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	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6E941-3C36-4C26-92C7-55CF0FF65F7A}"/>
              </a:ext>
            </a:extLst>
          </p:cNvPr>
          <p:cNvSpPr txBox="1"/>
          <p:nvPr/>
        </p:nvSpPr>
        <p:spPr>
          <a:xfrm>
            <a:off x="6015276" y="5135057"/>
            <a:ext cx="69895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[[n + m*5 for n in range(4)] for m in range(4)]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AB98F-8E4A-4994-ADAC-3510DB0FEC70}"/>
              </a:ext>
            </a:extLst>
          </p:cNvPr>
          <p:cNvSpPr txBox="1"/>
          <p:nvPr/>
        </p:nvSpPr>
        <p:spPr>
          <a:xfrm>
            <a:off x="1057837" y="4047580"/>
            <a:ext cx="5880970" cy="3118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sz="2800" b="0" dirty="0"/>
              <a:t>lst1 = [ ]</a:t>
            </a:r>
          </a:p>
          <a:p>
            <a:pPr algn="l"/>
            <a:r>
              <a:rPr lang="en-US" altLang="ko-KR" sz="2800" b="0" dirty="0"/>
              <a:t>for m in range(4):</a:t>
            </a:r>
          </a:p>
          <a:p>
            <a:pPr algn="l"/>
            <a:r>
              <a:rPr lang="en-US" altLang="ko-KR" sz="2800" b="0" dirty="0"/>
              <a:t>    lst2 = [ ]</a:t>
            </a:r>
          </a:p>
          <a:p>
            <a:pPr algn="l"/>
            <a:r>
              <a:rPr lang="en-US" altLang="ko-KR" sz="2800" b="0" dirty="0"/>
              <a:t>    for n in range(4):</a:t>
            </a:r>
          </a:p>
          <a:p>
            <a:pPr algn="l"/>
            <a:r>
              <a:rPr lang="en-US" altLang="ko-KR" sz="2800" b="0" dirty="0"/>
              <a:t>        lst2.append(n + m*5)</a:t>
            </a:r>
          </a:p>
          <a:p>
            <a:pPr algn="l"/>
            <a:r>
              <a:rPr lang="en-US" altLang="ko-KR" sz="2800" b="0" dirty="0"/>
              <a:t>    lst1.append(lst2)</a:t>
            </a:r>
          </a:p>
          <a:p>
            <a:pPr algn="l"/>
            <a:r>
              <a:rPr lang="en-US" altLang="ko-KR" sz="2800" b="0" dirty="0"/>
              <a:t>print(lst1)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EF79B-CBEF-45B1-A743-B1664A23F950}"/>
              </a:ext>
            </a:extLst>
          </p:cNvPr>
          <p:cNvSpPr txBox="1"/>
          <p:nvPr/>
        </p:nvSpPr>
        <p:spPr>
          <a:xfrm>
            <a:off x="1809662" y="7899769"/>
            <a:ext cx="84112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[[0, 1, 2, 3], [5, 6, 7, 8], [10, 11, 12, 13], [15, 16, 17, 18]]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49067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F36989E-5509-41F6-AED6-F1325FB4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974" y="423798"/>
            <a:ext cx="11661210" cy="890600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b="1" dirty="0">
                <a:sym typeface="Wingdings" panose="05000000000000000000" pitchFamily="2" charset="2"/>
              </a:rPr>
              <a:t>4. Simple Syntax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   No { }, No semi-colon / </a:t>
            </a:r>
            <a:r>
              <a:rPr lang="ko-KR" altLang="en-US" dirty="0">
                <a:sym typeface="Wingdings" panose="05000000000000000000" pitchFamily="2" charset="2"/>
              </a:rPr>
              <a:t>들여쓰기로 </a:t>
            </a:r>
            <a:r>
              <a:rPr lang="en-US" altLang="ko-KR" dirty="0">
                <a:sym typeface="Wingdings" panose="05000000000000000000" pitchFamily="2" charset="2"/>
              </a:rPr>
              <a:t>block </a:t>
            </a:r>
            <a:r>
              <a:rPr lang="ko-KR" altLang="en-US" dirty="0">
                <a:sym typeface="Wingdings" panose="05000000000000000000" pitchFamily="2" charset="2"/>
              </a:rPr>
              <a:t>구분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    if  a == b: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	    c += 1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print(“Same”, c)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</a:t>
            </a:r>
            <a:r>
              <a:rPr lang="en-US" altLang="ko-KR" dirty="0" err="1">
                <a:sym typeface="Wingdings" panose="05000000000000000000" pitchFamily="2" charset="2"/>
              </a:rPr>
              <a:t>elif</a:t>
            </a:r>
            <a:r>
              <a:rPr lang="en-US" altLang="ko-KR" dirty="0">
                <a:sym typeface="Wingdings" panose="05000000000000000000" pitchFamily="2" charset="2"/>
              </a:rPr>
              <a:t> a == d: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c -= 1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print(“Different”, c)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if final: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     print(“final”)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else: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     print(“not final”)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else: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 return a, b, c</a:t>
            </a:r>
          </a:p>
        </p:txBody>
      </p:sp>
    </p:spTree>
    <p:extLst>
      <p:ext uri="{BB962C8B-B14F-4D97-AF65-F5344CB8AC3E}">
        <p14:creationId xmlns:p14="http://schemas.microsoft.com/office/powerpoint/2010/main" val="34350134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F36989E-5509-41F6-AED6-F1325FB4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974" y="922403"/>
            <a:ext cx="11466328" cy="809400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4000" b="1" dirty="0"/>
              <a:t>5. Dynamically Typed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Java:   int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x = 1;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   x = x / 2;         x : 0</a:t>
            </a:r>
          </a:p>
          <a:p>
            <a:pPr algn="l"/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Python:  x = 1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      x = x / 2      x : 0.5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algn="l"/>
            <a:r>
              <a:rPr lang="en-US" altLang="ko-KR" sz="4000" b="1" dirty="0">
                <a:sym typeface="Wingdings" panose="05000000000000000000" pitchFamily="2" charset="2"/>
              </a:rPr>
              <a:t>6. Python </a:t>
            </a:r>
            <a:r>
              <a:rPr lang="ko-KR" altLang="en-US" sz="4000" b="1" dirty="0">
                <a:sym typeface="Wingdings" panose="05000000000000000000" pitchFamily="2" charset="2"/>
              </a:rPr>
              <a:t>은 </a:t>
            </a:r>
            <a:r>
              <a:rPr lang="en-US" altLang="ko-KR" sz="4000" b="1" dirty="0">
                <a:sym typeface="Wingdings" panose="05000000000000000000" pitchFamily="2" charset="2"/>
              </a:rPr>
              <a:t>Interpreter </a:t>
            </a:r>
            <a:r>
              <a:rPr lang="ko-KR" altLang="en-US" sz="4000" b="1" dirty="0">
                <a:sym typeface="Wingdings" panose="05000000000000000000" pitchFamily="2" charset="2"/>
              </a:rPr>
              <a:t>언어</a:t>
            </a:r>
            <a:endParaRPr lang="en-US" altLang="ko-KR" sz="4000" b="1" dirty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   - No compile required</a:t>
            </a:r>
          </a:p>
        </p:txBody>
      </p:sp>
    </p:spTree>
    <p:extLst>
      <p:ext uri="{BB962C8B-B14F-4D97-AF65-F5344CB8AC3E}">
        <p14:creationId xmlns:p14="http://schemas.microsoft.com/office/powerpoint/2010/main" val="39846790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ython Libraries"/>
          <p:cNvSpPr txBox="1"/>
          <p:nvPr/>
        </p:nvSpPr>
        <p:spPr>
          <a:xfrm>
            <a:off x="-240387" y="2060355"/>
            <a:ext cx="9153945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400">
                <a:solidFill>
                  <a:srgbClr val="FD0000"/>
                </a:solidFill>
              </a:defRPr>
            </a:lvl1pPr>
          </a:lstStyle>
          <a:p>
            <a:r>
              <a:rPr dirty="0"/>
              <a:t>Python Libraries</a:t>
            </a:r>
          </a:p>
        </p:txBody>
      </p:sp>
      <p:pic>
        <p:nvPicPr>
          <p:cNvPr id="29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13" y="7452552"/>
            <a:ext cx="4289099" cy="1377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34" y="7206941"/>
            <a:ext cx="4816566" cy="2311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913" y="3717347"/>
            <a:ext cx="9153945" cy="3368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263" y="2206267"/>
            <a:ext cx="4342669" cy="1770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이미지" descr="이미지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482" y="4343602"/>
            <a:ext cx="2338781" cy="150378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A488CAAE-5DCF-48A8-87E0-ECF90FC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859" y="627865"/>
            <a:ext cx="11455988" cy="143249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b="1" dirty="0"/>
              <a:t>7. </a:t>
            </a:r>
            <a:r>
              <a:rPr lang="ko-KR" altLang="en-US" sz="4000" b="1" dirty="0"/>
              <a:t>풍부한 </a:t>
            </a:r>
            <a:r>
              <a:rPr lang="en-US" altLang="ko-KR" sz="4000" b="1" dirty="0"/>
              <a:t>Libraries (From Web to Data Science)</a:t>
            </a:r>
          </a:p>
        </p:txBody>
      </p:sp>
    </p:spTree>
    <p:extLst>
      <p:ext uri="{BB962C8B-B14F-4D97-AF65-F5344CB8AC3E}">
        <p14:creationId xmlns:p14="http://schemas.microsoft.com/office/powerpoint/2010/main" val="17517589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lass 를 이용한 객체 생성"/>
          <p:cNvSpPr txBox="1"/>
          <p:nvPr/>
        </p:nvSpPr>
        <p:spPr>
          <a:xfrm>
            <a:off x="2130816" y="2629947"/>
            <a:ext cx="493404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/>
            </a:lvl1pPr>
          </a:lstStyle>
          <a:p>
            <a:r>
              <a:rPr sz="3200" dirty="0"/>
              <a:t>Class 를 </a:t>
            </a:r>
            <a:r>
              <a:rPr sz="3200" dirty="0" err="1"/>
              <a:t>이용한</a:t>
            </a:r>
            <a:r>
              <a:rPr sz="3200" dirty="0"/>
              <a:t> </a:t>
            </a:r>
            <a:r>
              <a:rPr sz="3200" dirty="0" err="1"/>
              <a:t>객체</a:t>
            </a:r>
            <a:r>
              <a:rPr sz="3200" dirty="0"/>
              <a:t> </a:t>
            </a:r>
            <a:r>
              <a:rPr sz="3200" dirty="0" err="1"/>
              <a:t>생성</a:t>
            </a:r>
            <a:endParaRPr sz="3200" dirty="0"/>
          </a:p>
        </p:txBody>
      </p:sp>
      <p:sp>
        <p:nvSpPr>
          <p:cNvPr id="380" name="객체를 통한 method 호출"/>
          <p:cNvSpPr txBox="1"/>
          <p:nvPr/>
        </p:nvSpPr>
        <p:spPr>
          <a:xfrm>
            <a:off x="2130816" y="3394691"/>
            <a:ext cx="4796185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/>
            </a:lvl1pPr>
          </a:lstStyle>
          <a:p>
            <a:r>
              <a:rPr sz="3200" dirty="0" err="1"/>
              <a:t>객체를</a:t>
            </a:r>
            <a:r>
              <a:rPr sz="3200" dirty="0"/>
              <a:t> </a:t>
            </a:r>
            <a:r>
              <a:rPr sz="3200" dirty="0" err="1"/>
              <a:t>통한</a:t>
            </a:r>
            <a:r>
              <a:rPr sz="3200" dirty="0"/>
              <a:t> method </a:t>
            </a:r>
            <a:r>
              <a:rPr sz="3200" dirty="0" err="1"/>
              <a:t>호출</a:t>
            </a:r>
            <a:endParaRPr sz="3200" dirty="0"/>
          </a:p>
        </p:txBody>
      </p:sp>
      <p:sp>
        <p:nvSpPr>
          <p:cNvPr id="381" name="함수 (Function) 정의:…"/>
          <p:cNvSpPr txBox="1"/>
          <p:nvPr/>
        </p:nvSpPr>
        <p:spPr>
          <a:xfrm>
            <a:off x="983532" y="5332631"/>
            <a:ext cx="4108497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600"/>
            </a:pPr>
            <a:r>
              <a:rPr sz="3200" dirty="0" err="1"/>
              <a:t>함수</a:t>
            </a:r>
            <a:r>
              <a:rPr sz="3200" dirty="0"/>
              <a:t> (Function) </a:t>
            </a:r>
            <a:r>
              <a:rPr sz="3200" dirty="0" err="1"/>
              <a:t>정의</a:t>
            </a:r>
            <a:r>
              <a:rPr sz="3200" dirty="0"/>
              <a:t>:</a:t>
            </a:r>
          </a:p>
          <a:p>
            <a:pPr algn="l">
              <a:defRPr sz="3600"/>
            </a:pPr>
            <a:r>
              <a:rPr sz="3200" dirty="0"/>
              <a:t>     </a:t>
            </a:r>
            <a:endParaRPr lang="en-US" altLang="ko-KR" sz="3200" dirty="0"/>
          </a:p>
          <a:p>
            <a:pPr algn="l">
              <a:defRPr sz="3600"/>
            </a:pPr>
            <a:r>
              <a:rPr lang="en-US" altLang="ko-KR" sz="3200" dirty="0"/>
              <a:t>    </a:t>
            </a:r>
            <a:r>
              <a:rPr sz="3200" dirty="0" err="1"/>
              <a:t>입력값</a:t>
            </a:r>
            <a:r>
              <a:rPr sz="3200" dirty="0"/>
              <a:t> </a:t>
            </a:r>
            <a:r>
              <a:rPr sz="3200" dirty="0" err="1"/>
              <a:t>처리</a:t>
            </a:r>
            <a:endParaRPr sz="3200" dirty="0"/>
          </a:p>
          <a:p>
            <a:pPr algn="l">
              <a:defRPr sz="3600"/>
            </a:pPr>
            <a:r>
              <a:rPr sz="3200" dirty="0"/>
              <a:t>    </a:t>
            </a:r>
            <a:r>
              <a:rPr sz="3200" dirty="0" err="1"/>
              <a:t>출력값</a:t>
            </a:r>
            <a:r>
              <a:rPr sz="3200" dirty="0"/>
              <a:t> </a:t>
            </a:r>
            <a:r>
              <a:rPr sz="3200" dirty="0" err="1"/>
              <a:t>반환</a:t>
            </a:r>
            <a:endParaRPr sz="3200" dirty="0"/>
          </a:p>
        </p:txBody>
      </p:sp>
      <p:sp>
        <p:nvSpPr>
          <p:cNvPr id="382" name="함수A.함수B.함수C"/>
          <p:cNvSpPr txBox="1"/>
          <p:nvPr/>
        </p:nvSpPr>
        <p:spPr>
          <a:xfrm>
            <a:off x="5293130" y="5293756"/>
            <a:ext cx="487152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600"/>
            </a:lvl1pPr>
          </a:lstStyle>
          <a:p>
            <a:r>
              <a:rPr sz="3200" dirty="0" err="1"/>
              <a:t>함수A</a:t>
            </a:r>
            <a:r>
              <a:rPr lang="en-US" altLang="ko-KR" sz="3200" dirty="0"/>
              <a:t> =&gt; </a:t>
            </a:r>
            <a:r>
              <a:rPr sz="3200" dirty="0" err="1"/>
              <a:t>함수B</a:t>
            </a:r>
            <a:r>
              <a:rPr lang="en-US" altLang="ko-KR" sz="3200" dirty="0"/>
              <a:t> =&gt; </a:t>
            </a:r>
            <a:r>
              <a:rPr sz="3200" dirty="0" err="1"/>
              <a:t>함수C</a:t>
            </a:r>
            <a:endParaRPr sz="3200" dirty="0"/>
          </a:p>
        </p:txBody>
      </p:sp>
      <p:sp>
        <p:nvSpPr>
          <p:cNvPr id="383" name="OOP (Object Oriented Programming)"/>
          <p:cNvSpPr txBox="1"/>
          <p:nvPr/>
        </p:nvSpPr>
        <p:spPr>
          <a:xfrm>
            <a:off x="930693" y="1777903"/>
            <a:ext cx="8114184" cy="67253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OOP (Object Oriented Programming)</a:t>
            </a:r>
          </a:p>
        </p:txBody>
      </p:sp>
      <p:sp>
        <p:nvSpPr>
          <p:cNvPr id="386" name="Functional Programming"/>
          <p:cNvSpPr txBox="1"/>
          <p:nvPr/>
        </p:nvSpPr>
        <p:spPr>
          <a:xfrm>
            <a:off x="968271" y="4480587"/>
            <a:ext cx="5522774" cy="67253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rPr dirty="0"/>
              <a:t>Functional Programming</a:t>
            </a:r>
          </a:p>
        </p:txBody>
      </p:sp>
      <p:sp>
        <p:nvSpPr>
          <p:cNvPr id="387" name="ex) var sum = [0,1,2,3].reduce(function(acc, val){…"/>
          <p:cNvSpPr txBox="1"/>
          <p:nvPr/>
        </p:nvSpPr>
        <p:spPr>
          <a:xfrm>
            <a:off x="4997050" y="6444952"/>
            <a:ext cx="9801378" cy="2687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000"/>
            </a:pPr>
            <a:r>
              <a:rPr dirty="0"/>
              <a:t>ex) </a:t>
            </a:r>
            <a:r>
              <a:rPr lang="pt-BR" dirty="0"/>
              <a:t>a = [1, 2, 3, 4, 5]</a:t>
            </a:r>
            <a:r>
              <a:rPr lang="en-US" altLang="ko-KR" dirty="0"/>
              <a:t>, </a:t>
            </a:r>
            <a:r>
              <a:rPr lang="pt-BR" dirty="0"/>
              <a:t>b = [2, 4, 6, 8, 10]</a:t>
            </a:r>
            <a:r>
              <a:rPr lang="es-ES" dirty="0"/>
              <a:t> </a:t>
            </a:r>
          </a:p>
          <a:p>
            <a:pPr algn="l">
              <a:defRPr sz="3000"/>
            </a:pPr>
            <a:r>
              <a:rPr lang="es-ES" dirty="0"/>
              <a:t>	</a:t>
            </a:r>
            <a:br>
              <a:rPr lang="es-ES" dirty="0"/>
            </a:br>
            <a:r>
              <a:rPr lang="es-ES" dirty="0"/>
              <a:t>	</a:t>
            </a:r>
            <a:r>
              <a:rPr lang="es-ES" sz="3600" dirty="0"/>
              <a:t>list(map(lambda x, y: x * y, a, b))</a:t>
            </a:r>
          </a:p>
          <a:p>
            <a:pPr algn="l">
              <a:defRPr sz="3000"/>
            </a:pPr>
            <a:endParaRPr lang="en-US" altLang="ko-KR" sz="3600" dirty="0"/>
          </a:p>
          <a:p>
            <a:pPr algn="l">
              <a:defRPr sz="3000"/>
            </a:pPr>
            <a:r>
              <a:rPr lang="en-US" altLang="ko-KR" sz="3600" dirty="0"/>
              <a:t>	==&gt; [2, 8, 18, 32, 50]</a:t>
            </a:r>
            <a:endParaRPr sz="3600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C5E3C35-FB07-46AE-BB19-63698F7E5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776" y="295142"/>
            <a:ext cx="11464981" cy="1156368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ko-KR" sz="4000" b="1" dirty="0"/>
              <a:t>8. Supports both Object Oriented and Functional</a:t>
            </a:r>
          </a:p>
        </p:txBody>
      </p:sp>
    </p:spTree>
    <p:extLst>
      <p:ext uri="{BB962C8B-B14F-4D97-AF65-F5344CB8AC3E}">
        <p14:creationId xmlns:p14="http://schemas.microsoft.com/office/powerpoint/2010/main" val="7843011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F36989E-5509-41F6-AED6-F1325FB4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974" y="922403"/>
            <a:ext cx="11466328" cy="809400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4000" b="1" dirty="0"/>
              <a:t>9. </a:t>
            </a:r>
            <a:r>
              <a:rPr lang="en-US" altLang="ko-KR" sz="4000" b="1" dirty="0">
                <a:sym typeface="Wingdings" panose="05000000000000000000" pitchFamily="2" charset="2"/>
              </a:rPr>
              <a:t>Everything</a:t>
            </a:r>
            <a:r>
              <a:rPr lang="ko-KR" altLang="en-US" sz="4000" b="1" dirty="0">
                <a:sym typeface="Wingdings" panose="05000000000000000000" pitchFamily="2" charset="2"/>
              </a:rPr>
              <a:t> </a:t>
            </a:r>
            <a:r>
              <a:rPr lang="en-US" altLang="ko-KR" sz="4000" b="1" dirty="0">
                <a:sym typeface="Wingdings" panose="05000000000000000000" pitchFamily="2" charset="2"/>
              </a:rPr>
              <a:t>Simple coding (</a:t>
            </a:r>
            <a:r>
              <a:rPr lang="ko-KR" altLang="en-US" sz="4000" b="1" dirty="0">
                <a:sym typeface="Wingdings" panose="05000000000000000000" pitchFamily="2" charset="2"/>
              </a:rPr>
              <a:t>다양한 함수 내장</a:t>
            </a:r>
            <a:r>
              <a:rPr lang="en-US" altLang="ko-KR" sz="4000" b="1" dirty="0">
                <a:sym typeface="Wingdings" panose="05000000000000000000" pitchFamily="2" charset="2"/>
              </a:rPr>
              <a:t>)</a:t>
            </a:r>
            <a:endParaRPr lang="en-US" altLang="ko-KR" sz="4000" b="1" dirty="0"/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&gt;&gt; python –m http-server 8000</a:t>
            </a:r>
            <a:endParaRPr lang="en-US" altLang="ko-KR" sz="4000" b="1" dirty="0">
              <a:sym typeface="Wingdings" panose="05000000000000000000" pitchFamily="2" charset="2"/>
            </a:endParaRP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&gt;&gt; from collections import counter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&gt;&gt; </a:t>
            </a:r>
            <a:r>
              <a:rPr lang="en-US" altLang="ko-KR" dirty="0" err="1">
                <a:sym typeface="Wingdings" panose="05000000000000000000" pitchFamily="2" charset="2"/>
              </a:rPr>
              <a:t>my_list</a:t>
            </a:r>
            <a:r>
              <a:rPr lang="en-US" altLang="ko-KR" dirty="0">
                <a:sym typeface="Wingdings" panose="05000000000000000000" pitchFamily="2" charset="2"/>
              </a:rPr>
              <a:t> = [1,1, 2, 3, 4, 3, 2, 3, 4, 2, 1, 2, 3, 5]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&gt;&gt; counter(</a:t>
            </a:r>
            <a:r>
              <a:rPr lang="en-US" altLang="ko-KR" dirty="0" err="1">
                <a:sym typeface="Wingdings" panose="05000000000000000000" pitchFamily="2" charset="2"/>
              </a:rPr>
              <a:t>my_list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 counter({2: 4, 1: 3, 3: 4, 4: 2, 5: 1})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&gt;&gt; import </a:t>
            </a:r>
            <a:r>
              <a:rPr lang="en-US" altLang="ko-KR" dirty="0" err="1">
                <a:sym typeface="Wingdings" panose="05000000000000000000" pitchFamily="2" charset="2"/>
              </a:rPr>
              <a:t>itertools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&gt;&gt; </a:t>
            </a:r>
            <a:r>
              <a:rPr lang="en-US" altLang="ko-KR" dirty="0" err="1">
                <a:sym typeface="Wingdings" panose="05000000000000000000" pitchFamily="2" charset="2"/>
              </a:rPr>
              <a:t>itertools.permutation</a:t>
            </a:r>
            <a:r>
              <a:rPr lang="en-US" altLang="ko-KR" dirty="0">
                <a:sym typeface="Wingdings" panose="05000000000000000000" pitchFamily="2" charset="2"/>
              </a:rPr>
              <a:t>(‘ab’)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 [(‘a’, ‘b’), (‘b’, ‘a’)]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&gt;&gt; list = [1, 2, 3, 4, 5]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&gt;&gt; list(reversed(list))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 [5, 4, 3, 2, 1]</a:t>
            </a:r>
          </a:p>
        </p:txBody>
      </p:sp>
    </p:spTree>
    <p:extLst>
      <p:ext uri="{BB962C8B-B14F-4D97-AF65-F5344CB8AC3E}">
        <p14:creationId xmlns:p14="http://schemas.microsoft.com/office/powerpoint/2010/main" val="23113865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1" y="1606637"/>
            <a:ext cx="11576051" cy="744061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0E7DAC-F078-4438-8950-98C5E2FE321F}"/>
              </a:ext>
            </a:extLst>
          </p:cNvPr>
          <p:cNvSpPr txBox="1"/>
          <p:nvPr/>
        </p:nvSpPr>
        <p:spPr>
          <a:xfrm>
            <a:off x="731595" y="706350"/>
            <a:ext cx="1154162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dirty="0">
                <a:highlight>
                  <a:srgbClr val="FFFF00"/>
                </a:highlight>
              </a:rPr>
              <a:t>Computer Science </a:t>
            </a:r>
            <a:r>
              <a:rPr lang="ko-KR" altLang="en-US" sz="3600" dirty="0">
                <a:highlight>
                  <a:srgbClr val="FFFF00"/>
                </a:highlight>
              </a:rPr>
              <a:t>학과에서 가르치는 </a:t>
            </a:r>
            <a:r>
              <a:rPr lang="en-US" altLang="ko-KR" sz="3600" dirty="0">
                <a:highlight>
                  <a:srgbClr val="FFFF00"/>
                </a:highlight>
              </a:rPr>
              <a:t>First Language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479615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922C-15EC-4C0A-B243-630A5510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8796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Python </a:t>
            </a:r>
            <a:r>
              <a:rPr lang="ko-KR" altLang="en-US" sz="4800" dirty="0"/>
              <a:t>설치 </a:t>
            </a:r>
            <a:r>
              <a:rPr lang="en-US" altLang="ko-KR" sz="4800" dirty="0"/>
              <a:t>– anaconda (</a:t>
            </a:r>
            <a:r>
              <a:rPr lang="ko-KR" altLang="en-US" sz="4800" dirty="0"/>
              <a:t>권장</a:t>
            </a:r>
            <a:r>
              <a:rPr lang="en-US" altLang="ko-KR" sz="4800" dirty="0"/>
              <a:t>)</a:t>
            </a:r>
            <a:br>
              <a:rPr lang="en-US" altLang="ko-KR" sz="4800" dirty="0"/>
            </a:br>
            <a:r>
              <a:rPr lang="en-US" altLang="ko-KR" sz="3600" dirty="0">
                <a:hlinkClick r:id="rId2"/>
              </a:rPr>
              <a:t>https://www.anaconda.com/distribution/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0DA7F6-7A07-4F9A-AEB3-24B6F6088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752311"/>
            <a:ext cx="10915374" cy="613989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99D826-7F90-4FB4-A4C7-EF662D689FBA}"/>
              </a:ext>
            </a:extLst>
          </p:cNvPr>
          <p:cNvSpPr/>
          <p:nvPr/>
        </p:nvSpPr>
        <p:spPr>
          <a:xfrm>
            <a:off x="5194852" y="3273287"/>
            <a:ext cx="1046922" cy="490330"/>
          </a:xfrm>
          <a:prstGeom prst="roundRect">
            <a:avLst/>
          </a:prstGeom>
          <a:noFill/>
          <a:ln w="381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90239E-CC3A-44BE-AB4B-35CF8F5B83E1}"/>
              </a:ext>
            </a:extLst>
          </p:cNvPr>
          <p:cNvSpPr/>
          <p:nvPr/>
        </p:nvSpPr>
        <p:spPr>
          <a:xfrm>
            <a:off x="3366052" y="4678017"/>
            <a:ext cx="2875722" cy="1550505"/>
          </a:xfrm>
          <a:prstGeom prst="roundRect">
            <a:avLst/>
          </a:prstGeom>
          <a:noFill/>
          <a:ln w="381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446221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786D2-B0AD-405A-A429-3E1543DA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91" y="1689947"/>
            <a:ext cx="11216640" cy="1413934"/>
          </a:xfrm>
        </p:spPr>
        <p:txBody>
          <a:bodyPr/>
          <a:lstStyle/>
          <a:p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8C8B8E-0243-43FD-8D63-2BD82D91C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91" y="3543424"/>
            <a:ext cx="4826487" cy="3423772"/>
          </a:xfrm>
        </p:spPr>
      </p:pic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596B4EF3-E02D-4291-9FCC-A2C902A01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12" y="3543424"/>
            <a:ext cx="4610868" cy="35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8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D6BF-3C75-4870-BDE2-74C03870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23" y="535268"/>
            <a:ext cx="11099800" cy="1198282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Python </a:t>
            </a:r>
            <a:r>
              <a:rPr lang="ko-KR" altLang="en-US" sz="6000" dirty="0"/>
              <a:t>의 역사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94B8F-0E15-4BB2-989D-51DD99E6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908362"/>
            <a:ext cx="11099800" cy="6286500"/>
          </a:xfrm>
        </p:spPr>
        <p:txBody>
          <a:bodyPr/>
          <a:lstStyle/>
          <a:p>
            <a:r>
              <a:rPr lang="en-US" altLang="ko-KR" dirty="0"/>
              <a:t>1991 </a:t>
            </a:r>
            <a:r>
              <a:rPr lang="ko-KR" altLang="en-US" dirty="0"/>
              <a:t>년 </a:t>
            </a:r>
            <a:r>
              <a:rPr lang="en-US" altLang="ko-KR" dirty="0"/>
              <a:t>Guido Van Rossum </a:t>
            </a:r>
            <a:r>
              <a:rPr lang="ko-KR" altLang="en-US" dirty="0"/>
              <a:t>이 개발 </a:t>
            </a:r>
            <a:r>
              <a:rPr lang="en-US" altLang="ko-KR" dirty="0"/>
              <a:t>– Open</a:t>
            </a:r>
            <a:r>
              <a:rPr lang="ko-KR" altLang="en-US" dirty="0"/>
              <a:t> </a:t>
            </a:r>
            <a:r>
              <a:rPr lang="en-US" altLang="ko-KR" dirty="0"/>
              <a:t>Source</a:t>
            </a:r>
          </a:p>
          <a:p>
            <a:r>
              <a:rPr lang="en-US" altLang="ko-KR" dirty="0"/>
              <a:t>Web programming </a:t>
            </a:r>
            <a:r>
              <a:rPr lang="ko-KR" altLang="en-US" dirty="0"/>
              <a:t>에서 </a:t>
            </a:r>
            <a:r>
              <a:rPr lang="en-US" altLang="ko-KR" dirty="0"/>
              <a:t>Machine Learning </a:t>
            </a:r>
            <a:r>
              <a:rPr lang="ko-KR" altLang="en-US" dirty="0"/>
              <a:t>까지 다양한 분야에 사용</a:t>
            </a: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이름은 </a:t>
            </a:r>
            <a:r>
              <a:rPr lang="en-US" altLang="ko-KR" dirty="0"/>
              <a:t>snake </a:t>
            </a:r>
            <a:r>
              <a:rPr lang="ko-KR" altLang="en-US" dirty="0"/>
              <a:t>가 아니라 </a:t>
            </a:r>
            <a:r>
              <a:rPr lang="en-US" altLang="ko-KR" dirty="0"/>
              <a:t>drama </a:t>
            </a:r>
            <a:r>
              <a:rPr lang="ko-KR" altLang="en-US" dirty="0"/>
              <a:t>제목에서 </a:t>
            </a:r>
            <a:r>
              <a:rPr lang="ko-KR" altLang="en-US" dirty="0" err="1"/>
              <a:t>따옴</a:t>
            </a:r>
            <a:endParaRPr lang="en-US" altLang="ko-KR" dirty="0"/>
          </a:p>
          <a:p>
            <a:r>
              <a:rPr lang="en-US" altLang="ko-KR" dirty="0"/>
              <a:t>Version 2.7 vs Version 3.8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78958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5DDE2-DE44-42D3-93A7-A53C006F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1479"/>
            <a:ext cx="11099800" cy="1747662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Python package </a:t>
            </a:r>
            <a:r>
              <a:rPr lang="ko-KR" altLang="en-US" sz="4800" dirty="0"/>
              <a:t>설치 </a:t>
            </a:r>
            <a:r>
              <a:rPr lang="en-US" altLang="ko-KR" sz="4800" dirty="0"/>
              <a:t>(pip)</a:t>
            </a:r>
            <a:endParaRPr lang="ko-KR" altLang="en-US" sz="4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96AC7-6C4E-4B21-9B85-A5A8C8C85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69141"/>
            <a:ext cx="11099800" cy="7382435"/>
          </a:xfrm>
        </p:spPr>
        <p:txBody>
          <a:bodyPr>
            <a:normAutofit/>
          </a:bodyPr>
          <a:lstStyle/>
          <a:p>
            <a:r>
              <a:rPr lang="ko-KR" altLang="en-US" dirty="0"/>
              <a:t>작업 </a:t>
            </a:r>
            <a:r>
              <a:rPr lang="en-US" altLang="ko-KR" dirty="0"/>
              <a:t>directory </a:t>
            </a:r>
            <a:r>
              <a:rPr lang="ko-KR" altLang="en-US" dirty="0"/>
              <a:t>생성</a:t>
            </a:r>
            <a:r>
              <a:rPr lang="en-US" altLang="ko-KR" dirty="0"/>
              <a:t>: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xxxx</a:t>
            </a:r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가상환경 생성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필요시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conda</a:t>
            </a:r>
            <a:r>
              <a:rPr lang="en-US" altLang="ko-KR" dirty="0">
                <a:sym typeface="Wingdings" panose="05000000000000000000" pitchFamily="2" charset="2"/>
              </a:rPr>
              <a:t> create –name </a:t>
            </a:r>
            <a:r>
              <a:rPr lang="en-US" altLang="ko-KR" dirty="0" err="1">
                <a:sym typeface="Wingdings" panose="05000000000000000000" pitchFamily="2" charset="2"/>
              </a:rPr>
              <a:t>xxxxx</a:t>
            </a:r>
            <a:r>
              <a:rPr lang="en-US" altLang="ko-KR" dirty="0">
                <a:sym typeface="Wingdings" panose="05000000000000000000" pitchFamily="2" charset="2"/>
              </a:rPr>
              <a:t> python=3.7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conda</a:t>
            </a:r>
            <a:r>
              <a:rPr lang="en-US" altLang="ko-KR" dirty="0">
                <a:sym typeface="Wingdings" panose="05000000000000000000" pitchFamily="2" charset="2"/>
              </a:rPr>
              <a:t> activate </a:t>
            </a:r>
            <a:r>
              <a:rPr lang="en-US" altLang="ko-KR" dirty="0" err="1">
                <a:sym typeface="Wingdings" panose="05000000000000000000" pitchFamily="2" charset="2"/>
              </a:rPr>
              <a:t>xxxxx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conda</a:t>
            </a:r>
            <a:r>
              <a:rPr lang="en-US" altLang="ko-KR" dirty="0">
                <a:sym typeface="Wingdings" panose="05000000000000000000" pitchFamily="2" charset="2"/>
              </a:rPr>
              <a:t> deactivate </a:t>
            </a:r>
            <a:endParaRPr lang="en-US" altLang="ko-KR" dirty="0"/>
          </a:p>
          <a:p>
            <a:r>
              <a:rPr lang="ko-KR" altLang="en-US" dirty="0"/>
              <a:t>패키지 설치 </a:t>
            </a:r>
            <a:r>
              <a:rPr lang="en-US" altLang="ko-KR" dirty="0"/>
              <a:t>: pip install package-name</a:t>
            </a:r>
          </a:p>
          <a:p>
            <a:r>
              <a:rPr lang="ko-KR" altLang="en-US" dirty="0"/>
              <a:t>패키지 제거 </a:t>
            </a:r>
            <a:r>
              <a:rPr lang="en-US" altLang="ko-KR" dirty="0"/>
              <a:t>: pip uninstall package-name</a:t>
            </a:r>
          </a:p>
          <a:p>
            <a:r>
              <a:rPr lang="ko-KR" altLang="en-US" dirty="0"/>
              <a:t>최신버전 </a:t>
            </a:r>
            <a:r>
              <a:rPr lang="en-US" altLang="ko-KR" dirty="0" err="1"/>
              <a:t>updgrade</a:t>
            </a:r>
            <a:r>
              <a:rPr lang="en-US" altLang="ko-KR" dirty="0"/>
              <a:t> : pip install –upgrade package-name</a:t>
            </a:r>
          </a:p>
          <a:p>
            <a:r>
              <a:rPr lang="ko-KR" altLang="en-US" dirty="0"/>
              <a:t>설치된 </a:t>
            </a:r>
            <a:r>
              <a:rPr lang="en-US" altLang="ko-KR" dirty="0"/>
              <a:t>Python package </a:t>
            </a:r>
            <a:r>
              <a:rPr lang="ko-KR" altLang="en-US" dirty="0"/>
              <a:t>확인 </a:t>
            </a:r>
            <a:r>
              <a:rPr lang="en-US" altLang="ko-KR" dirty="0"/>
              <a:t>: pip list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0973020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4C145-CB67-4C6E-B146-20126F25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실행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688BF-FACD-4861-8252-105DD9DD0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r>
              <a:rPr lang="ko-KR" altLang="en-US" dirty="0"/>
              <a:t> 명령 </a:t>
            </a:r>
            <a:r>
              <a:rPr lang="en-US" altLang="ko-KR" dirty="0"/>
              <a:t>prompt</a:t>
            </a:r>
          </a:p>
          <a:p>
            <a:pPr marL="0" indent="0">
              <a:buNone/>
            </a:pPr>
            <a:r>
              <a:rPr lang="en-US" altLang="ko-KR" dirty="0"/>
              <a:t>(base) C:\Users\trimu&gt;python</a:t>
            </a:r>
          </a:p>
          <a:p>
            <a:pPr marL="0" indent="0">
              <a:buNone/>
            </a:pPr>
            <a:r>
              <a:rPr lang="en-US" altLang="ko-KR" dirty="0"/>
              <a:t>Python 3.7.3 (default, Mar 27 2019, 17:13:21) [MSC v.1915 64 bit (AMD64)] :: Anaconda, Inc. on win32</a:t>
            </a:r>
          </a:p>
          <a:p>
            <a:pPr marL="0" indent="0">
              <a:buNone/>
            </a:pPr>
            <a:r>
              <a:rPr lang="en-US" altLang="ko-KR" dirty="0"/>
              <a:t>Type "help", "copyright", "credits" or "license" for more information.</a:t>
            </a:r>
          </a:p>
          <a:p>
            <a:pPr marL="0" indent="0">
              <a:buNone/>
            </a:pPr>
            <a:r>
              <a:rPr lang="en-US" altLang="ko-KR" dirty="0"/>
              <a:t>&gt;&gt;&gt;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1445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0ED9A-6224-471D-AAD2-398A5439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78" y="413994"/>
            <a:ext cx="11216639" cy="13264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ko-KR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Jupyter Notebook  </a:t>
            </a:r>
            <a:r>
              <a:rPr lang="ko-KR" alt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에서 </a:t>
            </a:r>
            <a:r>
              <a:rPr lang="en-US" altLang="ko-KR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</a:t>
            </a:r>
            <a:r>
              <a:rPr lang="ko-KR" alt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수행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77EC53B-70C2-45AB-8A52-DA4F4FFD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2653923"/>
            <a:ext cx="11216638" cy="63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2474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9A47C-CAA5-43AF-9186-F80EA6AE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78" y="413994"/>
            <a:ext cx="11216639" cy="13264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ko-KR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SPYDER</a:t>
            </a:r>
          </a:p>
        </p:txBody>
      </p:sp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4ADB48F4-B2CB-45CB-A8B2-411BB48A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2653923"/>
            <a:ext cx="11216638" cy="63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315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CB5C4-0CA3-4177-A450-64E099C0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C6785-F8FC-4BD0-B136-2142AE36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6000"/>
            <a:ext cx="11099800" cy="62865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PyCharm</a:t>
            </a:r>
          </a:p>
          <a:p>
            <a:r>
              <a:rPr lang="en-US" altLang="ko-KR" sz="4000" dirty="0"/>
              <a:t>atom</a:t>
            </a:r>
          </a:p>
          <a:p>
            <a:r>
              <a:rPr lang="en-US" altLang="ko-KR" sz="4000" dirty="0" err="1"/>
              <a:t>Sublimetext</a:t>
            </a:r>
            <a:endParaRPr lang="en-US" altLang="ko-KR" sz="4000" dirty="0"/>
          </a:p>
          <a:p>
            <a:r>
              <a:rPr lang="en-US" altLang="ko-KR" sz="4000" dirty="0"/>
              <a:t>Visual Studio Code, </a:t>
            </a:r>
            <a:r>
              <a:rPr lang="en-US" altLang="ko-KR" sz="4000" dirty="0" err="1"/>
              <a:t>etc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24202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DE046-2406-4BD1-A0A1-13857BF1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/>
              <a:t>Github</a:t>
            </a:r>
            <a:r>
              <a:rPr lang="ko-KR" altLang="en-US" sz="4400" dirty="0"/>
              <a:t> </a:t>
            </a:r>
            <a:r>
              <a:rPr lang="en-US" altLang="ko-KR" sz="4400" dirty="0"/>
              <a:t>Repository</a:t>
            </a:r>
            <a:endParaRPr lang="ko-KR" alt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AF214-08E9-4985-B1CE-E838111BDE1C}"/>
              </a:ext>
            </a:extLst>
          </p:cNvPr>
          <p:cNvSpPr txBox="1"/>
          <p:nvPr/>
        </p:nvSpPr>
        <p:spPr>
          <a:xfrm>
            <a:off x="551144" y="1779655"/>
            <a:ext cx="1193057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3600" dirty="0">
                <a:hlinkClick r:id="rId2"/>
              </a:rPr>
              <a:t>https://github.com/ironmanciti/algorithmPython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1A8AA7-B5E4-4918-8857-D182F4343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85" y="2851908"/>
            <a:ext cx="10193476" cy="630869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FC844CF-F88C-46A7-8843-55B2B5F96190}"/>
              </a:ext>
            </a:extLst>
          </p:cNvPr>
          <p:cNvSpPr/>
          <p:nvPr/>
        </p:nvSpPr>
        <p:spPr>
          <a:xfrm>
            <a:off x="10071652" y="5194852"/>
            <a:ext cx="1980648" cy="656590"/>
          </a:xfrm>
          <a:prstGeom prst="roundRect">
            <a:avLst/>
          </a:prstGeom>
          <a:noFill/>
          <a:ln w="381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4857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6D09E-7982-4006-8CAE-B9CE1FB4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/>
              <a:t>Why Python ?</a:t>
            </a:r>
            <a:endParaRPr lang="ko-KR" altLang="en-US" sz="72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9E9639-914A-4462-AA00-9BE30EBA7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71388"/>
              </p:ext>
            </p:extLst>
          </p:nvPr>
        </p:nvGraphicFramePr>
        <p:xfrm>
          <a:off x="952500" y="2162208"/>
          <a:ext cx="11099800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9900">
                  <a:extLst>
                    <a:ext uri="{9D8B030D-6E8A-4147-A177-3AD203B41FA5}">
                      <a16:colId xmlns:a16="http://schemas.microsoft.com/office/drawing/2014/main" val="2503155015"/>
                    </a:ext>
                  </a:extLst>
                </a:gridCol>
                <a:gridCol w="5549900">
                  <a:extLst>
                    <a:ext uri="{9D8B030D-6E8A-4147-A177-3AD203B41FA5}">
                      <a16:colId xmlns:a16="http://schemas.microsoft.com/office/drawing/2014/main" val="2736977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dirty="0"/>
                        <a:t>Python </a:t>
                      </a:r>
                      <a:r>
                        <a:rPr lang="ko-KR" altLang="en-US" sz="3200" dirty="0"/>
                        <a:t>은</a:t>
                      </a:r>
                      <a:endParaRPr lang="en-US" altLang="ko-KR" sz="3200" dirty="0"/>
                    </a:p>
                    <a:p>
                      <a:pPr algn="l" latinLnBrk="1"/>
                      <a:endParaRPr lang="en-US" altLang="ko-KR" sz="3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800" dirty="0"/>
                        <a:t>배우기 쉽다</a:t>
                      </a:r>
                      <a:endParaRPr lang="en-US" altLang="ko-KR" sz="28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8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800" dirty="0"/>
                        <a:t>비교적 빠르다</a:t>
                      </a:r>
                      <a:endParaRPr lang="en-US" altLang="ko-KR" sz="28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8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2800" dirty="0"/>
                        <a:t>Object Oriented Programming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28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2800" dirty="0"/>
                        <a:t>Web </a:t>
                      </a:r>
                      <a:r>
                        <a:rPr lang="ko-KR" altLang="en-US" sz="2800" dirty="0"/>
                        <a:t>에서</a:t>
                      </a:r>
                      <a:r>
                        <a:rPr lang="en-US" altLang="ko-KR" sz="2800" dirty="0"/>
                        <a:t> Science </a:t>
                      </a:r>
                      <a:r>
                        <a:rPr lang="ko-KR" altLang="en-US" sz="2800" dirty="0"/>
                        <a:t>까지 사용</a:t>
                      </a:r>
                      <a:endParaRPr lang="en-US" altLang="ko-KR" sz="28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28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2800" dirty="0"/>
                        <a:t>이식성이 좋다</a:t>
                      </a:r>
                      <a:endParaRPr lang="en-US" altLang="ko-K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3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3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3200" dirty="0"/>
                        <a:t>C</a:t>
                      </a:r>
                      <a:r>
                        <a:rPr lang="ko-KR" altLang="en-US" sz="3200" dirty="0"/>
                        <a:t> 는 훨씬 빠르지만 배우기 어렵다</a:t>
                      </a:r>
                      <a:endParaRPr lang="en-US" altLang="ko-KR" sz="3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3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3200" dirty="0"/>
                        <a:t>Java </a:t>
                      </a:r>
                      <a:r>
                        <a:rPr lang="ko-KR" altLang="en-US" sz="3200" dirty="0"/>
                        <a:t>는 속도와 학습 곡선이 </a:t>
                      </a:r>
                      <a:r>
                        <a:rPr lang="en-US" altLang="ko-KR" sz="3200" dirty="0"/>
                        <a:t>C </a:t>
                      </a:r>
                      <a:r>
                        <a:rPr lang="ko-KR" altLang="en-US" sz="3200" dirty="0"/>
                        <a:t>와 </a:t>
                      </a:r>
                      <a:r>
                        <a:rPr lang="en-US" altLang="ko-KR" sz="3200" dirty="0"/>
                        <a:t>Python </a:t>
                      </a:r>
                      <a:r>
                        <a:rPr lang="ko-KR" altLang="en-US" sz="3200" dirty="0"/>
                        <a:t>의 중간</a:t>
                      </a:r>
                      <a:endParaRPr lang="en-US" altLang="ko-KR" sz="32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32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4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40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E6C54E-9C0F-4E0E-955D-63554D4F1B73}"/>
              </a:ext>
            </a:extLst>
          </p:cNvPr>
          <p:cNvSpPr txBox="1"/>
          <p:nvPr/>
        </p:nvSpPr>
        <p:spPr>
          <a:xfrm>
            <a:off x="268145" y="1087748"/>
            <a:ext cx="12679753" cy="71814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1"/>
            <a:r>
              <a:rPr kumimoji="0" lang="en-US" altLang="ko-KR" sz="4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Python vs.</a:t>
            </a:r>
            <a:r>
              <a:rPr kumimoji="0" lang="ko-KR" altLang="en-US" sz="4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kumimoji="0" lang="en-US" altLang="ko-KR" sz="4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Java /</a:t>
            </a:r>
            <a:r>
              <a:rPr kumimoji="0" lang="ko-KR" altLang="en-US" sz="4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kumimoji="0" lang="en-US" altLang="ko-KR" sz="4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C++ </a:t>
            </a:r>
            <a:r>
              <a:rPr kumimoji="0" lang="ko-KR" altLang="en-US" sz="4000" b="0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선택</a:t>
            </a:r>
            <a:r>
              <a:rPr lang="ko-KR" altLang="en-US" sz="4000" b="0" u="sng" dirty="0" err="1"/>
              <a:t>시</a:t>
            </a:r>
            <a:r>
              <a:rPr lang="ko-KR" altLang="en-US" sz="4000" b="0" u="sng" dirty="0"/>
              <a:t> 고려 사항</a:t>
            </a:r>
            <a:r>
              <a:rPr kumimoji="0" lang="ko-KR" altLang="en-US" sz="40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  <a:endParaRPr kumimoji="0" lang="en-US" altLang="ko-KR" sz="40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  <a:p>
            <a:pPr marL="742950" marR="0" indent="-7429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3200" b="0" dirty="0"/>
              <a:t>선택기준 </a:t>
            </a:r>
            <a:r>
              <a:rPr lang="en-US" altLang="ko-KR" sz="3200" b="0" dirty="0"/>
              <a:t>: </a:t>
            </a:r>
            <a:r>
              <a:rPr lang="ko-KR" altLang="en-US" sz="3200" b="0" dirty="0"/>
              <a:t>프로그램 실행 속도 </a:t>
            </a:r>
            <a:r>
              <a:rPr lang="en-US" altLang="ko-KR" sz="3200" b="0" dirty="0"/>
              <a:t>vs. </a:t>
            </a:r>
            <a:r>
              <a:rPr lang="ko-KR" altLang="en-US" sz="3200" b="0" dirty="0"/>
              <a:t>개발속도 및 유지보수 용이성</a:t>
            </a:r>
            <a:endParaRPr lang="en-US" altLang="ko-KR" sz="3200" b="0" dirty="0"/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3200" b="0" dirty="0"/>
          </a:p>
          <a:p>
            <a:pPr lvl="3" algn="l"/>
            <a:r>
              <a:rPr lang="en-US" altLang="ko-KR" sz="3200" b="0" dirty="0"/>
              <a:t>	 -. 1970/80 – CPU </a:t>
            </a:r>
            <a:r>
              <a:rPr lang="ko-KR" altLang="en-US" sz="3200" b="0" dirty="0"/>
              <a:t>속도 및 가격이 </a:t>
            </a:r>
            <a:r>
              <a:rPr lang="en-US" altLang="ko-KR" sz="3200" b="0" dirty="0"/>
              <a:t>language </a:t>
            </a:r>
            <a:r>
              <a:rPr lang="ko-KR" altLang="en-US" sz="3200" b="0" dirty="0"/>
              <a:t>결정 기준</a:t>
            </a:r>
            <a:br>
              <a:rPr lang="en-US" altLang="ko-KR" sz="3200" b="0" dirty="0"/>
            </a:br>
            <a:r>
              <a:rPr lang="en-US" altLang="ko-KR" sz="3200" b="0" dirty="0"/>
              <a:t>      -. </a:t>
            </a:r>
            <a:r>
              <a:rPr lang="ko-KR" altLang="en-US" sz="3200" b="0" dirty="0"/>
              <a:t>프로그램 코드의 가독성 및 유지보수 용이성 </a:t>
            </a:r>
            <a:r>
              <a:rPr lang="en-US" altLang="ko-KR" sz="3200" b="0" dirty="0"/>
              <a:t>– shorter is better</a:t>
            </a:r>
          </a:p>
          <a:p>
            <a:pPr lvl="3" algn="l"/>
            <a:r>
              <a:rPr lang="en-US" altLang="ko-KR" sz="3200" b="0" dirty="0"/>
              <a:t> </a:t>
            </a:r>
          </a:p>
          <a:p>
            <a:pPr marL="514350" lvl="3" indent="-514350" algn="l">
              <a:buAutoNum type="arabicPeriod" startAt="2"/>
            </a:pPr>
            <a:r>
              <a:rPr lang="en-US" altLang="ko-KR" sz="3200" b="0" dirty="0"/>
              <a:t>Python </a:t>
            </a:r>
            <a:r>
              <a:rPr lang="ko-KR" altLang="en-US" sz="3200" b="0" dirty="0"/>
              <a:t>의 별명은 </a:t>
            </a:r>
            <a:r>
              <a:rPr lang="en-US" altLang="ko-KR" sz="3200" b="0" dirty="0"/>
              <a:t>glue-language</a:t>
            </a:r>
          </a:p>
          <a:p>
            <a:pPr lvl="3" algn="l"/>
            <a:endParaRPr lang="en-US" altLang="ko-KR" sz="3200" b="0" dirty="0"/>
          </a:p>
          <a:p>
            <a:pPr lvl="3" algn="l"/>
            <a:r>
              <a:rPr lang="en-US" altLang="ko-KR" sz="3200" b="0" dirty="0"/>
              <a:t>	-. Python </a:t>
            </a:r>
            <a:r>
              <a:rPr lang="ko-KR" altLang="en-US" sz="3200" b="0" dirty="0"/>
              <a:t>의 </a:t>
            </a:r>
            <a:r>
              <a:rPr lang="en-US" altLang="ko-KR" sz="3200" b="0" dirty="0" err="1"/>
              <a:t>Numpy</a:t>
            </a:r>
            <a:r>
              <a:rPr lang="en-US" altLang="ko-KR" sz="3200" b="0" dirty="0"/>
              <a:t> </a:t>
            </a:r>
            <a:r>
              <a:rPr lang="ko-KR" altLang="en-US" sz="3200" b="0" dirty="0"/>
              <a:t>모듈은 내부적으로 </a:t>
            </a:r>
            <a:r>
              <a:rPr lang="en-US" altLang="ko-KR" sz="3200" b="0" dirty="0"/>
              <a:t>LPACK </a:t>
            </a:r>
            <a:r>
              <a:rPr lang="ko-KR" altLang="en-US" sz="3200" b="0" dirty="0"/>
              <a:t>사용</a:t>
            </a:r>
            <a:endParaRPr lang="en-US" altLang="ko-KR" sz="3200" b="0" dirty="0"/>
          </a:p>
          <a:p>
            <a:pPr lvl="3" algn="l"/>
            <a:r>
              <a:rPr lang="en-US" altLang="ko-KR" sz="3200" b="0" dirty="0"/>
              <a:t>	-. Fortran/C/C++ </a:t>
            </a:r>
            <a:r>
              <a:rPr lang="ko-KR" altLang="en-US" sz="3200" b="0" dirty="0"/>
              <a:t>라이브러리와 호환</a:t>
            </a:r>
            <a:endParaRPr lang="en-US" altLang="ko-KR" sz="3200" b="0" dirty="0"/>
          </a:p>
          <a:p>
            <a:pPr lvl="3" algn="l"/>
            <a:r>
              <a:rPr lang="en-US" altLang="ko-KR" sz="3200" b="0" dirty="0"/>
              <a:t>     -. </a:t>
            </a:r>
            <a:r>
              <a:rPr lang="en-US" altLang="ko-KR" sz="3200" b="0" dirty="0" err="1"/>
              <a:t>Cython</a:t>
            </a:r>
            <a:r>
              <a:rPr lang="en-US" altLang="ko-KR" sz="3200" b="0" dirty="0"/>
              <a:t> </a:t>
            </a:r>
            <a:r>
              <a:rPr lang="ko-KR" altLang="en-US" sz="3200" b="0" dirty="0"/>
              <a:t>을 이용하여 </a:t>
            </a:r>
            <a:r>
              <a:rPr lang="en-US" altLang="ko-KR" sz="3200" b="0" dirty="0"/>
              <a:t>Python </a:t>
            </a:r>
            <a:r>
              <a:rPr lang="ko-KR" altLang="en-US" sz="3200" b="0" dirty="0"/>
              <a:t>을 </a:t>
            </a:r>
            <a:r>
              <a:rPr lang="en-US" altLang="ko-KR" sz="3200" b="0" dirty="0"/>
              <a:t>C code </a:t>
            </a:r>
            <a:r>
              <a:rPr lang="ko-KR" altLang="en-US" sz="3200" b="0" dirty="0"/>
              <a:t>로 변환 가능</a:t>
            </a:r>
            <a:br>
              <a:rPr lang="en-US" altLang="ko-KR" sz="3200" b="0" dirty="0"/>
            </a:br>
            <a:endParaRPr lang="en-US" altLang="ko-KR" sz="3200" b="0" dirty="0"/>
          </a:p>
          <a:p>
            <a:pPr lvl="3"/>
            <a:r>
              <a:rPr lang="en-US" altLang="ko-KR" sz="3200" dirty="0"/>
              <a:t>Python </a:t>
            </a:r>
            <a:r>
              <a:rPr lang="ko-KR" altLang="en-US" sz="3200" dirty="0"/>
              <a:t>은</a:t>
            </a:r>
            <a:r>
              <a:rPr lang="en-US" altLang="ko-KR" sz="3200" dirty="0"/>
              <a:t> </a:t>
            </a:r>
            <a:r>
              <a:rPr lang="ko-KR" altLang="en-US" sz="3200" dirty="0"/>
              <a:t>대부분 </a:t>
            </a:r>
            <a:r>
              <a:rPr lang="en-US" altLang="ko-KR" sz="3200" dirty="0"/>
              <a:t>task </a:t>
            </a:r>
            <a:r>
              <a:rPr lang="ko-KR" altLang="en-US" sz="3200" dirty="0"/>
              <a:t>에서</a:t>
            </a:r>
            <a:r>
              <a:rPr lang="en-US" altLang="ko-KR" sz="3200" dirty="0"/>
              <a:t>“fast enough”</a:t>
            </a:r>
            <a:endParaRPr kumimoji="0" lang="en-US" altLang="ko-KR" sz="36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2CB54-CAEB-4A41-9062-E233F19310D3}"/>
              </a:ext>
            </a:extLst>
          </p:cNvPr>
          <p:cNvSpPr txBox="1"/>
          <p:nvPr/>
        </p:nvSpPr>
        <p:spPr>
          <a:xfrm>
            <a:off x="825036" y="8851669"/>
            <a:ext cx="75565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ko-KR" dirty="0"/>
              <a:t> * LPACK (Linear Algebra </a:t>
            </a:r>
            <a:r>
              <a:rPr lang="en-US" altLang="ko-KR" dirty="0" err="1"/>
              <a:t>PACKage</a:t>
            </a:r>
            <a:r>
              <a:rPr lang="en-US" altLang="ko-KR" dirty="0"/>
              <a:t> with Fortran/C)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304587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0639DAA-4A99-420D-86FA-6B04B77E3EA6}"/>
              </a:ext>
            </a:extLst>
          </p:cNvPr>
          <p:cNvSpPr/>
          <p:nvPr/>
        </p:nvSpPr>
        <p:spPr>
          <a:xfrm>
            <a:off x="5311036" y="4521896"/>
            <a:ext cx="3732756" cy="3432131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8E6B2-FBD5-4A65-A052-7242944D962B}"/>
              </a:ext>
            </a:extLst>
          </p:cNvPr>
          <p:cNvSpPr txBox="1"/>
          <p:nvPr/>
        </p:nvSpPr>
        <p:spPr>
          <a:xfrm>
            <a:off x="6192109" y="7508830"/>
            <a:ext cx="43168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Helvetica Neue"/>
              </a:rPr>
              <a:t>화면상에서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Helvetica Neue"/>
              </a:rPr>
              <a:t>URL </a:t>
            </a:r>
            <a:r>
              <a:rPr kumimoji="0" lang="ko-KR" alt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Helvetica Neue"/>
              </a:rPr>
              <a:t>입력받기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4C2B6-EEB4-4D8C-81CA-AC826336224F}"/>
              </a:ext>
            </a:extLst>
          </p:cNvPr>
          <p:cNvSpPr txBox="1"/>
          <p:nvPr/>
        </p:nvSpPr>
        <p:spPr>
          <a:xfrm>
            <a:off x="6676071" y="4394616"/>
            <a:ext cx="383290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Helvetica Neue"/>
              </a:rPr>
              <a:t>입력받은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Helvetica Neue"/>
              </a:rPr>
              <a:t>URL Parsing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Helvetica Neue"/>
              </a:rPr>
              <a:t>  및</a:t>
            </a:r>
            <a:r>
              <a:rPr lang="en-US" altLang="ko-KR" sz="2800" b="0" dirty="0">
                <a:highlight>
                  <a:srgbClr val="FFFF00"/>
                </a:highlight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Helvetica Neue"/>
              </a:rPr>
              <a:t>Web Crawling 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9810A-92BE-44C8-958F-F911D0B0819F}"/>
              </a:ext>
            </a:extLst>
          </p:cNvPr>
          <p:cNvSpPr txBox="1"/>
          <p:nvPr/>
        </p:nvSpPr>
        <p:spPr>
          <a:xfrm>
            <a:off x="3001441" y="398753"/>
            <a:ext cx="7001918" cy="71814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/>
              <a:t>코드길이 비교 </a:t>
            </a:r>
            <a:r>
              <a:rPr lang="en-US" altLang="ko-KR" sz="4000" dirty="0"/>
              <a:t>– Web Crawler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926AF68A-6B40-431B-91DB-76CD78392983}"/>
              </a:ext>
            </a:extLst>
          </p:cNvPr>
          <p:cNvSpPr/>
          <p:nvPr/>
        </p:nvSpPr>
        <p:spPr>
          <a:xfrm>
            <a:off x="5976730" y="2160104"/>
            <a:ext cx="649357" cy="3538331"/>
          </a:xfrm>
          <a:prstGeom prst="rightBrace">
            <a:avLst>
              <a:gd name="adj1" fmla="val 8333"/>
              <a:gd name="adj2" fmla="val 728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C3042108-4F00-4670-9B4C-D6598595AEAE}"/>
              </a:ext>
            </a:extLst>
          </p:cNvPr>
          <p:cNvSpPr/>
          <p:nvPr/>
        </p:nvSpPr>
        <p:spPr>
          <a:xfrm>
            <a:off x="5565913" y="6268278"/>
            <a:ext cx="410817" cy="3086569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BF503129-348C-4FA6-8BF7-5E2E707402A6}"/>
              </a:ext>
            </a:extLst>
          </p:cNvPr>
          <p:cNvSpPr/>
          <p:nvPr/>
        </p:nvSpPr>
        <p:spPr>
          <a:xfrm>
            <a:off x="12390783" y="2040836"/>
            <a:ext cx="304800" cy="1524000"/>
          </a:xfrm>
          <a:prstGeom prst="rightBrace">
            <a:avLst/>
          </a:prstGeom>
          <a:noFill/>
          <a:ln w="53975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18012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BDF6-4A45-47D5-9186-5E3D5BC6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429026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“Hello, World!”</a:t>
            </a:r>
            <a:endParaRPr lang="ko-KR" altLang="en-US" sz="4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B8C10-7E5F-4321-AE59-79AD8D37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047460"/>
            <a:ext cx="11099800" cy="6791739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ko-KR" dirty="0"/>
              <a:t>C</a:t>
            </a:r>
            <a:br>
              <a:rPr lang="en-US" altLang="ko-KR" dirty="0"/>
            </a:br>
            <a:r>
              <a:rPr lang="en-US" altLang="ko-KR" dirty="0"/>
              <a:t>#include &lt;</a:t>
            </a:r>
            <a:r>
              <a:rPr lang="en-US" altLang="ko-KR" dirty="0" err="1"/>
              <a:t>studio.h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int main(int </a:t>
            </a:r>
            <a:r>
              <a:rPr lang="en-US" altLang="ko-KR" dirty="0" err="1"/>
              <a:t>argc</a:t>
            </a:r>
            <a:r>
              <a:rPr lang="en-US" altLang="ko-KR" dirty="0"/>
              <a:t>, char ** </a:t>
            </a:r>
            <a:r>
              <a:rPr lang="en-US" altLang="ko-KR" dirty="0" err="1"/>
              <a:t>argv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(“Hello, World!\n”);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en-US" altLang="ko-KR" dirty="0"/>
              <a:t>Java</a:t>
            </a:r>
            <a:br>
              <a:rPr lang="en-US" altLang="ko-KR" dirty="0"/>
            </a:br>
            <a:r>
              <a:rPr lang="en-US" altLang="ko-KR" dirty="0"/>
              <a:t>public class Hello{</a:t>
            </a:r>
            <a:br>
              <a:rPr lang="en-US" altLang="ko-KR" dirty="0"/>
            </a:br>
            <a:r>
              <a:rPr lang="en-US" altLang="ko-KR" dirty="0"/>
              <a:t>		public status void main(String </a:t>
            </a:r>
            <a:r>
              <a:rPr lang="en-US" altLang="ko-KR" dirty="0" err="1"/>
              <a:t>argv</a:t>
            </a:r>
            <a:r>
              <a:rPr lang="en-US" altLang="ko-KR" dirty="0"/>
              <a:t>[]){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(“Hello, World!”);</a:t>
            </a:r>
            <a:br>
              <a:rPr lang="en-US" altLang="ko-KR" dirty="0"/>
            </a:br>
            <a:r>
              <a:rPr lang="en-US" altLang="ko-KR" dirty="0"/>
              <a:t>		}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en-US" altLang="ko-KR" dirty="0"/>
              <a:t>Python</a:t>
            </a:r>
            <a:br>
              <a:rPr lang="en-US" altLang="ko-KR" dirty="0"/>
            </a:br>
            <a:r>
              <a:rPr lang="en-US" altLang="ko-KR" dirty="0"/>
              <a:t>print(“Hello, World!”)</a:t>
            </a:r>
          </a:p>
        </p:txBody>
      </p:sp>
    </p:spTree>
    <p:extLst>
      <p:ext uri="{BB962C8B-B14F-4D97-AF65-F5344CB8AC3E}">
        <p14:creationId xmlns:p14="http://schemas.microsoft.com/office/powerpoint/2010/main" val="12819575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D301C7-9E2B-447D-986B-C59FA5513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48047"/>
              </p:ext>
            </p:extLst>
          </p:nvPr>
        </p:nvGraphicFramePr>
        <p:xfrm>
          <a:off x="914400" y="1059918"/>
          <a:ext cx="11461372" cy="798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4868">
                  <a:extLst>
                    <a:ext uri="{9D8B030D-6E8A-4147-A177-3AD203B41FA5}">
                      <a16:colId xmlns:a16="http://schemas.microsoft.com/office/drawing/2014/main" val="3056866719"/>
                    </a:ext>
                  </a:extLst>
                </a:gridCol>
                <a:gridCol w="5536504">
                  <a:extLst>
                    <a:ext uri="{9D8B030D-6E8A-4147-A177-3AD203B41FA5}">
                      <a16:colId xmlns:a16="http://schemas.microsoft.com/office/drawing/2014/main" val="3346688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C++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Python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7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#include "</a:t>
                      </a:r>
                      <a:r>
                        <a:rPr lang="en-US" altLang="ko-KR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stdafx.h</a:t>
                      </a:r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"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#include &lt;iostream&gt;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#include &lt;</a:t>
                      </a:r>
                      <a:r>
                        <a:rPr lang="en-US" altLang="ko-KR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iomanip</a:t>
                      </a:r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 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int main()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    int </a:t>
                      </a:r>
                      <a:r>
                        <a:rPr lang="en-US" altLang="ko-KR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mul</a:t>
                      </a:r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= 1;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    int x, y;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    for (x = 2; x &lt;= 9; x++) {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         for (y = 1; y &lt;= 9; y++) { 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              </a:t>
                      </a:r>
                      <a:r>
                        <a:rPr lang="en-US" altLang="ko-KR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mul</a:t>
                      </a:r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= x * y;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              </a:t>
                      </a:r>
                      <a:r>
                        <a:rPr lang="en-US" altLang="ko-KR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cout</a:t>
                      </a:r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&lt;&lt; </a:t>
                      </a:r>
                      <a:r>
                        <a:rPr lang="en-US" altLang="ko-KR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setw</a:t>
                      </a:r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(1) &lt;&lt; x &lt;&lt; "*" &lt;&lt; y 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                &lt;&lt; "*" &lt;&lt; </a:t>
                      </a:r>
                      <a:r>
                        <a:rPr lang="en-US" altLang="ko-KR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setw</a:t>
                      </a:r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(2) &lt;&lt; </a:t>
                      </a:r>
                      <a:r>
                        <a:rPr lang="en-US" altLang="ko-KR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mul</a:t>
                      </a:r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&lt;&lt; " ";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          }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          </a:t>
                      </a:r>
                      <a:r>
                        <a:rPr lang="en-US" altLang="ko-KR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cout</a:t>
                      </a:r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&lt;&lt; </a:t>
                      </a:r>
                      <a:r>
                        <a:rPr lang="en-US" altLang="ko-KR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endl</a:t>
                      </a:r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;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     }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     return 0;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}</a:t>
                      </a:r>
                    </a:p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for x in range(2,10):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    for y in range(1,10):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        </a:t>
                      </a:r>
                      <a:r>
                        <a:rPr lang="en-US" altLang="ko-KR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mul</a:t>
                      </a:r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= x * y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        print("{}*{}={} ".format(x, y, </a:t>
                      </a:r>
                      <a:r>
                        <a:rPr lang="en-US" altLang="ko-KR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mul</a:t>
                      </a:r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),  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                 end="")</a:t>
                      </a:r>
                    </a:p>
                    <a:p>
                      <a:pPr algn="l"/>
                      <a:r>
                        <a:rPr lang="en-US" altLang="ko-KR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    print()</a:t>
                      </a:r>
                    </a:p>
                    <a:p>
                      <a:pPr algn="l"/>
                      <a:endParaRPr lang="en-US" altLang="ko-KR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endParaRPr lang="en-US" altLang="ko-KR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endParaRPr lang="en-US" altLang="ko-KR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endParaRPr lang="en-US" altLang="ko-KR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endParaRPr lang="en-US" altLang="ko-KR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endParaRPr lang="en-US" altLang="ko-KR" sz="2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/>
                      <a:r>
                        <a:rPr lang="en-US" altLang="ko-KR" sz="1600" dirty="0"/>
                        <a:t>2*1=2 2*2=4 2*3=6 2*4=8 2*5=10 2*6=12 2*7=14 2*8=16 2*9=18 3*1=3 3*2=6 3*3=9 3*4=12 3*5=15 3*6=18 3*7=21 3*8=24 3*9=27 4*1=4 4*2=8 4*3=12 4*4=16 4*5=20 4*6=24 4*7=28 4*8=32 4*9=36 5*1=5 5*2=10 5*3=15 5*4=20 5*5=25 5*6=30 5*7=35 5*8=40 5*9=45 6*1=6 6*2=12 6*3=18 6*4=24 6*5=30 6*6=36 6*7=42 6*8=48 6*9=54 7*1=7 7*2=14 7*3=21 7*4=28 7*5=35 7*6=42 7*7=49 7*8=56 7*9=63 8*1=8 8*2=16 8*3=24 8*4=32 8*5=40 8*6=48 8*7=56 8*8=64 8*9=72 9*1=9 9*2=18 9*3=27 9*4=36 9*5=45 9*6=54 9*7=63 9*8=72 9*9=81</a:t>
                      </a:r>
                      <a:endParaRPr lang="en-US" altLang="ko-KR" sz="16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Neue Light"/>
                      </a:endParaRPr>
                    </a:p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973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E1432E-C0FD-4152-A063-3064E0AEA6FF}"/>
              </a:ext>
            </a:extLst>
          </p:cNvPr>
          <p:cNvSpPr txBox="1"/>
          <p:nvPr/>
        </p:nvSpPr>
        <p:spPr>
          <a:xfrm>
            <a:off x="914399" y="304269"/>
            <a:ext cx="25391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dirty="0"/>
              <a:t>구구단 출력</a:t>
            </a:r>
            <a:endParaRPr kumimoji="0" lang="ko-KR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906105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017 카카오 신입 공채 1차 코딩 테스트 언어별 통계…">
            <a:extLst>
              <a:ext uri="{FF2B5EF4-FFF2-40B4-BE49-F238E27FC236}">
                <a16:creationId xmlns:a16="http://schemas.microsoft.com/office/drawing/2014/main" id="{CABF4B94-E0B2-4BA0-8873-8C9D80768770}"/>
              </a:ext>
            </a:extLst>
          </p:cNvPr>
          <p:cNvSpPr txBox="1"/>
          <p:nvPr/>
        </p:nvSpPr>
        <p:spPr>
          <a:xfrm>
            <a:off x="932535" y="1913085"/>
            <a:ext cx="11590414" cy="6402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>
              <a:spcBef>
                <a:spcPts val="4200"/>
              </a:spcBef>
              <a:buFont typeface="Wingdings" panose="05000000000000000000" pitchFamily="2" charset="2"/>
              <a:buChar char="§"/>
              <a:defRPr sz="3600" b="0"/>
            </a:pPr>
            <a:r>
              <a:rPr sz="3600" dirty="0">
                <a:latin typeface="+mn-ea"/>
                <a:ea typeface="+mn-ea"/>
              </a:rPr>
              <a:t>2017 </a:t>
            </a:r>
            <a:r>
              <a:rPr sz="3600" dirty="0" err="1">
                <a:latin typeface="+mn-ea"/>
                <a:ea typeface="+mn-ea"/>
              </a:rPr>
              <a:t>카카오</a:t>
            </a:r>
            <a:r>
              <a:rPr sz="3600" dirty="0">
                <a:latin typeface="+mn-ea"/>
                <a:ea typeface="+mn-ea"/>
              </a:rPr>
              <a:t> </a:t>
            </a:r>
            <a:r>
              <a:rPr lang="ko-KR" altLang="en-US" sz="3600" dirty="0">
                <a:latin typeface="+mn-ea"/>
                <a:ea typeface="+mn-ea"/>
              </a:rPr>
              <a:t>블라인드 </a:t>
            </a:r>
            <a:r>
              <a:rPr sz="3600" dirty="0" err="1">
                <a:latin typeface="+mn-ea"/>
                <a:ea typeface="+mn-ea"/>
              </a:rPr>
              <a:t>공채</a:t>
            </a:r>
            <a:r>
              <a:rPr sz="3600" dirty="0">
                <a:latin typeface="+mn-ea"/>
                <a:ea typeface="+mn-ea"/>
              </a:rPr>
              <a:t> </a:t>
            </a:r>
            <a:r>
              <a:rPr sz="3600" dirty="0" err="1">
                <a:latin typeface="+mn-ea"/>
                <a:ea typeface="+mn-ea"/>
              </a:rPr>
              <a:t>코딩</a:t>
            </a:r>
            <a:r>
              <a:rPr sz="3600" dirty="0">
                <a:latin typeface="+mn-ea"/>
                <a:ea typeface="+mn-ea"/>
              </a:rPr>
              <a:t> </a:t>
            </a:r>
            <a:r>
              <a:rPr sz="3600" dirty="0" err="1">
                <a:latin typeface="+mn-ea"/>
                <a:ea typeface="+mn-ea"/>
              </a:rPr>
              <a:t>테스트</a:t>
            </a:r>
            <a:r>
              <a:rPr sz="3600" dirty="0">
                <a:latin typeface="+mn-ea"/>
                <a:ea typeface="+mn-ea"/>
              </a:rPr>
              <a:t> </a:t>
            </a:r>
            <a:r>
              <a:rPr sz="3600" dirty="0" err="1">
                <a:latin typeface="+mn-ea"/>
                <a:ea typeface="+mn-ea"/>
              </a:rPr>
              <a:t>언어별</a:t>
            </a:r>
            <a:r>
              <a:rPr sz="3600" dirty="0">
                <a:latin typeface="+mn-ea"/>
                <a:ea typeface="+mn-ea"/>
              </a:rPr>
              <a:t> </a:t>
            </a:r>
            <a:r>
              <a:rPr sz="3600" dirty="0" err="1">
                <a:latin typeface="+mn-ea"/>
                <a:ea typeface="+mn-ea"/>
              </a:rPr>
              <a:t>통계</a:t>
            </a:r>
            <a:endParaRPr sz="3600" dirty="0">
              <a:latin typeface="+mn-ea"/>
              <a:ea typeface="+mn-ea"/>
            </a:endParaRPr>
          </a:p>
          <a:p>
            <a:pPr marL="152400" indent="-152400" algn="l">
              <a:lnSpc>
                <a:spcPts val="4600"/>
              </a:lnSpc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altLang="ko-KR" sz="2800" dirty="0">
              <a:latin typeface="+mn-ea"/>
              <a:ea typeface="+mn-ea"/>
            </a:endParaRPr>
          </a:p>
          <a:p>
            <a:pPr lvl="1" algn="l">
              <a:lnSpc>
                <a:spcPts val="4600"/>
              </a:lnSpc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altLang="ko-KR" sz="2800" dirty="0">
                <a:latin typeface="+mn-ea"/>
                <a:ea typeface="+mn-ea"/>
                <a:cs typeface="+mn-cs"/>
                <a:sym typeface="Helvetica"/>
              </a:rPr>
              <a:t>	- </a:t>
            </a:r>
            <a:r>
              <a:rPr sz="2800" dirty="0" err="1">
                <a:latin typeface="+mn-ea"/>
                <a:ea typeface="+mn-ea"/>
                <a:cs typeface="+mn-cs"/>
                <a:sym typeface="Helvetica"/>
              </a:rPr>
              <a:t>자바</a:t>
            </a:r>
            <a:r>
              <a:rPr sz="2800" dirty="0">
                <a:latin typeface="+mn-ea"/>
                <a:ea typeface="+mn-ea"/>
                <a:cs typeface="+mn-cs"/>
                <a:sym typeface="Helvetica"/>
              </a:rPr>
              <a:t> 43%, C++ 36%, </a:t>
            </a:r>
            <a:r>
              <a:rPr sz="2800" dirty="0" err="1">
                <a:solidFill>
                  <a:srgbClr val="FF0000"/>
                </a:solidFill>
                <a:latin typeface="+mn-ea"/>
                <a:ea typeface="+mn-ea"/>
                <a:cs typeface="+mn-cs"/>
                <a:sym typeface="Helvetica"/>
              </a:rPr>
              <a:t>파이썬</a:t>
            </a:r>
            <a:r>
              <a:rPr sz="2800" dirty="0">
                <a:solidFill>
                  <a:srgbClr val="FF0000"/>
                </a:solidFill>
                <a:latin typeface="+mn-ea"/>
                <a:ea typeface="+mn-ea"/>
                <a:cs typeface="+mn-cs"/>
                <a:sym typeface="Helvetica"/>
              </a:rPr>
              <a:t> 11%, </a:t>
            </a:r>
            <a:r>
              <a:rPr sz="2800" dirty="0" err="1">
                <a:latin typeface="+mn-ea"/>
                <a:ea typeface="+mn-ea"/>
                <a:cs typeface="+mn-cs"/>
                <a:sym typeface="Helvetica"/>
              </a:rPr>
              <a:t>자바스크립트</a:t>
            </a:r>
            <a:r>
              <a:rPr sz="2800" dirty="0">
                <a:latin typeface="+mn-ea"/>
                <a:ea typeface="+mn-ea"/>
                <a:cs typeface="+mn-cs"/>
                <a:sym typeface="Helvetica"/>
              </a:rPr>
              <a:t> 8% </a:t>
            </a:r>
            <a:endParaRPr lang="en-US" altLang="ko-KR" sz="2800" dirty="0">
              <a:latin typeface="+mn-ea"/>
              <a:ea typeface="+mn-ea"/>
              <a:cs typeface="+mn-cs"/>
              <a:sym typeface="Helvetica"/>
            </a:endParaRPr>
          </a:p>
          <a:p>
            <a:pPr marL="152400" indent="-152400" algn="l">
              <a:lnSpc>
                <a:spcPts val="4600"/>
              </a:lnSpc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800" dirty="0">
              <a:latin typeface="+mn-ea"/>
              <a:ea typeface="+mn-ea"/>
              <a:cs typeface="+mn-cs"/>
              <a:sym typeface="Helvetica"/>
            </a:endParaRPr>
          </a:p>
          <a:p>
            <a:pPr marL="152400" indent="-152400" algn="just">
              <a:lnSpc>
                <a:spcPts val="4600"/>
              </a:lnSpc>
              <a:tabLst>
                <a:tab pos="139700" algn="l"/>
                <a:tab pos="4572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sz="2800" dirty="0">
                <a:latin typeface="+mn-ea"/>
                <a:ea typeface="+mn-ea"/>
              </a:rPr>
              <a:t>				- </a:t>
            </a:r>
            <a:r>
              <a:rPr sz="2800" dirty="0" err="1">
                <a:latin typeface="+mn-ea"/>
                <a:ea typeface="+mn-ea"/>
              </a:rPr>
              <a:t>코드</a:t>
            </a:r>
            <a:r>
              <a:rPr sz="2800" dirty="0">
                <a:latin typeface="+mn-ea"/>
                <a:ea typeface="+mn-ea"/>
              </a:rPr>
              <a:t> </a:t>
            </a:r>
            <a:r>
              <a:rPr sz="2800" dirty="0" err="1">
                <a:latin typeface="+mn-ea"/>
                <a:ea typeface="+mn-ea"/>
              </a:rPr>
              <a:t>라인</a:t>
            </a:r>
            <a:r>
              <a:rPr sz="2800" dirty="0">
                <a:latin typeface="+mn-ea"/>
                <a:ea typeface="+mn-ea"/>
              </a:rPr>
              <a:t> 수: C++ &gt; </a:t>
            </a:r>
            <a:r>
              <a:rPr sz="2800" dirty="0" err="1">
                <a:latin typeface="+mn-ea"/>
                <a:ea typeface="+mn-ea"/>
              </a:rPr>
              <a:t>자바</a:t>
            </a:r>
            <a:r>
              <a:rPr sz="2800" dirty="0">
                <a:latin typeface="+mn-ea"/>
                <a:ea typeface="+mn-ea"/>
              </a:rPr>
              <a:t> &gt; </a:t>
            </a:r>
            <a:r>
              <a:rPr sz="2800" dirty="0" err="1">
                <a:latin typeface="+mn-ea"/>
                <a:ea typeface="+mn-ea"/>
              </a:rPr>
              <a:t>자바스크립트</a:t>
            </a:r>
            <a:r>
              <a:rPr sz="2800" dirty="0">
                <a:latin typeface="+mn-ea"/>
                <a:ea typeface="+mn-ea"/>
              </a:rPr>
              <a:t> &gt; </a:t>
            </a:r>
            <a:r>
              <a:rPr sz="2800" dirty="0" err="1">
                <a:latin typeface="+mn-ea"/>
                <a:ea typeface="+mn-ea"/>
              </a:rPr>
              <a:t>파이썬</a:t>
            </a:r>
            <a:endParaRPr lang="en-US" altLang="ko-KR" sz="2800" dirty="0">
              <a:latin typeface="+mn-ea"/>
              <a:ea typeface="+mn-ea"/>
            </a:endParaRPr>
          </a:p>
          <a:p>
            <a:pPr marL="152400" indent="-152400" algn="just">
              <a:lnSpc>
                <a:spcPts val="4600"/>
              </a:lnSpc>
              <a:tabLst>
                <a:tab pos="139700" algn="l"/>
                <a:tab pos="4572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lang="en-US" altLang="ko-KR" sz="2800" dirty="0">
              <a:latin typeface="+mn-ea"/>
              <a:ea typeface="+mn-ea"/>
            </a:endParaRPr>
          </a:p>
          <a:p>
            <a:pPr marL="571500" indent="-571500" algn="l">
              <a:spcBef>
                <a:spcPts val="4200"/>
              </a:spcBef>
              <a:buFont typeface="Wingdings" panose="05000000000000000000" pitchFamily="2" charset="2"/>
              <a:buChar char="§"/>
              <a:defRPr sz="3600" b="0"/>
            </a:pPr>
            <a:r>
              <a:rPr lang="en-US" altLang="ko-KR" sz="3600" dirty="0">
                <a:latin typeface="+mn-ea"/>
                <a:ea typeface="+mn-ea"/>
              </a:rPr>
              <a:t>2019 </a:t>
            </a:r>
            <a:r>
              <a:rPr lang="ko-KR" altLang="en-US" sz="3600" dirty="0">
                <a:latin typeface="+mn-ea"/>
                <a:ea typeface="+mn-ea"/>
              </a:rPr>
              <a:t>카카오 블라인드 공채 코딩 테스트 언어별 통계</a:t>
            </a:r>
          </a:p>
          <a:p>
            <a:pPr marL="152400" indent="-152400" algn="l">
              <a:lnSpc>
                <a:spcPts val="4600"/>
              </a:lnSpc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2800" dirty="0">
              <a:latin typeface="+mn-ea"/>
              <a:ea typeface="+mn-ea"/>
            </a:endParaRPr>
          </a:p>
          <a:p>
            <a:pPr lvl="1" algn="l">
              <a:lnSpc>
                <a:spcPts val="4600"/>
              </a:lnSpc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ko-KR" altLang="en-US" sz="2800" dirty="0">
                <a:latin typeface="+mn-ea"/>
                <a:ea typeface="+mn-ea"/>
                <a:sym typeface="Helvetica"/>
              </a:rPr>
              <a:t>	</a:t>
            </a:r>
            <a:r>
              <a:rPr lang="en-US" altLang="ko-KR" sz="2800" dirty="0">
                <a:latin typeface="+mn-ea"/>
                <a:ea typeface="+mn-ea"/>
                <a:sym typeface="Helvetica"/>
              </a:rPr>
              <a:t>-  </a:t>
            </a:r>
            <a:r>
              <a:rPr lang="ko-KR" altLang="en-US" sz="2800" dirty="0">
                <a:solidFill>
                  <a:srgbClr val="FF0000"/>
                </a:solidFill>
                <a:latin typeface="+mn-ea"/>
                <a:ea typeface="+mn-ea"/>
                <a:sym typeface="Helvetica"/>
              </a:rPr>
              <a:t>파이썬 </a:t>
            </a:r>
            <a:r>
              <a:rPr lang="en-US" altLang="ko-KR" sz="2800" dirty="0">
                <a:solidFill>
                  <a:srgbClr val="FF0000"/>
                </a:solidFill>
                <a:latin typeface="+mn-ea"/>
                <a:ea typeface="+mn-ea"/>
                <a:sym typeface="Helvetica"/>
              </a:rPr>
              <a:t>60%, </a:t>
            </a:r>
            <a:r>
              <a:rPr lang="ko-KR" altLang="en-US" sz="2800" dirty="0">
                <a:latin typeface="+mn-ea"/>
                <a:ea typeface="+mn-ea"/>
                <a:sym typeface="Helvetica"/>
              </a:rPr>
              <a:t>자바 </a:t>
            </a:r>
            <a:r>
              <a:rPr lang="en-US" altLang="ko-KR" sz="2800" dirty="0">
                <a:latin typeface="+mn-ea"/>
                <a:ea typeface="+mn-ea"/>
                <a:sym typeface="Helvetica"/>
              </a:rPr>
              <a:t>26%, C++ 4%, </a:t>
            </a:r>
            <a:r>
              <a:rPr lang="ko-KR" altLang="en-US" sz="2800" dirty="0">
                <a:latin typeface="+mn-ea"/>
                <a:ea typeface="+mn-ea"/>
                <a:sym typeface="Helvetica"/>
              </a:rPr>
              <a:t>자바스크립트 </a:t>
            </a:r>
            <a:r>
              <a:rPr lang="en-US" altLang="ko-KR" sz="2800" dirty="0">
                <a:latin typeface="+mn-ea"/>
                <a:ea typeface="+mn-ea"/>
                <a:sym typeface="Helvetica"/>
              </a:rPr>
              <a:t>12% </a:t>
            </a:r>
            <a:endParaRPr lang="ko-KR" altLang="en-US" sz="2800" dirty="0">
              <a:latin typeface="+mn-ea"/>
              <a:ea typeface="+mn-ea"/>
              <a:sym typeface="Helvetica"/>
            </a:endParaRPr>
          </a:p>
          <a:p>
            <a:pPr marL="152400" indent="-152400" algn="l">
              <a:lnSpc>
                <a:spcPts val="4600"/>
              </a:lnSpc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2800" dirty="0">
              <a:latin typeface="+mn-ea"/>
              <a:ea typeface="+mn-e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508020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B4557-FB61-4D29-87DB-3BE259E1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/>
              <a:t>Python </a:t>
            </a:r>
            <a:r>
              <a:rPr lang="ko-KR" altLang="en-US" sz="6600" dirty="0"/>
              <a:t>언어의 특징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5105D-79D3-4C1E-9783-D831C1074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413000"/>
            <a:ext cx="11466328" cy="628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b="1" dirty="0"/>
              <a:t>1. </a:t>
            </a:r>
            <a:r>
              <a:rPr lang="ko-KR" altLang="en-US" sz="4000" b="1" dirty="0"/>
              <a:t>직관적 자료구조</a:t>
            </a:r>
            <a:endParaRPr lang="en-US" altLang="ko-KR" sz="4000" b="1" dirty="0"/>
          </a:p>
          <a:p>
            <a:r>
              <a:rPr lang="en-US" altLang="ko-KR" dirty="0"/>
              <a:t>String, Decimal, Float, Boolean + List, Tuple, Set, Dictionary</a:t>
            </a:r>
          </a:p>
          <a:p>
            <a:pPr marL="790222" lvl="1" indent="0">
              <a:buNone/>
            </a:pPr>
            <a:r>
              <a:rPr lang="en-US" altLang="ko-KR" dirty="0"/>
              <a:t>List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 와 유사 </a:t>
            </a:r>
            <a:r>
              <a:rPr lang="en-US" altLang="ko-KR" dirty="0">
                <a:sym typeface="Wingdings" panose="05000000000000000000" pitchFamily="2" charset="2"/>
              </a:rPr>
              <a:t> [‘cat’, ‘dog’, ‘lion’, ‘king’]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/>
            </a:br>
            <a:r>
              <a:rPr lang="en-US" altLang="ko-KR" dirty="0"/>
              <a:t>Tuple – list </a:t>
            </a:r>
            <a:r>
              <a:rPr lang="ko-KR" altLang="en-US" dirty="0"/>
              <a:t>와 유사하나 값을 변경할 수 없음  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en-US" altLang="ko-KR" dirty="0">
                <a:sym typeface="Wingdings" panose="05000000000000000000" pitchFamily="2" charset="2"/>
              </a:rPr>
              <a:t> (cat’, ‘dog’, ‘lion’)</a:t>
            </a:r>
          </a:p>
          <a:p>
            <a:pPr marL="79022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Set (</a:t>
            </a:r>
            <a:r>
              <a:rPr lang="ko-KR" altLang="en-US" dirty="0">
                <a:sym typeface="Wingdings" panose="05000000000000000000" pitchFamily="2" charset="2"/>
              </a:rPr>
              <a:t>집합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 list </a:t>
            </a:r>
            <a:r>
              <a:rPr lang="ko-KR" altLang="en-US" dirty="0">
                <a:sym typeface="Wingdings" panose="05000000000000000000" pitchFamily="2" charset="2"/>
              </a:rPr>
              <a:t>와 유사하나 중복을 허용하지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79022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Dictionary – JSON </a:t>
            </a:r>
            <a:r>
              <a:rPr lang="ko-KR" altLang="en-US" dirty="0">
                <a:sym typeface="Wingdings" panose="05000000000000000000" pitchFamily="2" charset="2"/>
              </a:rPr>
              <a:t>과 유사 </a:t>
            </a:r>
            <a:r>
              <a:rPr lang="en-US" altLang="ko-KR" dirty="0">
                <a:sym typeface="Wingdings" panose="05000000000000000000" pitchFamily="2" charset="2"/>
              </a:rPr>
              <a:t> {‘cat’: 1, ‘dog’: 2, ‘lion’: 3}</a:t>
            </a:r>
          </a:p>
        </p:txBody>
      </p:sp>
    </p:spTree>
    <p:extLst>
      <p:ext uri="{BB962C8B-B14F-4D97-AF65-F5344CB8AC3E}">
        <p14:creationId xmlns:p14="http://schemas.microsoft.com/office/powerpoint/2010/main" val="10676955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Microsoft Office PowerPoint</Application>
  <PresentationFormat>사용자 지정</PresentationFormat>
  <Paragraphs>169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Helvetica Neue</vt:lpstr>
      <vt:lpstr>Helvetica Neue Light</vt:lpstr>
      <vt:lpstr>Helvetica Neue Medium</vt:lpstr>
      <vt:lpstr>Helvetica</vt:lpstr>
      <vt:lpstr>Wingdings</vt:lpstr>
      <vt:lpstr>White</vt:lpstr>
      <vt:lpstr>알고리즘으로 배우는 Python</vt:lpstr>
      <vt:lpstr>Python 의 역사</vt:lpstr>
      <vt:lpstr>Why Python ?</vt:lpstr>
      <vt:lpstr>PowerPoint 프레젠테이션</vt:lpstr>
      <vt:lpstr>PowerPoint 프레젠테이션</vt:lpstr>
      <vt:lpstr>“Hello, World!”</vt:lpstr>
      <vt:lpstr>PowerPoint 프레젠테이션</vt:lpstr>
      <vt:lpstr>PowerPoint 프레젠테이션</vt:lpstr>
      <vt:lpstr>Python 언어의 특징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Python 설치 – anaconda (권장) https://www.anaconda.com/distribution/</vt:lpstr>
      <vt:lpstr>설치</vt:lpstr>
      <vt:lpstr>Python package 설치 (pip)</vt:lpstr>
      <vt:lpstr>Python 실행</vt:lpstr>
      <vt:lpstr>Jupyter Notebook  에서 Python 수행</vt:lpstr>
      <vt:lpstr>SPYDER</vt:lpstr>
      <vt:lpstr>기타 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알고리즘으로 배우는 Python</dc:title>
  <dc:creator>YOUNGJEA OH</dc:creator>
  <cp:lastModifiedBy>YOUNGJEA OH</cp:lastModifiedBy>
  <cp:revision>1</cp:revision>
  <dcterms:created xsi:type="dcterms:W3CDTF">2020-01-29T23:47:18Z</dcterms:created>
  <dcterms:modified xsi:type="dcterms:W3CDTF">2020-01-29T23:48:03Z</dcterms:modified>
</cp:coreProperties>
</file>