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444444"/>
    <a:srgbClr val="CCCCCC"/>
    <a:srgbClr val="F77377"/>
    <a:srgbClr val="FFD0D2"/>
    <a:srgbClr val="92D050"/>
    <a:srgbClr val="5B9BD5"/>
    <a:srgbClr val="E53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820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8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0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FBE7-20D6-414B-97B4-E0D3B3444AB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-927" r="8649"/>
          <a:stretch/>
        </p:blipFill>
        <p:spPr>
          <a:xfrm>
            <a:off x="0" y="-63500"/>
            <a:ext cx="12204700" cy="6921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04775"/>
            <a:ext cx="1638300" cy="323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7464" y="6566032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cs typeface="Noto Sans" panose="020B0502040504020204" pitchFamily="34"/>
              </a:rPr>
              <a:t>2021 - 09 - 07</a:t>
            </a:r>
            <a:endParaRPr lang="en-US" altLang="ko-KR" sz="1200" b="1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669010" y="2479851"/>
            <a:ext cx="6773440" cy="1017477"/>
            <a:chOff x="2669010" y="2827021"/>
            <a:chExt cx="6773440" cy="1017477"/>
          </a:xfrm>
        </p:grpSpPr>
        <p:sp>
          <p:nvSpPr>
            <p:cNvPr id="7" name="TextBox 6"/>
            <p:cNvSpPr txBox="1"/>
            <p:nvPr/>
          </p:nvSpPr>
          <p:spPr>
            <a:xfrm>
              <a:off x="2762250" y="3013501"/>
              <a:ext cx="668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 smtClean="0">
                  <a:latin typeface="+mj-lt"/>
                  <a:cs typeface="Noto Sans" panose="020B0502040504020204" pitchFamily="34"/>
                </a:rPr>
                <a:t>유진자산운용 자료조사</a:t>
              </a:r>
              <a:endParaRPr lang="en-US" altLang="ko-KR" sz="48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2669010" y="2827021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5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1610" y="1076501"/>
            <a:ext cx="6773440" cy="709700"/>
            <a:chOff x="2669010" y="2827021"/>
            <a:chExt cx="6773440" cy="709700"/>
          </a:xfrm>
        </p:grpSpPr>
        <p:sp>
          <p:nvSpPr>
            <p:cNvPr id="5" name="TextBox 4"/>
            <p:cNvSpPr txBox="1"/>
            <p:nvPr/>
          </p:nvSpPr>
          <p:spPr>
            <a:xfrm>
              <a:off x="2762250" y="3013501"/>
              <a:ext cx="668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+mj-lt"/>
                  <a:cs typeface="Noto Sans" panose="020B0502040504020204" pitchFamily="34"/>
                </a:rPr>
                <a:t>목차</a:t>
              </a:r>
              <a:endParaRPr lang="en-US" altLang="ko-KR" sz="28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 flipH="1">
              <a:off x="2669010" y="2827021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25090" y="1853426"/>
            <a:ext cx="668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페이지 규격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(with)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Color(</a:t>
            </a: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메인</a:t>
            </a: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서브 컬러</a:t>
            </a: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Layout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GNB</a:t>
            </a:r>
          </a:p>
          <a:p>
            <a:pPr>
              <a:lnSpc>
                <a:spcPct val="300000"/>
              </a:lnSpc>
            </a:pP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특장점</a:t>
            </a:r>
            <a:endParaRPr lang="en-US" altLang="ko-KR" sz="16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04775"/>
            <a:ext cx="1638300" cy="323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727924"/>
            <a:ext cx="4114800" cy="57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727924"/>
            <a:ext cx="4114800" cy="57741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E5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04775"/>
            <a:ext cx="1638300" cy="32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610" y="733425"/>
            <a:ext cx="6773440" cy="709700"/>
            <a:chOff x="2669010" y="2827021"/>
            <a:chExt cx="6773440" cy="709700"/>
          </a:xfrm>
        </p:grpSpPr>
        <p:sp>
          <p:nvSpPr>
            <p:cNvPr id="10" name="TextBox 9"/>
            <p:cNvSpPr txBox="1"/>
            <p:nvPr/>
          </p:nvSpPr>
          <p:spPr>
            <a:xfrm>
              <a:off x="2762250" y="3013501"/>
              <a:ext cx="668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+mj-lt"/>
                  <a:cs typeface="Noto Sans" panose="020B0502040504020204" pitchFamily="34"/>
                </a:rPr>
                <a:t>페이지 규격</a:t>
              </a:r>
              <a:endParaRPr lang="en-US" altLang="ko-KR" sz="28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2669010" y="2827021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5090" y="2226650"/>
            <a:ext cx="18087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전체 폭 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r>
              <a:rPr lang="en-US" altLang="ko-KR" sz="1600" dirty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width</a:t>
            </a:r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 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: 1902px</a:t>
            </a:r>
          </a:p>
          <a:p>
            <a:r>
              <a:rPr lang="en-US" altLang="ko-KR" sz="1600" dirty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height : 2669px</a:t>
            </a:r>
          </a:p>
          <a:p>
            <a:endParaRPr lang="en-US" altLang="ko-KR" sz="1600" dirty="0">
              <a:latin typeface="+mj-lt"/>
              <a:cs typeface="Noto Sans" panose="020B0502040504020204" pitchFamily="34"/>
            </a:endParaRPr>
          </a:p>
          <a:p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메인 폭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600" dirty="0">
                <a:cs typeface="Noto Sans" panose="020B0502040504020204" pitchFamily="34"/>
              </a:rPr>
              <a:t>width</a:t>
            </a:r>
            <a:r>
              <a:rPr lang="ko-KR" altLang="en-US" sz="1600" dirty="0">
                <a:cs typeface="Noto Sans" panose="020B0502040504020204" pitchFamily="34"/>
              </a:rPr>
              <a:t>  </a:t>
            </a:r>
            <a:r>
              <a:rPr lang="en-US" altLang="ko-KR" sz="1600" dirty="0">
                <a:cs typeface="Noto Sans" panose="020B0502040504020204" pitchFamily="34"/>
              </a:rPr>
              <a:t>: </a:t>
            </a:r>
            <a:r>
              <a:rPr lang="en-US" altLang="ko-KR" sz="1600" dirty="0" smtClean="0">
                <a:cs typeface="Noto Sans" panose="020B0502040504020204" pitchFamily="34"/>
              </a:rPr>
              <a:t>1200px </a:t>
            </a:r>
            <a:endParaRPr lang="en-US" altLang="ko-KR" sz="1600" dirty="0">
              <a:cs typeface="Noto Sans" panose="020B0502040504020204" pitchFamily="34"/>
            </a:endParaRPr>
          </a:p>
          <a:p>
            <a:r>
              <a:rPr lang="en-US" altLang="ko-KR" sz="1600" dirty="0">
                <a:cs typeface="Noto Sans" panose="020B0502040504020204" pitchFamily="34"/>
              </a:rPr>
              <a:t> height : </a:t>
            </a:r>
            <a:r>
              <a:rPr lang="en-US" altLang="ko-KR" sz="1600" dirty="0" smtClean="0">
                <a:cs typeface="Noto Sans" panose="020B0502040504020204" pitchFamily="34"/>
              </a:rPr>
              <a:t>2669px</a:t>
            </a:r>
            <a:endParaRPr lang="en-US" altLang="ko-KR" sz="1600" dirty="0">
              <a:cs typeface="Noto Sans" panose="020B0502040504020204" pitchFamily="34"/>
            </a:endParaRPr>
          </a:p>
          <a:p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양 옆 여백 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r>
              <a:rPr lang="en-US" altLang="ko-KR" sz="1600" dirty="0" smtClean="0">
                <a:cs typeface="Noto Sans" panose="020B0502040504020204" pitchFamily="34"/>
              </a:rPr>
              <a:t> width</a:t>
            </a:r>
            <a:r>
              <a:rPr lang="ko-KR" altLang="en-US" sz="1600" dirty="0" smtClean="0">
                <a:cs typeface="Noto Sans" panose="020B0502040504020204" pitchFamily="34"/>
              </a:rPr>
              <a:t>  </a:t>
            </a:r>
            <a:r>
              <a:rPr lang="en-US" altLang="ko-KR" sz="1600" dirty="0">
                <a:cs typeface="Noto Sans" panose="020B0502040504020204" pitchFamily="34"/>
              </a:rPr>
              <a:t>: </a:t>
            </a:r>
            <a:r>
              <a:rPr lang="en-US" altLang="ko-KR" sz="1600" dirty="0" smtClean="0">
                <a:cs typeface="Noto Sans" panose="020B0502040504020204" pitchFamily="34"/>
              </a:rPr>
              <a:t>351 </a:t>
            </a:r>
            <a:endParaRPr lang="en-US" altLang="ko-KR" sz="1600" dirty="0">
              <a:cs typeface="Noto Sans" panose="020B0502040504020204" pitchFamily="34"/>
            </a:endParaRPr>
          </a:p>
          <a:p>
            <a:r>
              <a:rPr lang="en-US" altLang="ko-KR" sz="1600" dirty="0">
                <a:cs typeface="Noto Sans" panose="020B0502040504020204" pitchFamily="34"/>
              </a:rPr>
              <a:t> height : </a:t>
            </a:r>
            <a:r>
              <a:rPr lang="en-US" altLang="ko-KR" sz="1600" dirty="0" smtClean="0">
                <a:cs typeface="Noto Sans" panose="020B0502040504020204" pitchFamily="34"/>
              </a:rPr>
              <a:t>2669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 </a:t>
            </a:r>
            <a:endParaRPr lang="en-US" altLang="ko-KR" sz="16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77100" y="727924"/>
            <a:ext cx="4114800" cy="576852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816185" y="2361728"/>
            <a:ext cx="263528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5400000">
            <a:off x="816184" y="3328516"/>
            <a:ext cx="263528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5400000">
            <a:off x="816184" y="4321478"/>
            <a:ext cx="263528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55100" y="807720"/>
            <a:ext cx="715218" cy="56159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599212" y="826665"/>
            <a:ext cx="715218" cy="56159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48318" y="804214"/>
            <a:ext cx="2373423" cy="56159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E5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04775"/>
            <a:ext cx="1638300" cy="32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610" y="733425"/>
            <a:ext cx="6773440" cy="709700"/>
            <a:chOff x="2669010" y="2827021"/>
            <a:chExt cx="6773440" cy="709700"/>
          </a:xfrm>
        </p:grpSpPr>
        <p:sp>
          <p:nvSpPr>
            <p:cNvPr id="10" name="TextBox 9"/>
            <p:cNvSpPr txBox="1"/>
            <p:nvPr/>
          </p:nvSpPr>
          <p:spPr>
            <a:xfrm>
              <a:off x="2762250" y="3013501"/>
              <a:ext cx="668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+mj-lt"/>
                  <a:cs typeface="Noto Sans" panose="020B0502040504020204" pitchFamily="34"/>
                </a:rPr>
                <a:t>Color</a:t>
              </a:r>
              <a:r>
                <a:rPr lang="en-US" altLang="ko-KR" sz="2000" b="1" dirty="0" smtClean="0">
                  <a:latin typeface="+mj-lt"/>
                  <a:cs typeface="Noto Sans" panose="020B0502040504020204" pitchFamily="34"/>
                </a:rPr>
                <a:t>(</a:t>
              </a:r>
              <a:r>
                <a:rPr lang="ko-KR" altLang="en-US" sz="2000" b="1" dirty="0" smtClean="0">
                  <a:latin typeface="+mj-lt"/>
                  <a:cs typeface="Noto Sans" panose="020B0502040504020204" pitchFamily="34"/>
                </a:rPr>
                <a:t>메인</a:t>
              </a:r>
              <a:r>
                <a:rPr lang="en-US" altLang="ko-KR" sz="2000" b="1" dirty="0" smtClean="0">
                  <a:latin typeface="+mj-lt"/>
                  <a:cs typeface="Noto Sans" panose="020B0502040504020204" pitchFamily="34"/>
                </a:rPr>
                <a:t>, </a:t>
              </a:r>
              <a:r>
                <a:rPr lang="ko-KR" altLang="en-US" sz="2000" b="1" dirty="0" smtClean="0">
                  <a:latin typeface="+mj-lt"/>
                  <a:cs typeface="Noto Sans" panose="020B0502040504020204" pitchFamily="34"/>
                </a:rPr>
                <a:t>서브 컬러</a:t>
              </a:r>
              <a:r>
                <a:rPr lang="en-US" altLang="ko-KR" sz="2000" b="1" dirty="0" smtClean="0">
                  <a:latin typeface="+mj-lt"/>
                  <a:cs typeface="Noto Sans" panose="020B0502040504020204" pitchFamily="34"/>
                </a:rPr>
                <a:t>)</a:t>
              </a:r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2669010" y="2827021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60870" y="2185476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REAND COLOR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581960" y="2622826"/>
            <a:ext cx="1843510" cy="643324"/>
          </a:xfrm>
          <a:prstGeom prst="rect">
            <a:avLst/>
          </a:prstGeom>
          <a:solidFill>
            <a:srgbClr val="E5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8542" y="2790599"/>
            <a:ext cx="188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#d8272d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69269" y="3688560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 COLOR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890359" y="4125910"/>
            <a:ext cx="1843510" cy="643324"/>
          </a:xfrm>
          <a:prstGeom prst="rect">
            <a:avLst/>
          </a:prstGeom>
          <a:solidFill>
            <a:srgbClr val="FF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5849" y="4293683"/>
            <a:ext cx="188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#ffd0d2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890359" y="5182608"/>
            <a:ext cx="1843510" cy="643324"/>
          </a:xfrm>
          <a:prstGeom prst="rect">
            <a:avLst/>
          </a:prstGeom>
          <a:solidFill>
            <a:srgbClr val="F77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5849" y="5350381"/>
            <a:ext cx="188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#f77377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4560870" y="4125910"/>
            <a:ext cx="1843510" cy="643324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26360" y="4293683"/>
            <a:ext cx="188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#444444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4560870" y="5182608"/>
            <a:ext cx="1843510" cy="643324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26360" y="5350381"/>
            <a:ext cx="188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#666666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231381" y="4125910"/>
            <a:ext cx="1843510" cy="64332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96871" y="4293683"/>
            <a:ext cx="188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cccccc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231381" y="5182608"/>
            <a:ext cx="1843510" cy="64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96871" y="5350381"/>
            <a:ext cx="188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#000000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51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E5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04775"/>
            <a:ext cx="1638300" cy="32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610" y="733425"/>
            <a:ext cx="6773440" cy="709700"/>
            <a:chOff x="2669010" y="2827021"/>
            <a:chExt cx="6773440" cy="709700"/>
          </a:xfrm>
        </p:grpSpPr>
        <p:sp>
          <p:nvSpPr>
            <p:cNvPr id="10" name="TextBox 9"/>
            <p:cNvSpPr txBox="1"/>
            <p:nvPr/>
          </p:nvSpPr>
          <p:spPr>
            <a:xfrm>
              <a:off x="2762250" y="3013501"/>
              <a:ext cx="668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+mj-lt"/>
                  <a:cs typeface="Noto Sans" panose="020B0502040504020204" pitchFamily="34"/>
                </a:rPr>
                <a:t>Layout</a:t>
              </a:r>
              <a:endParaRPr lang="en-US" altLang="ko-KR" sz="2000" b="1" dirty="0" smtClean="0">
                <a:latin typeface="+mj-lt"/>
                <a:cs typeface="Noto Sans" panose="020B0502040504020204" pitchFamily="34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2669010" y="2827021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90" y="919905"/>
            <a:ext cx="3975970" cy="557932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523429" y="1443125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TOP-VISUAL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23429" y="3158517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CONTENTS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523428" y="4758603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BANNER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523428" y="891284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header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523428" y="5619215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NOTICE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523428" y="6220189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FOOTER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524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E5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04775"/>
            <a:ext cx="1638300" cy="32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610" y="733425"/>
            <a:ext cx="6773440" cy="586590"/>
            <a:chOff x="2669010" y="2827021"/>
            <a:chExt cx="6773440" cy="586590"/>
          </a:xfrm>
        </p:grpSpPr>
        <p:sp>
          <p:nvSpPr>
            <p:cNvPr id="10" name="TextBox 9"/>
            <p:cNvSpPr txBox="1"/>
            <p:nvPr/>
          </p:nvSpPr>
          <p:spPr>
            <a:xfrm>
              <a:off x="2762250" y="3013501"/>
              <a:ext cx="668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j-lt"/>
                  <a:cs typeface="Noto Sans" panose="020B0502040504020204" pitchFamily="34"/>
                </a:rPr>
                <a:t>GNB</a:t>
              </a:r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2669010" y="2827021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97220"/>
              </p:ext>
            </p:extLst>
          </p:nvPr>
        </p:nvGraphicFramePr>
        <p:xfrm>
          <a:off x="1841500" y="1686752"/>
          <a:ext cx="8769350" cy="494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70">
                  <a:extLst>
                    <a:ext uri="{9D8B030D-6E8A-4147-A177-3AD203B41FA5}">
                      <a16:colId xmlns:a16="http://schemas.microsoft.com/office/drawing/2014/main" val="4211034655"/>
                    </a:ext>
                  </a:extLst>
                </a:gridCol>
                <a:gridCol w="2341880">
                  <a:extLst>
                    <a:ext uri="{9D8B030D-6E8A-4147-A177-3AD203B41FA5}">
                      <a16:colId xmlns:a16="http://schemas.microsoft.com/office/drawing/2014/main" val="241924982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9092089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1779876928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4140772576"/>
                    </a:ext>
                  </a:extLst>
                </a:gridCol>
              </a:tblGrid>
              <a:tr h="3442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17233"/>
                  </a:ext>
                </a:extLst>
              </a:tr>
              <a:tr h="3442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1DEPTH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2DEPTH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07616"/>
                  </a:ext>
                </a:extLst>
              </a:tr>
              <a:tr h="3442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펀드정보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대표펀드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37319"/>
                  </a:ext>
                </a:extLst>
              </a:tr>
              <a:tr h="3442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펀드상품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24075"/>
                  </a:ext>
                </a:extLst>
              </a:tr>
              <a:tr h="3442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운용정보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운용프로세스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90244"/>
                  </a:ext>
                </a:extLst>
              </a:tr>
              <a:tr h="3442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위험관리체계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36949"/>
                  </a:ext>
                </a:extLst>
              </a:tr>
              <a:tr h="3442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공시정보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운용보고서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75286"/>
                  </a:ext>
                </a:extLst>
              </a:tr>
              <a:tr h="3442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펀드공시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7327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공지사항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238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펀드용어사전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4364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펀드계산기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055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FAQ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09589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회사소개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회사개요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4469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인재채용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668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관계사소개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0490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찾아오시는길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E5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104775"/>
            <a:ext cx="1638300" cy="32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610" y="733425"/>
            <a:ext cx="6773440" cy="586590"/>
            <a:chOff x="2669010" y="2827021"/>
            <a:chExt cx="6773440" cy="586590"/>
          </a:xfrm>
        </p:grpSpPr>
        <p:sp>
          <p:nvSpPr>
            <p:cNvPr id="10" name="TextBox 9"/>
            <p:cNvSpPr txBox="1"/>
            <p:nvPr/>
          </p:nvSpPr>
          <p:spPr>
            <a:xfrm>
              <a:off x="2762250" y="3013501"/>
              <a:ext cx="668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+mj-lt"/>
                  <a:cs typeface="Noto Sans" panose="020B0502040504020204" pitchFamily="34"/>
                </a:rPr>
                <a:t>특장점</a:t>
              </a:r>
              <a:endParaRPr lang="en-US" altLang="ko-KR" sz="2000" b="1" dirty="0" smtClean="0">
                <a:latin typeface="+mj-lt"/>
                <a:cs typeface="Noto Sans" panose="020B0502040504020204" pitchFamily="34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2669010" y="2827021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5090" y="2696550"/>
            <a:ext cx="104160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1. </a:t>
            </a:r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회사의 목적성을 뚜렷하게 표현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(main – visual)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2. GNB</a:t>
            </a:r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영역을 한번에 볼 수 있게 함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3. </a:t>
            </a: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아이콘사용으로 상품의 이해를 도움</a:t>
            </a:r>
            <a:endParaRPr lang="en-US" altLang="ko-KR" sz="16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4. </a:t>
            </a: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간결한 레이아웃으로 한눈에 원하는 정보를 볼 수 있음</a:t>
            </a:r>
            <a:endParaRPr lang="en-US" altLang="ko-KR" sz="16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041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1443125"/>
            <a:ext cx="12192001" cy="101600"/>
          </a:xfrm>
          <a:prstGeom prst="rect">
            <a:avLst/>
          </a:prstGeom>
          <a:solidFill>
            <a:srgbClr val="E5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68" y="479552"/>
            <a:ext cx="3198231" cy="632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82454" y="2818441"/>
            <a:ext cx="4227090" cy="1202143"/>
            <a:chOff x="4002510" y="2559225"/>
            <a:chExt cx="4227090" cy="1202143"/>
          </a:xfrm>
        </p:grpSpPr>
        <p:sp>
          <p:nvSpPr>
            <p:cNvPr id="10" name="TextBox 9"/>
            <p:cNvSpPr txBox="1"/>
            <p:nvPr/>
          </p:nvSpPr>
          <p:spPr>
            <a:xfrm>
              <a:off x="4095750" y="2745705"/>
              <a:ext cx="41338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dirty="0" smtClean="0">
                  <a:latin typeface="+mj-lt"/>
                  <a:cs typeface="Noto Sans" panose="020B0502040504020204" pitchFamily="34"/>
                </a:rPr>
                <a:t>감사합니다</a:t>
              </a:r>
              <a:r>
                <a:rPr lang="en-US" altLang="ko-KR" sz="6000" b="1" dirty="0" smtClean="0">
                  <a:latin typeface="+mj-lt"/>
                  <a:cs typeface="Noto Sans" panose="020B0502040504020204" pitchFamily="34"/>
                </a:rPr>
                <a:t>.</a:t>
              </a:r>
            </a:p>
          </p:txBody>
        </p:sp>
        <p:sp>
          <p:nvSpPr>
            <p:cNvPr id="11" name="타원 10"/>
            <p:cNvSpPr/>
            <p:nvPr/>
          </p:nvSpPr>
          <p:spPr>
            <a:xfrm flipH="1">
              <a:off x="4002510" y="2559225"/>
              <a:ext cx="186480" cy="186480"/>
            </a:xfrm>
            <a:prstGeom prst="ellipse">
              <a:avLst/>
            </a:prstGeom>
            <a:solidFill>
              <a:srgbClr val="E53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</p:grpSp>
    </p:spTree>
    <p:extLst>
      <p:ext uri="{BB962C8B-B14F-4D97-AF65-F5344CB8AC3E}">
        <p14:creationId xmlns:p14="http://schemas.microsoft.com/office/powerpoint/2010/main" val="2977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215</Words>
  <Application>Microsoft Office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i7D-13</dc:creator>
  <cp:lastModifiedBy>i7D-13</cp:lastModifiedBy>
  <cp:revision>11</cp:revision>
  <dcterms:created xsi:type="dcterms:W3CDTF">2021-09-07T03:10:35Z</dcterms:created>
  <dcterms:modified xsi:type="dcterms:W3CDTF">2021-09-07T05:48:01Z</dcterms:modified>
</cp:coreProperties>
</file>