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60"/>
  </p:notesMasterIdLst>
  <p:sldIdLst>
    <p:sldId id="256" r:id="rId2"/>
    <p:sldId id="257" r:id="rId3"/>
    <p:sldId id="261" r:id="rId4"/>
    <p:sldId id="292" r:id="rId5"/>
    <p:sldId id="298" r:id="rId6"/>
    <p:sldId id="269" r:id="rId7"/>
    <p:sldId id="296" r:id="rId8"/>
    <p:sldId id="258" r:id="rId9"/>
    <p:sldId id="297" r:id="rId10"/>
    <p:sldId id="266" r:id="rId11"/>
    <p:sldId id="299" r:id="rId12"/>
    <p:sldId id="262" r:id="rId13"/>
    <p:sldId id="263" r:id="rId14"/>
    <p:sldId id="300" r:id="rId15"/>
    <p:sldId id="267" r:id="rId16"/>
    <p:sldId id="268" r:id="rId17"/>
    <p:sldId id="301" r:id="rId18"/>
    <p:sldId id="270" r:id="rId19"/>
    <p:sldId id="272" r:id="rId20"/>
    <p:sldId id="302" r:id="rId21"/>
    <p:sldId id="273" r:id="rId22"/>
    <p:sldId id="303" r:id="rId23"/>
    <p:sldId id="274" r:id="rId24"/>
    <p:sldId id="304" r:id="rId25"/>
    <p:sldId id="275" r:id="rId26"/>
    <p:sldId id="276" r:id="rId27"/>
    <p:sldId id="277" r:id="rId28"/>
    <p:sldId id="305" r:id="rId29"/>
    <p:sldId id="278" r:id="rId30"/>
    <p:sldId id="279" r:id="rId31"/>
    <p:sldId id="306" r:id="rId32"/>
    <p:sldId id="290" r:id="rId33"/>
    <p:sldId id="283" r:id="rId34"/>
    <p:sldId id="284" r:id="rId35"/>
    <p:sldId id="289" r:id="rId36"/>
    <p:sldId id="280" r:id="rId37"/>
    <p:sldId id="288" r:id="rId38"/>
    <p:sldId id="287" r:id="rId39"/>
    <p:sldId id="291" r:id="rId40"/>
    <p:sldId id="286" r:id="rId41"/>
    <p:sldId id="320" r:id="rId42"/>
    <p:sldId id="293" r:id="rId43"/>
    <p:sldId id="315" r:id="rId44"/>
    <p:sldId id="316" r:id="rId45"/>
    <p:sldId id="314" r:id="rId46"/>
    <p:sldId id="317" r:id="rId47"/>
    <p:sldId id="294" r:id="rId48"/>
    <p:sldId id="295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8" r:id="rId57"/>
    <p:sldId id="285" r:id="rId58"/>
    <p:sldId id="265" r:id="rId5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cott Henscheid" initials="SH" lastIdx="1" clrIdx="0">
    <p:extLst>
      <p:ext uri="{19B8F6BF-5375-455C-9EA6-DF929625EA0E}">
        <p15:presenceInfo xmlns:p15="http://schemas.microsoft.com/office/powerpoint/2012/main" userId="Scott Henschei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84" autoAdjust="0"/>
    <p:restoredTop sz="89693" autoAdjust="0"/>
  </p:normalViewPr>
  <p:slideViewPr>
    <p:cSldViewPr snapToGrid="0">
      <p:cViewPr varScale="1">
        <p:scale>
          <a:sx n="73" d="100"/>
          <a:sy n="73" d="100"/>
        </p:scale>
        <p:origin x="113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7" d="100"/>
          <a:sy n="77" d="100"/>
        </p:scale>
        <p:origin x="262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180E2A-A191-4CB1-8DBD-2A377C73814C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9152DB-1C8E-40AF-807F-2A47F23E5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562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9152DB-1C8E-40AF-807F-2A47F23E52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5398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9152DB-1C8E-40AF-807F-2A47F23E528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00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9152DB-1C8E-40AF-807F-2A47F23E528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8032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9152DB-1C8E-40AF-807F-2A47F23E528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2629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9152DB-1C8E-40AF-807F-2A47F23E528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2127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9152DB-1C8E-40AF-807F-2A47F23E528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1889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9152DB-1C8E-40AF-807F-2A47F23E528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8786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9152DB-1C8E-40AF-807F-2A47F23E528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2051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9152DB-1C8E-40AF-807F-2A47F23E528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6470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9152DB-1C8E-40AF-807F-2A47F23E528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14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9152DB-1C8E-40AF-807F-2A47F23E528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598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9152DB-1C8E-40AF-807F-2A47F23E528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9162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9152DB-1C8E-40AF-807F-2A47F23E528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6806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9152DB-1C8E-40AF-807F-2A47F23E528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153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9152DB-1C8E-40AF-807F-2A47F23E528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7793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9152DB-1C8E-40AF-807F-2A47F23E528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8762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9152DB-1C8E-40AF-807F-2A47F23E528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2475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9152DB-1C8E-40AF-807F-2A47F23E528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9377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9152DB-1C8E-40AF-807F-2A47F23E528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20470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9152DB-1C8E-40AF-807F-2A47F23E528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76819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9152DB-1C8E-40AF-807F-2A47F23E528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13031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9152DB-1C8E-40AF-807F-2A47F23E528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9766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9152DB-1C8E-40AF-807F-2A47F23E528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84331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9152DB-1C8E-40AF-807F-2A47F23E528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06981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9152DB-1C8E-40AF-807F-2A47F23E528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5431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9152DB-1C8E-40AF-807F-2A47F23E528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64086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9152DB-1C8E-40AF-807F-2A47F23E528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39753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Babel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Used by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WebPack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convert your ECMAScript 2015+ code into a backwards compatible version of JavaScript.</a:t>
            </a:r>
            <a:endParaRPr lang="en-US" b="0" dirty="0">
              <a:effectLst/>
            </a:endParaRPr>
          </a:p>
          <a:p>
            <a:pPr rtl="0"/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TypeScript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A typed superset of JavaScript that compiles into JavaScript.</a:t>
            </a:r>
            <a:endParaRPr lang="en-US" b="0" dirty="0">
              <a:effectLst/>
            </a:endParaRPr>
          </a:p>
          <a:p>
            <a:pPr rtl="0"/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PWA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Web apps that take advantage of the latest technologies to combine the best of web and mobile apps.  Designed act and feel like an app. This option adds a Service Worker and some mobile friendly icons.</a:t>
            </a:r>
            <a:endParaRPr lang="en-US" b="0" dirty="0">
              <a:effectLst/>
            </a:endParaRPr>
          </a:p>
          <a:p>
            <a:pPr rtl="0"/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 Worker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A script that runs in the background separate from the web site.  Includes features like push notifications and background sync.</a:t>
            </a:r>
            <a:endParaRPr lang="en-US" b="0" dirty="0">
              <a:effectLst/>
            </a:endParaRPr>
          </a:p>
          <a:p>
            <a:pPr rtl="0"/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Router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Used to sync URL’s to the views in the app.</a:t>
            </a:r>
            <a:endParaRPr lang="en-US" b="0" dirty="0">
              <a:effectLst/>
            </a:endParaRPr>
          </a:p>
          <a:p>
            <a:r>
              <a:rPr lang="en-US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Vuex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Its job is to share data across the components of your application.  A centralized data store that any component can listen to for changes.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9152DB-1C8E-40AF-807F-2A47F23E528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29626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9152DB-1C8E-40AF-807F-2A47F23E528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6132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9152DB-1C8E-40AF-807F-2A47F23E528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37622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9152DB-1C8E-40AF-807F-2A47F23E528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40781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9152DB-1C8E-40AF-807F-2A47F23E528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5392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9152DB-1C8E-40AF-807F-2A47F23E528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6964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9152DB-1C8E-40AF-807F-2A47F23E528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10935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9152DB-1C8E-40AF-807F-2A47F23E528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0850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9152DB-1C8E-40AF-807F-2A47F23E528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72963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9152DB-1C8E-40AF-807F-2A47F23E528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1975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9152DB-1C8E-40AF-807F-2A47F23E5282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77254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9152DB-1C8E-40AF-807F-2A47F23E5282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99439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9152DB-1C8E-40AF-807F-2A47F23E5282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42064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9152DB-1C8E-40AF-807F-2A47F23E5282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29078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9152DB-1C8E-40AF-807F-2A47F23E5282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19435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9152DB-1C8E-40AF-807F-2A47F23E5282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57633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9152DB-1C8E-40AF-807F-2A47F23E5282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9152DB-1C8E-40AF-807F-2A47F23E528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92588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9152DB-1C8E-40AF-807F-2A47F23E5282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37704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9152DB-1C8E-40AF-807F-2A47F23E5282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38674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9152DB-1C8E-40AF-807F-2A47F23E5282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38724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9152DB-1C8E-40AF-807F-2A47F23E5282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25346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9152DB-1C8E-40AF-807F-2A47F23E5282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76655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9152DB-1C8E-40AF-807F-2A47F23E5282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63761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9152DB-1C8E-40AF-807F-2A47F23E5282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6750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9152DB-1C8E-40AF-807F-2A47F23E5282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72906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9152DB-1C8E-40AF-807F-2A47F23E5282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5443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9152DB-1C8E-40AF-807F-2A47F23E528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4368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9152DB-1C8E-40AF-807F-2A47F23E528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2972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9152DB-1C8E-40AF-807F-2A47F23E528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3249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9152DB-1C8E-40AF-807F-2A47F23E528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329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6885-7DE3-4370-921D-D3E6032F454A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79CDF-8C63-40F0-9A81-05C8744C9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957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6885-7DE3-4370-921D-D3E6032F454A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79CDF-8C63-40F0-9A81-05C8744C9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561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6885-7DE3-4370-921D-D3E6032F454A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79CDF-8C63-40F0-9A81-05C8744C9A43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737117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6885-7DE3-4370-921D-D3E6032F454A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79CDF-8C63-40F0-9A81-05C8744C9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9521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6885-7DE3-4370-921D-D3E6032F454A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79CDF-8C63-40F0-9A81-05C8744C9A4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469341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6885-7DE3-4370-921D-D3E6032F454A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79CDF-8C63-40F0-9A81-05C8744C9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9539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6885-7DE3-4370-921D-D3E6032F454A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79CDF-8C63-40F0-9A81-05C8744C9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8693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6885-7DE3-4370-921D-D3E6032F454A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79CDF-8C63-40F0-9A81-05C8744C9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722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6885-7DE3-4370-921D-D3E6032F454A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79CDF-8C63-40F0-9A81-05C8744C9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874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6885-7DE3-4370-921D-D3E6032F454A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79CDF-8C63-40F0-9A81-05C8744C9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648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6885-7DE3-4370-921D-D3E6032F454A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79CDF-8C63-40F0-9A81-05C8744C9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594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6885-7DE3-4370-921D-D3E6032F454A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79CDF-8C63-40F0-9A81-05C8744C9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911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6885-7DE3-4370-921D-D3E6032F454A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79CDF-8C63-40F0-9A81-05C8744C9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23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6885-7DE3-4370-921D-D3E6032F454A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79CDF-8C63-40F0-9A81-05C8744C9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63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6885-7DE3-4370-921D-D3E6032F454A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79CDF-8C63-40F0-9A81-05C8744C9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43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6885-7DE3-4370-921D-D3E6032F454A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79CDF-8C63-40F0-9A81-05C8744C9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721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16885-7DE3-4370-921D-D3E6032F454A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7879CDF-8C63-40F0-9A81-05C8744C9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783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vuejs.org/v2/guide/index.html#Handling-User-Input" TargetMode="External"/><Relationship Id="rId4" Type="http://schemas.openxmlformats.org/officeDocument/2006/relationships/image" Target="../media/image2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vuejs.org/v2/guide/instance.html" TargetMode="External"/><Relationship Id="rId4" Type="http://schemas.openxmlformats.org/officeDocument/2006/relationships/image" Target="../media/image2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efankrause.net/js-frameworks-benchmark6/webdriver-ts-results/table.html" TargetMode="External"/><Relationship Id="rId7" Type="http://schemas.openxmlformats.org/officeDocument/2006/relationships/image" Target="../media/image2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.png"/><Relationship Id="rId5" Type="http://schemas.openxmlformats.org/officeDocument/2006/relationships/hyperlink" Target="http://vuejs.org/" TargetMode="External"/><Relationship Id="rId4" Type="http://schemas.openxmlformats.org/officeDocument/2006/relationships/hyperlink" Target="https://github.com/vuejs/vue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vuejs.org/v2/guide/list.html" TargetMode="External"/><Relationship Id="rId4" Type="http://schemas.openxmlformats.org/officeDocument/2006/relationships/image" Target="../media/image2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vuejs.org/v2/guide/computed.html" TargetMode="External"/><Relationship Id="rId4" Type="http://schemas.openxmlformats.org/officeDocument/2006/relationships/image" Target="../media/image2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vuejs.org/v2/guide/forms.html" TargetMode="External"/><Relationship Id="rId4" Type="http://schemas.openxmlformats.org/officeDocument/2006/relationships/image" Target="../media/image2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vuejs.org/v2/guide/components.html#Passing-Data-to-Child-Components-with-Props" TargetMode="External"/><Relationship Id="rId4" Type="http://schemas.openxmlformats.org/officeDocument/2006/relationships/image" Target="../media/image2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vuejs.org/v2/guide/components.html" TargetMode="External"/><Relationship Id="rId4" Type="http://schemas.openxmlformats.org/officeDocument/2006/relationships/image" Target="../media/image2.sv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sv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vuejs.org/v2/guide/components-custom-events.html" TargetMode="External"/><Relationship Id="rId4" Type="http://schemas.openxmlformats.org/officeDocument/2006/relationships/image" Target="../media/image2.sv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sv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sv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sv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sv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sv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sv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xios/axios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sv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aviationweather.autopilotstudios.com/metar/recent/KBOI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github.com/axios/axios" TargetMode="Externa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sv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sv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sv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router.vuejs.org/" TargetMode="External"/><Relationship Id="rId4" Type="http://schemas.openxmlformats.org/officeDocument/2006/relationships/image" Target="../media/image2.sv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router.vuejs.org/" TargetMode="External"/><Relationship Id="rId4" Type="http://schemas.openxmlformats.org/officeDocument/2006/relationships/image" Target="../media/image2.sv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sv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sv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sv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sv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sv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sv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vuex.vuejs.org/" TargetMode="External"/><Relationship Id="rId4" Type="http://schemas.openxmlformats.org/officeDocument/2006/relationships/image" Target="../media/image2.sv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sv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s.google.com/web/progressive-web-apps/checklist" TargetMode="External"/><Relationship Id="rId3" Type="http://schemas.openxmlformats.org/officeDocument/2006/relationships/hyperlink" Target="https://www.vuemastery.com/" TargetMode="External"/><Relationship Id="rId7" Type="http://schemas.openxmlformats.org/officeDocument/2006/relationships/hyperlink" Target="https://medium.freecodecamp.org/the-vue-handbook-a-thorough-introduction-to-vue-js-1e86835d8446" TargetMode="External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dium.com/unicorn-supplies/angular-vs-react-vs-vue-a-2017-comparison-c5c52d620176" TargetMode="External"/><Relationship Id="rId5" Type="http://schemas.openxmlformats.org/officeDocument/2006/relationships/hyperlink" Target="https://chrome.google.com/webstore/detail/vuejs-devtools/nhdogjmejiglipccpnnnanhbledajbpd" TargetMode="External"/><Relationship Id="rId10" Type="http://schemas.openxmlformats.org/officeDocument/2006/relationships/image" Target="../media/image2.svg"/><Relationship Id="rId4" Type="http://schemas.openxmlformats.org/officeDocument/2006/relationships/hyperlink" Target="https://www.udemy.com/vuejs-2-the-complete-guide" TargetMode="External"/><Relationship Id="rId9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vuejs.org/v2/guide/index.html#Conditionals-and-Loops" TargetMode="Externa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B2799-5292-40AB-9382-2E02874621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Quick Over-Vue.js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7B8754-40E8-42CB-8B40-5B206E32A3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github.com/</a:t>
            </a:r>
            <a:r>
              <a:rPr lang="en-US" sz="3200" dirty="0" err="1"/>
              <a:t>ironpilot</a:t>
            </a:r>
            <a:r>
              <a:rPr lang="en-US" sz="3200" dirty="0"/>
              <a:t>/</a:t>
            </a:r>
            <a:r>
              <a:rPr lang="en-US" sz="3200" dirty="0" err="1"/>
              <a:t>vuejs</a:t>
            </a:r>
            <a:r>
              <a:rPr lang="en-US" sz="3200" dirty="0"/>
              <a:t>-intro/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B7BB30FF-DA06-475B-A0FD-30B4EA17C5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67605" y="612533"/>
            <a:ext cx="3056790" cy="305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102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D149B-FE22-44E3-863B-3747E167F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Vue Instance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620CC97-D728-4A2D-B662-C31BBF850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6914" y="1645921"/>
            <a:ext cx="8438606" cy="439544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Vue application starts with a root view instance.</a:t>
            </a:r>
          </a:p>
          <a:p>
            <a:r>
              <a:rPr lang="en-US" dirty="0"/>
              <a:t>Loosely inspired by the MVVM (Model, View, </a:t>
            </a:r>
            <a:r>
              <a:rPr lang="en-US" dirty="0" err="1"/>
              <a:t>ViewModel</a:t>
            </a:r>
            <a:r>
              <a:rPr lang="en-US" dirty="0"/>
              <a:t>) pattern.</a:t>
            </a:r>
          </a:p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.el</a:t>
            </a:r>
          </a:p>
          <a:p>
            <a:pPr lvl="1"/>
            <a:r>
              <a:rPr lang="en-US" dirty="0"/>
              <a:t>The template that will be rendered by the Vue Instance.</a:t>
            </a:r>
          </a:p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.data </a:t>
            </a:r>
          </a:p>
          <a:p>
            <a:pPr lvl="1"/>
            <a:r>
              <a:rPr lang="en-US" dirty="0"/>
              <a:t>Vue data properties. Or all of the variables in your app or component.</a:t>
            </a:r>
          </a:p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.methods</a:t>
            </a:r>
          </a:p>
          <a:p>
            <a:pPr lvl="1"/>
            <a:r>
              <a:rPr lang="en-US" dirty="0"/>
              <a:t>Just like the methods in any other OOP language. A collection of functions that encapsulate functionality in your code.</a:t>
            </a:r>
          </a:p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.computed</a:t>
            </a:r>
          </a:p>
          <a:p>
            <a:pPr lvl="1"/>
            <a:r>
              <a:rPr lang="en-US" dirty="0"/>
              <a:t>Dynamic data properties. More on these later.</a:t>
            </a:r>
          </a:p>
          <a:p>
            <a:r>
              <a:rPr lang="en-US" dirty="0"/>
              <a:t>And more…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1E7944E-06CB-4ADD-8EAD-D59F352E28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5216771"/>
            <a:ext cx="1641229" cy="164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841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D149B-FE22-44E3-863B-3747E167F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A34541-95E9-49A6-9977-FE7DD7110B8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.methods</a:t>
            </a:r>
          </a:p>
          <a:p>
            <a:pPr lvl="1"/>
            <a:r>
              <a:rPr lang="en-US" dirty="0"/>
              <a:t>The .methods key on the Vue instance houses custom methods.</a:t>
            </a:r>
          </a:p>
          <a:p>
            <a:pPr lvl="1"/>
            <a:r>
              <a:rPr lang="en-US" dirty="0"/>
              <a:t>Following JSON syntax, the method must have a name and then reference a function.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F75830-2A27-4D4F-8427-352B7AAF07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89969" y="2160589"/>
            <a:ext cx="5662114" cy="388077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var app = new Vue({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   el: '#app',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   data: {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       message: ‘Hello Vue’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   },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   methods: {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convertToCelsius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: function(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degreesF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           return (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degreesF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– 32) * 5/9;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})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1E7944E-06CB-4ADD-8EAD-D59F352E28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5216771"/>
            <a:ext cx="1641229" cy="164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850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DD149B-FE22-44E3-863B-3747E167F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Events &amp; Methods (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v-on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A34541-95E9-49A6-9977-FE7DD7110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89"/>
            <a:ext cx="3973943" cy="435309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Events are an action or occurrence that the software can react to.</a:t>
            </a:r>
          </a:p>
          <a:p>
            <a:r>
              <a:rPr lang="en-US" dirty="0">
                <a:solidFill>
                  <a:schemeClr val="bg1"/>
                </a:solidFill>
              </a:rPr>
              <a:t>The 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v-on </a:t>
            </a:r>
            <a:r>
              <a:rPr lang="en-US" dirty="0">
                <a:solidFill>
                  <a:schemeClr val="bg1"/>
                </a:solidFill>
              </a:rPr>
              <a:t>directive allows us to react to user events.</a:t>
            </a:r>
          </a:p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v-on</a:t>
            </a:r>
            <a:r>
              <a:rPr lang="en-US" dirty="0">
                <a:solidFill>
                  <a:schemeClr val="bg1"/>
                </a:solidFill>
              </a:rPr>
              <a:t> is generally connected to a method to handle the event.</a:t>
            </a:r>
          </a:p>
          <a:p>
            <a:r>
              <a:rPr lang="en-US" dirty="0">
                <a:solidFill>
                  <a:schemeClr val="bg1"/>
                </a:solidFill>
              </a:rPr>
              <a:t>Sample events:</a:t>
            </a:r>
          </a:p>
          <a:p>
            <a:pPr lvl="1"/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v-on:click</a:t>
            </a:r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v-on:submit</a:t>
            </a:r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bg1"/>
                </a:solidFill>
              </a:rPr>
              <a:t>Shorthand:</a:t>
            </a:r>
          </a:p>
          <a:p>
            <a:pPr lvl="1"/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@click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1E7944E-06CB-4ADD-8EAD-D59F352E28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17616" y="972608"/>
            <a:ext cx="4900269" cy="4900269"/>
          </a:xfrm>
          <a:prstGeom prst="rect">
            <a:avLst/>
          </a:prstGeom>
        </p:spPr>
      </p:pic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507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D149B-FE22-44E3-863B-3747E167F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Event Modifiers &amp; Key Modifiers</a:t>
            </a:r>
            <a:br>
              <a:rPr lang="en-US" dirty="0"/>
            </a:br>
            <a:r>
              <a:rPr lang="en-US" sz="1600" dirty="0"/>
              <a:t>https://vuejs.org/v2/guide/events.html#Event-Modifiers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672A7F-623C-4B29-875A-7EA2287CEA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Event Modifiers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A34541-95E9-49A6-9977-FE7DD7110B8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.stop</a:t>
            </a:r>
          </a:p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.prevent</a:t>
            </a:r>
          </a:p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.capture</a:t>
            </a:r>
          </a:p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.self</a:t>
            </a:r>
          </a:p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.once</a:t>
            </a:r>
          </a:p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.passive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D3B341C-461E-4763-A01B-92C5E7FE46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Key Modifiers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F75830-2A27-4D4F-8427-352B7AAF07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776444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.enter</a:t>
            </a:r>
          </a:p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.tab</a:t>
            </a:r>
          </a:p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.delete</a:t>
            </a:r>
            <a:r>
              <a:rPr lang="en-US" dirty="0"/>
              <a:t> (captures both “Delete” and “Backspace” keys)</a:t>
            </a:r>
          </a:p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.esc</a:t>
            </a:r>
          </a:p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.space</a:t>
            </a:r>
          </a:p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.up</a:t>
            </a:r>
          </a:p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.down</a:t>
            </a:r>
          </a:p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.left</a:t>
            </a:r>
          </a:p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.right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1E7944E-06CB-4ADD-8EAD-D59F352E28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5216771"/>
            <a:ext cx="1641229" cy="164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67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D149B-FE22-44E3-863B-3747E167F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 (Methods &amp; Events)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431DA-7DEF-4E3E-BE02-AD162A7A3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Modify the Conditionals example to make it more useful.</a:t>
            </a:r>
          </a:p>
          <a:p>
            <a:endParaRPr lang="en-US" dirty="0"/>
          </a:p>
          <a:p>
            <a:r>
              <a:rPr lang="en-US" dirty="0"/>
              <a:t>Starting Site: /3-methods/start.html</a:t>
            </a:r>
          </a:p>
          <a:p>
            <a:endParaRPr lang="en-US" dirty="0"/>
          </a:p>
          <a:p>
            <a:r>
              <a:rPr lang="en-US" dirty="0"/>
              <a:t>TASK: Make a button that selects a winning or none winning div.</a:t>
            </a:r>
          </a:p>
          <a:p>
            <a:pPr lvl="1"/>
            <a:r>
              <a:rPr lang="en-US" dirty="0"/>
              <a:t>Attach an event listener to the button.</a:t>
            </a:r>
          </a:p>
          <a:p>
            <a:pPr lvl="1"/>
            <a:r>
              <a:rPr lang="en-US" dirty="0"/>
              <a:t>The two </a:t>
            </a:r>
            <a:r>
              <a:rPr lang="en-US" dirty="0" err="1"/>
              <a:t>divs</a:t>
            </a:r>
            <a:r>
              <a:rPr lang="en-US" dirty="0"/>
              <a:t> should both be hidden until the button is clicked.</a:t>
            </a:r>
          </a:p>
          <a:p>
            <a:pPr lvl="1"/>
            <a:r>
              <a:rPr lang="en-US" dirty="0"/>
              <a:t>Use a random function to making winning random.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1E7944E-06CB-4ADD-8EAD-D59F352E28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5216771"/>
            <a:ext cx="1641229" cy="16412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AE87D53-54BB-4385-9C53-C75ED25998BF}"/>
              </a:ext>
            </a:extLst>
          </p:cNvPr>
          <p:cNvSpPr txBox="1"/>
          <p:nvPr/>
        </p:nvSpPr>
        <p:spPr>
          <a:xfrm>
            <a:off x="1471448" y="6295697"/>
            <a:ext cx="64812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5"/>
              </a:rPr>
              <a:t>https://vuejs.org/v2/guide/index.html#Handling-User-Input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5489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0B799415-C8A1-4AF4-937A-39B3E588A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8EB8367E-3136-45F1-990E-488C55098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986210AB-2561-4597-BB00-F0A66DE53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tangle 23">
              <a:extLst>
                <a:ext uri="{FF2B5EF4-FFF2-40B4-BE49-F238E27FC236}">
                  <a16:creationId xmlns:a16="http://schemas.microsoft.com/office/drawing/2014/main" id="{359C5E5B-705A-43A1-82C0-78ACAB104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5" name="Rectangle 25">
              <a:extLst>
                <a:ext uri="{FF2B5EF4-FFF2-40B4-BE49-F238E27FC236}">
                  <a16:creationId xmlns:a16="http://schemas.microsoft.com/office/drawing/2014/main" id="{65BB93FF-8832-4C5A-B252-45B2AC90A2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6" name="Isosceles Triangle 75">
              <a:extLst>
                <a:ext uri="{FF2B5EF4-FFF2-40B4-BE49-F238E27FC236}">
                  <a16:creationId xmlns:a16="http://schemas.microsoft.com/office/drawing/2014/main" id="{1FA91EBA-81C6-454D-A335-4C46756B7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Rectangle 27">
              <a:extLst>
                <a:ext uri="{FF2B5EF4-FFF2-40B4-BE49-F238E27FC236}">
                  <a16:creationId xmlns:a16="http://schemas.microsoft.com/office/drawing/2014/main" id="{C56E4D95-BC51-4CA7-BF3E-37A208BBF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Rectangle 28">
              <a:extLst>
                <a:ext uri="{FF2B5EF4-FFF2-40B4-BE49-F238E27FC236}">
                  <a16:creationId xmlns:a16="http://schemas.microsoft.com/office/drawing/2014/main" id="{49071018-7773-4384-A4FE-A8909FF2E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29">
              <a:extLst>
                <a:ext uri="{FF2B5EF4-FFF2-40B4-BE49-F238E27FC236}">
                  <a16:creationId xmlns:a16="http://schemas.microsoft.com/office/drawing/2014/main" id="{5742FF41-2414-456B-94FF-64FE4EC6F7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0" name="Isosceles Triangle 79">
              <a:extLst>
                <a:ext uri="{FF2B5EF4-FFF2-40B4-BE49-F238E27FC236}">
                  <a16:creationId xmlns:a16="http://schemas.microsoft.com/office/drawing/2014/main" id="{C76E901C-D221-4E6B-BECD-B6BE80E2D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1" name="Isosceles Triangle 80">
              <a:extLst>
                <a:ext uri="{FF2B5EF4-FFF2-40B4-BE49-F238E27FC236}">
                  <a16:creationId xmlns:a16="http://schemas.microsoft.com/office/drawing/2014/main" id="{95A4D139-5BEB-405E-8DBB-17A19A102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FDD149B-FE22-44E3-863B-3747E167F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8" y="4473225"/>
            <a:ext cx="8288035" cy="109505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The Vue Lifecycle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1E7944E-06CB-4ADD-8EAD-D59F352E28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06750" y="609600"/>
            <a:ext cx="3642357" cy="3642357"/>
          </a:xfrm>
          <a:prstGeom prst="rect">
            <a:avLst/>
          </a:prstGeom>
        </p:spPr>
      </p:pic>
      <p:pic>
        <p:nvPicPr>
          <p:cNvPr id="3074" name="Picture 2" descr="The Vue Instance Lifecycle">
            <a:extLst>
              <a:ext uri="{FF2B5EF4-FFF2-40B4-BE49-F238E27FC236}">
                <a16:creationId xmlns:a16="http://schemas.microsoft.com/office/drawing/2014/main" id="{C298AF8A-5C65-4C95-93A7-4ED655303E6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772" y="-6297"/>
            <a:ext cx="5968228" cy="15114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59817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D149B-FE22-44E3-863B-3747E167F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8" y="4473225"/>
            <a:ext cx="8288035" cy="109505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The Vue Lifecycle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1E7944E-06CB-4ADD-8EAD-D59F352E28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06750" y="609600"/>
            <a:ext cx="3642357" cy="3642357"/>
          </a:xfrm>
          <a:prstGeom prst="rect">
            <a:avLst/>
          </a:prstGeom>
        </p:spPr>
      </p:pic>
      <p:pic>
        <p:nvPicPr>
          <p:cNvPr id="3074" name="Picture 2" descr="The Vue Instance Lifecycle">
            <a:extLst>
              <a:ext uri="{FF2B5EF4-FFF2-40B4-BE49-F238E27FC236}">
                <a16:creationId xmlns:a16="http://schemas.microsoft.com/office/drawing/2014/main" id="{C298AF8A-5C65-4C95-93A7-4ED655303E6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045" y="-6171963"/>
            <a:ext cx="5531955" cy="14009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65656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D149B-FE22-44E3-863B-3747E167F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4 (Vue Lifecycle)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431DA-7DEF-4E3E-BE02-AD162A7A3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Modify the Methods &amp; Events example to make it even more useful.</a:t>
            </a:r>
          </a:p>
          <a:p>
            <a:endParaRPr lang="en-US" dirty="0"/>
          </a:p>
          <a:p>
            <a:r>
              <a:rPr lang="en-US" dirty="0"/>
              <a:t>Starting Site: /4-lifecycle/start.html</a:t>
            </a:r>
          </a:p>
          <a:p>
            <a:endParaRPr lang="en-US" dirty="0"/>
          </a:p>
          <a:p>
            <a:r>
              <a:rPr lang="en-US" dirty="0"/>
              <a:t>TASK: Make the winning div selected when the page loads.</a:t>
            </a:r>
          </a:p>
          <a:p>
            <a:pPr lvl="1"/>
            <a:r>
              <a:rPr lang="en-US" dirty="0"/>
              <a:t>Use a lifecycle method to execute the winner selection.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1E7944E-06CB-4ADD-8EAD-D59F352E28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5216771"/>
            <a:ext cx="1641229" cy="16412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700C96A-D87A-40DD-91BD-31637D19D659}"/>
              </a:ext>
            </a:extLst>
          </p:cNvPr>
          <p:cNvSpPr txBox="1"/>
          <p:nvPr/>
        </p:nvSpPr>
        <p:spPr>
          <a:xfrm>
            <a:off x="1471448" y="6295697"/>
            <a:ext cx="4594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5"/>
              </a:rPr>
              <a:t>https://vuejs.org/v2/guide/instance.html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6931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D149B-FE22-44E3-863B-3747E167F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Rendering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431DA-7DEF-4E3E-BE02-AD162A7A3F2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v-for</a:t>
            </a:r>
          </a:p>
          <a:p>
            <a:pPr lvl="1"/>
            <a:r>
              <a:rPr lang="en-US" dirty="0"/>
              <a:t>Iterates through an object.</a:t>
            </a:r>
          </a:p>
          <a:p>
            <a:pPr lvl="1"/>
            <a:r>
              <a:rPr lang="en-US" dirty="0"/>
              <a:t>Can be a JavaScript Array or an Object</a:t>
            </a:r>
          </a:p>
          <a:p>
            <a:pPr lvl="1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C99A96-E795-412F-AD88-0471BACEB9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12836" y="530578"/>
            <a:ext cx="5937384" cy="619759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&lt;ul id="v-for-object" class="demo"&gt;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 &lt;li v-for="value in list"&gt;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   {{ value }}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 &lt;/li&gt;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&lt;/ul&gt;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&lt;script&gt;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new Vue({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 el: '#v-for-object',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 data: {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   list: {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firstName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: 'John',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: 'Doe',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     age: 30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})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&lt;/script&gt;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1E7944E-06CB-4ADD-8EAD-D59F352E28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5216771"/>
            <a:ext cx="1641229" cy="164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2615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D149B-FE22-44E3-863B-3747E167F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Rendering Gotchas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431DA-7DEF-4E3E-BE02-AD162A7A3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v-for cannot detect direct changes to an array if done by indexes.</a:t>
            </a:r>
          </a:p>
          <a:p>
            <a:pPr lvl="1"/>
            <a:r>
              <a:rPr lang="en-US" dirty="0"/>
              <a:t>Ex: 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array[1] = “five”; //Would not be detected.</a:t>
            </a:r>
          </a:p>
          <a:p>
            <a:r>
              <a:rPr lang="en-US" dirty="0"/>
              <a:t>Instead use:</a:t>
            </a:r>
          </a:p>
          <a:p>
            <a:pPr lvl="1"/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listArray.splice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(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indexOfItem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, 1,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newValue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);</a:t>
            </a:r>
          </a:p>
          <a:p>
            <a:pPr lvl="1"/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Vue.set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(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listArray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indexOfItem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newValue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);</a:t>
            </a:r>
          </a:p>
          <a:p>
            <a:r>
              <a:rPr lang="en-US" dirty="0"/>
              <a:t>v-for cannot detect the addition of dynamic properties to objects</a:t>
            </a:r>
          </a:p>
          <a:p>
            <a:pPr lvl="1"/>
            <a:r>
              <a:rPr lang="en-US" dirty="0"/>
              <a:t>Given: 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var a = {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b:”value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”};</a:t>
            </a:r>
          </a:p>
          <a:p>
            <a:pPr lvl="1"/>
            <a:r>
              <a:rPr lang="en-US" dirty="0"/>
              <a:t>You cannot: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a.c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= “New value”;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1E7944E-06CB-4ADD-8EAD-D59F352E28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5216771"/>
            <a:ext cx="1641229" cy="164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161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D149B-FE22-44E3-863B-3747E167F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Vue.js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431DA-7DEF-4E3E-BE02-AD162A7A3F2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Small ~20k </a:t>
            </a:r>
            <a:r>
              <a:rPr lang="en-US" dirty="0" err="1"/>
              <a:t>min+gzip</a:t>
            </a:r>
            <a:endParaRPr lang="en-US" dirty="0"/>
          </a:p>
          <a:p>
            <a:r>
              <a:rPr lang="en-US" dirty="0"/>
              <a:t>Very Performant: </a:t>
            </a:r>
          </a:p>
          <a:p>
            <a:pPr lvl="1"/>
            <a:r>
              <a:rPr lang="en-US" sz="1200" dirty="0">
                <a:hlinkClick r:id="rId3"/>
              </a:rPr>
              <a:t>https://www.stefankrause.net/js-frameworks-benchmark6/webdriver-ts-results/table.html</a:t>
            </a:r>
            <a:endParaRPr lang="en-US" dirty="0"/>
          </a:p>
          <a:p>
            <a:r>
              <a:rPr lang="en-US" dirty="0"/>
              <a:t>Easy to Learn if you know JavaScript, CSS and HTML already.</a:t>
            </a:r>
          </a:p>
          <a:p>
            <a:r>
              <a:rPr lang="en-US" dirty="0"/>
              <a:t>Can be added to part of an already existing project.</a:t>
            </a:r>
          </a:p>
          <a:p>
            <a:r>
              <a:rPr lang="en-US" dirty="0"/>
              <a:t>Supports advanced features like routing, and state management.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556C19-A2BE-473F-BC5C-02F8E584D55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Open Source: </a:t>
            </a:r>
            <a:r>
              <a:rPr lang="en-US" dirty="0">
                <a:hlinkClick r:id="rId4"/>
              </a:rPr>
              <a:t>https://github.com/vuejs/vue</a:t>
            </a:r>
            <a:endParaRPr lang="en-US" dirty="0"/>
          </a:p>
          <a:p>
            <a:r>
              <a:rPr lang="en-US" dirty="0"/>
              <a:t>Homepage: </a:t>
            </a:r>
            <a:r>
              <a:rPr lang="en-US" dirty="0">
                <a:hlinkClick r:id="rId5"/>
              </a:rPr>
              <a:t>http://vuejs.org</a:t>
            </a:r>
            <a:endParaRPr lang="en-US" dirty="0"/>
          </a:p>
          <a:p>
            <a:r>
              <a:rPr lang="en-US" dirty="0"/>
              <a:t>Created By Evan You, </a:t>
            </a:r>
            <a:br>
              <a:rPr lang="en-US" dirty="0"/>
            </a:br>
            <a:r>
              <a:rPr lang="en-US" dirty="0"/>
              <a:t>February 2014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1E7944E-06CB-4ADD-8EAD-D59F352E28B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5216771"/>
            <a:ext cx="1641229" cy="164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3694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D149B-FE22-44E3-863B-3747E167F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5 (Lists)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431DA-7DEF-4E3E-BE02-AD162A7A3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Practice list rendering with a new task!</a:t>
            </a:r>
          </a:p>
          <a:p>
            <a:endParaRPr lang="en-US" dirty="0"/>
          </a:p>
          <a:p>
            <a:r>
              <a:rPr lang="en-US" dirty="0"/>
              <a:t>Starting Site: /5-list-rendering/start.html</a:t>
            </a:r>
          </a:p>
          <a:p>
            <a:endParaRPr lang="en-US" dirty="0"/>
          </a:p>
          <a:p>
            <a:r>
              <a:rPr lang="en-US" dirty="0"/>
              <a:t>TASK: Make a bucket list of things you would like to do in your lifetime.</a:t>
            </a:r>
          </a:p>
          <a:p>
            <a:pPr lvl="1"/>
            <a:r>
              <a:rPr lang="en-US" dirty="0"/>
              <a:t>Store the list in a data property.</a:t>
            </a:r>
          </a:p>
          <a:p>
            <a:pPr lvl="1"/>
            <a:r>
              <a:rPr lang="en-US" dirty="0"/>
              <a:t>Render the list to the page by using a 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v-for</a:t>
            </a:r>
            <a:r>
              <a:rPr lang="en-US" dirty="0"/>
              <a:t> directive.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1E7944E-06CB-4ADD-8EAD-D59F352E28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5216771"/>
            <a:ext cx="1641229" cy="16412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EC05632-F61E-45A7-AFE4-64F1E13686DF}"/>
              </a:ext>
            </a:extLst>
          </p:cNvPr>
          <p:cNvSpPr txBox="1"/>
          <p:nvPr/>
        </p:nvSpPr>
        <p:spPr>
          <a:xfrm>
            <a:off x="1471448" y="6295697"/>
            <a:ext cx="40463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5"/>
              </a:rPr>
              <a:t>https://vuejs.org/v2/guide/list.html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289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D149B-FE22-44E3-863B-3747E167F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Computed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431DA-7DEF-4E3E-BE02-AD162A7A3F2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A computed properties acts like a data property, but it is written as a function.</a:t>
            </a:r>
          </a:p>
          <a:p>
            <a:r>
              <a:rPr lang="en-US" dirty="0"/>
              <a:t>DOM elements that use computed properties are only updated when the actual value of the computation changes.</a:t>
            </a:r>
          </a:p>
          <a:p>
            <a:r>
              <a:rPr lang="en-US" dirty="0"/>
              <a:t>Useful for filtering lists.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C99A96-E795-412F-AD88-0471BACEB9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9193" y="530578"/>
            <a:ext cx="5937384" cy="61975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&lt;li v-for="n in evenNumbers"&gt;{{ n }}&lt;/li&gt;</a:t>
            </a:r>
          </a:p>
          <a:p>
            <a:pPr marL="0" indent="0">
              <a:buNone/>
            </a:pPr>
            <a:endParaRPr lang="it-IT" dirty="0">
              <a:solidFill>
                <a:schemeClr val="accent2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data: {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 numbers: [ 1, 2, 3, 4, 5 ]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},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computed: {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evenNumbers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: function () {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   return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this.numbers.filter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(function (number) {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     return number % 2 === 0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   })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1E7944E-06CB-4ADD-8EAD-D59F352E28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5216771"/>
            <a:ext cx="1641229" cy="164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8783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D149B-FE22-44E3-863B-3747E167F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6 (Computed Properties)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431DA-7DEF-4E3E-BE02-AD162A7A3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Enhance list rendering with a computed property.</a:t>
            </a:r>
          </a:p>
          <a:p>
            <a:r>
              <a:rPr lang="en-US" dirty="0"/>
              <a:t>Starting Site: /6-computed-properties/start.html</a:t>
            </a:r>
          </a:p>
          <a:p>
            <a:r>
              <a:rPr lang="en-US" dirty="0"/>
              <a:t>TASK: Create a list of numbers 1 through 20 and filter the list by only prime numbers.</a:t>
            </a:r>
          </a:p>
          <a:p>
            <a:pPr lvl="1"/>
            <a:r>
              <a:rPr lang="en-US" dirty="0"/>
              <a:t>Store the list in a data property.</a:t>
            </a:r>
          </a:p>
          <a:p>
            <a:pPr lvl="1"/>
            <a:r>
              <a:rPr lang="en-US" dirty="0"/>
              <a:t>Render the list to the page by using a 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v-for</a:t>
            </a:r>
            <a:r>
              <a:rPr lang="en-US" dirty="0"/>
              <a:t> directive.</a:t>
            </a:r>
          </a:p>
          <a:p>
            <a:pPr lvl="1"/>
            <a:r>
              <a:rPr lang="en-US" dirty="0"/>
              <a:t>Create a computed property to filter the list to only prime numbers.</a:t>
            </a:r>
          </a:p>
          <a:p>
            <a:pPr lvl="1"/>
            <a:r>
              <a:rPr lang="en-US" dirty="0"/>
              <a:t>EXTRA: Create a button to add numbers to the list.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1E7944E-06CB-4ADD-8EAD-D59F352E28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5216771"/>
            <a:ext cx="1641229" cy="16412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7ADE641-25A5-44F7-A767-D3BD4568ED30}"/>
              </a:ext>
            </a:extLst>
          </p:cNvPr>
          <p:cNvSpPr txBox="1"/>
          <p:nvPr/>
        </p:nvSpPr>
        <p:spPr>
          <a:xfrm>
            <a:off x="1471448" y="6295697"/>
            <a:ext cx="47596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5"/>
              </a:rPr>
              <a:t>https://vuejs.org/v2/guide/computed.html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9126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D149B-FE22-44E3-863B-3747E167F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Input Binding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431DA-7DEF-4E3E-BE02-AD162A7A3F2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Also called two-way binding or view model.</a:t>
            </a:r>
          </a:p>
          <a:p>
            <a:r>
              <a:rPr lang="en-US" dirty="0"/>
              <a:t>Use 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v-model</a:t>
            </a:r>
            <a:r>
              <a:rPr lang="en-US" dirty="0"/>
              <a:t> to associate a data property with a form field.</a:t>
            </a:r>
          </a:p>
          <a:p>
            <a:pPr lvl="1"/>
            <a:r>
              <a:rPr lang="en-US" dirty="0"/>
              <a:t>This creates a two-way binding. If the data property value changes, the field value is updated and vice versa.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C8AD8C-EBF9-4A8D-B5C6-2BB569BF14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89970" y="1855177"/>
            <a:ext cx="5179446" cy="418618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&lt;input type="text" v-model="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userName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" value=""&gt;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&lt;script&gt;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var app = new Vue({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      	el: '#app',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	data: {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		message: 'Prime Numbers',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userName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: '',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})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&lt;/script&gt;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1E7944E-06CB-4ADD-8EAD-D59F352E28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5216771"/>
            <a:ext cx="1641229" cy="164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9502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D149B-FE22-44E3-863B-3747E167F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7 (Form Binding)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431DA-7DEF-4E3E-BE02-AD162A7A3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form binding to record the entries in a form.</a:t>
            </a:r>
          </a:p>
          <a:p>
            <a:endParaRPr lang="en-US" dirty="0"/>
          </a:p>
          <a:p>
            <a:r>
              <a:rPr lang="en-US" dirty="0"/>
              <a:t>Starting Site: /7-form-binding/start.html</a:t>
            </a:r>
          </a:p>
          <a:p>
            <a:endParaRPr lang="en-US" dirty="0"/>
          </a:p>
          <a:p>
            <a:r>
              <a:rPr lang="en-US" dirty="0"/>
              <a:t>TASK: Create a registration form and display the submitted data.</a:t>
            </a:r>
          </a:p>
          <a:p>
            <a:pPr lvl="1"/>
            <a:r>
              <a:rPr lang="en-US" dirty="0"/>
              <a:t>Create a contact form with fields for name, phone number and email address. </a:t>
            </a:r>
          </a:p>
          <a:p>
            <a:pPr lvl="1"/>
            <a:r>
              <a:rPr lang="en-US" dirty="0"/>
              <a:t>Bind all of the form elements to data properties using v-model</a:t>
            </a:r>
          </a:p>
          <a:p>
            <a:pPr lvl="1"/>
            <a:r>
              <a:rPr lang="en-US" dirty="0"/>
              <a:t>Display the contents of the form when the form is submitted.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1E7944E-06CB-4ADD-8EAD-D59F352E28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5216771"/>
            <a:ext cx="1641229" cy="16412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16DD2F6-BCA7-4A5A-B67D-5D90572D8362}"/>
              </a:ext>
            </a:extLst>
          </p:cNvPr>
          <p:cNvSpPr txBox="1"/>
          <p:nvPr/>
        </p:nvSpPr>
        <p:spPr>
          <a:xfrm>
            <a:off x="1471448" y="6295697"/>
            <a:ext cx="43123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5"/>
              </a:rPr>
              <a:t>https://vuejs.org/v2/guide/forms.html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1626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D149B-FE22-44E3-863B-3747E167F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0FA0C6-9468-47CE-957F-AC1BA35F6D4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Components are reusable Vue instances with a name.</a:t>
            </a:r>
          </a:p>
          <a:p>
            <a:r>
              <a:rPr lang="en-US" dirty="0"/>
              <a:t>Used to create custom DOM elements.</a:t>
            </a:r>
          </a:p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.data</a:t>
            </a:r>
            <a:r>
              <a:rPr lang="en-US" dirty="0"/>
              <a:t> is now a function.</a:t>
            </a:r>
          </a:p>
          <a:p>
            <a:r>
              <a:rPr lang="en-US" dirty="0"/>
              <a:t>Templates must have a single root element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A5FBE69-BE3B-4E8A-81A3-63C43FF0A9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89969" y="2160590"/>
            <a:ext cx="5036163" cy="38807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Vue.component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('button-counter', {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 data: function () {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   return {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     count: 0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 },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 template: '&lt;button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v-on:click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="count++"&gt;You clicked me {{ count }} times.&lt;/button&gt;'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})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1E7944E-06CB-4ADD-8EAD-D59F352E28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5216771"/>
            <a:ext cx="1641229" cy="164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2654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D149B-FE22-44E3-863B-3747E167F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In Data with Props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0FA0C6-9468-47CE-957F-AC1BA35F6D4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Props are custom attributes you can register on a component. </a:t>
            </a:r>
          </a:p>
          <a:p>
            <a:r>
              <a:rPr lang="en-US" dirty="0"/>
              <a:t>Props can have a defined type, like Boolean, Array, Number, etc.</a:t>
            </a:r>
          </a:p>
          <a:p>
            <a:r>
              <a:rPr lang="en-US" dirty="0"/>
              <a:t>Props can be static or dynamic by adding a v-bind directive to the prop.</a:t>
            </a:r>
          </a:p>
          <a:p>
            <a:r>
              <a:rPr lang="en-US" dirty="0"/>
              <a:t>Creates a one-way flow or binding into the child component.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A5FBE69-BE3B-4E8A-81A3-63C43FF0A9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89969" y="2160590"/>
            <a:ext cx="5036163" cy="38807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Vue.component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('button-counter', {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 data: function () {},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 props: [‘count’],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 template: '&lt;button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v-on:click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="count++"&gt;You clicked me {{ count }} times.&lt;/button&gt;'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})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1E7944E-06CB-4ADD-8EAD-D59F352E28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5216771"/>
            <a:ext cx="1641229" cy="16412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F445713-9AE0-4624-8606-F7673447CBB0}"/>
              </a:ext>
            </a:extLst>
          </p:cNvPr>
          <p:cNvSpPr txBox="1"/>
          <p:nvPr/>
        </p:nvSpPr>
        <p:spPr>
          <a:xfrm>
            <a:off x="1471448" y="6295697"/>
            <a:ext cx="98323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5"/>
              </a:rPr>
              <a:t>https://vuejs.org/v2/guide/components.html#Passing-Data-to-Child-Components-with-Props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7991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D149B-FE22-44E3-863B-3747E167F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 Types and Validation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0FA0C6-9468-47CE-957F-AC1BA35F6D4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Components can specify requirements for it’s props like:</a:t>
            </a:r>
          </a:p>
          <a:p>
            <a:pPr lvl="1"/>
            <a:r>
              <a:rPr lang="en-US" dirty="0"/>
              <a:t>Prop Type</a:t>
            </a:r>
          </a:p>
          <a:p>
            <a:pPr lvl="1"/>
            <a:r>
              <a:rPr lang="en-US" dirty="0"/>
              <a:t>Requirement</a:t>
            </a:r>
          </a:p>
          <a:p>
            <a:pPr lvl="1"/>
            <a:r>
              <a:rPr lang="en-US" dirty="0"/>
              <a:t>Defaults Values</a:t>
            </a:r>
          </a:p>
          <a:p>
            <a:endParaRPr lang="en-US" dirty="0"/>
          </a:p>
          <a:p>
            <a:r>
              <a:rPr lang="en-US" dirty="0"/>
              <a:t>Useful when creating a component that will be used by others.</a:t>
            </a:r>
          </a:p>
          <a:p>
            <a:pPr lvl="1"/>
            <a:r>
              <a:rPr lang="en-US" dirty="0"/>
              <a:t>Best practice is to always include types and requirements in components.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A5FBE69-BE3B-4E8A-81A3-63C43FF0A9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89969" y="1670538"/>
            <a:ext cx="5036163" cy="486214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Vue.component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('my-component', {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 props: {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   // Required string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propC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: {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     type: String,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     required: true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   },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   // Number with a default value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propD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: {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     type: Number,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     default: 100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   },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})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1E7944E-06CB-4ADD-8EAD-D59F352E28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5216771"/>
            <a:ext cx="1641229" cy="164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8998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D149B-FE22-44E3-863B-3747E167F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8 (Components)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431DA-7DEF-4E3E-BE02-AD162A7A3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our first web component!</a:t>
            </a:r>
          </a:p>
          <a:p>
            <a:r>
              <a:rPr lang="en-US" dirty="0"/>
              <a:t>Starting Site: /8-components/start.html</a:t>
            </a:r>
          </a:p>
          <a:p>
            <a:r>
              <a:rPr lang="en-US" dirty="0"/>
              <a:t>TASK: Create a simple microblog.</a:t>
            </a:r>
          </a:p>
          <a:p>
            <a:pPr lvl="1"/>
            <a:r>
              <a:rPr lang="en-US" dirty="0"/>
              <a:t>Create a component to represent a single “tweet”. </a:t>
            </a:r>
          </a:p>
          <a:p>
            <a:pPr lvl="1"/>
            <a:r>
              <a:rPr lang="en-US" dirty="0"/>
              <a:t>Pass in the author and tweet message as a prop.</a:t>
            </a:r>
          </a:p>
          <a:p>
            <a:pPr lvl="1"/>
            <a:r>
              <a:rPr lang="en-US" dirty="0"/>
              <a:t>Allow each tweet to be voted up or voted down.</a:t>
            </a:r>
          </a:p>
          <a:p>
            <a:pPr lvl="1"/>
            <a:r>
              <a:rPr lang="en-US" dirty="0"/>
              <a:t>EXTRA: Add prop types and validations for each prop.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1E7944E-06CB-4ADD-8EAD-D59F352E28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5216771"/>
            <a:ext cx="1641229" cy="16412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16DD2F6-BCA7-4A5A-B67D-5D90572D8362}"/>
              </a:ext>
            </a:extLst>
          </p:cNvPr>
          <p:cNvSpPr txBox="1"/>
          <p:nvPr/>
        </p:nvSpPr>
        <p:spPr>
          <a:xfrm>
            <a:off x="1471448" y="6295697"/>
            <a:ext cx="49744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5"/>
              </a:rPr>
              <a:t>https://vuejs.org/v2/guide/components.html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1257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DD149B-FE22-44E3-863B-3747E167F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Custom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98B4C-568A-4693-9287-EDC6F1457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</a:rPr>
              <a:t>You can create custom events using: </a:t>
            </a:r>
          </a:p>
          <a:p>
            <a:pPr lvl="1">
              <a:lnSpc>
                <a:spcPct val="90000"/>
              </a:lnSpc>
            </a:pP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this.$emit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(‘event-name’);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$emit() </a:t>
            </a:r>
            <a:r>
              <a:rPr lang="en-US" dirty="0">
                <a:solidFill>
                  <a:schemeClr val="bg1"/>
                </a:solidFill>
              </a:rPr>
              <a:t>is a built in Vue function.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</a:rPr>
              <a:t>Events name are case-sensitive except when listened for in the DOM.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</a:rPr>
              <a:t>Listen for custom events like you would any other event: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@event-name=“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doSomething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()”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1E7944E-06CB-4ADD-8EAD-D59F352E28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17616" y="972608"/>
            <a:ext cx="4900269" cy="4900269"/>
          </a:xfrm>
          <a:prstGeom prst="rect">
            <a:avLst/>
          </a:prstGeom>
        </p:spPr>
      </p:pic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8143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D149B-FE22-44E3-863B-3747E167F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431DA-7DEF-4E3E-BE02-AD162A7A3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9822" y="1715911"/>
            <a:ext cx="7874180" cy="4325451"/>
          </a:xfrm>
        </p:spPr>
        <p:txBody>
          <a:bodyPr>
            <a:normAutofit/>
          </a:bodyPr>
          <a:lstStyle/>
          <a:p>
            <a:r>
              <a:rPr lang="en-US" dirty="0"/>
              <a:t>DOM</a:t>
            </a:r>
          </a:p>
          <a:p>
            <a:pPr lvl="1"/>
            <a:r>
              <a:rPr lang="en-US" dirty="0"/>
              <a:t>Document Object Model, or all of the HTML elements that make up the webpage.</a:t>
            </a:r>
          </a:p>
          <a:p>
            <a:r>
              <a:rPr lang="en-US" dirty="0"/>
              <a:t>Virtual DOM</a:t>
            </a:r>
          </a:p>
          <a:p>
            <a:pPr lvl="1"/>
            <a:r>
              <a:rPr lang="en-US" dirty="0"/>
              <a:t>How Vue keeps track of and applies changes to the DOM. A technology shared by Vue and React. More on this later…</a:t>
            </a:r>
          </a:p>
          <a:p>
            <a:r>
              <a:rPr lang="en-US" dirty="0"/>
              <a:t>Component or Web Component</a:t>
            </a:r>
          </a:p>
          <a:p>
            <a:pPr lvl="1"/>
            <a:r>
              <a:rPr lang="en-US" dirty="0"/>
              <a:t>An encapsulated piece of code that has a single responsibility containing all of the HTML, CSS and JavaScript to perform the designed function.</a:t>
            </a:r>
          </a:p>
          <a:p>
            <a:r>
              <a:rPr lang="en-US" dirty="0"/>
              <a:t>SPA – Single Page Application</a:t>
            </a:r>
          </a:p>
          <a:p>
            <a:pPr lvl="1"/>
            <a:r>
              <a:rPr lang="en-US" dirty="0"/>
              <a:t>A JavaScript application that creates the illusion of multiple pages by loading content dynamically and updating the DOM as needed. (No Refresh)</a:t>
            </a:r>
          </a:p>
          <a:p>
            <a:pPr lvl="1"/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1E7944E-06CB-4ADD-8EAD-D59F352E28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5216771"/>
            <a:ext cx="1641229" cy="164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0410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D149B-FE22-44E3-863B-3747E167F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Data Out with Custom Events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0FA0C6-9468-47CE-957F-AC1BA35F6D4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$event </a:t>
            </a:r>
            <a:r>
              <a:rPr lang="en-US" dirty="0"/>
              <a:t>is a special variable that can be passed to an event method.</a:t>
            </a:r>
          </a:p>
          <a:p>
            <a:pPr lvl="1"/>
            <a:r>
              <a:rPr lang="en-US" dirty="0"/>
              <a:t>Contains the DOM element that the event occurred on.</a:t>
            </a:r>
          </a:p>
          <a:p>
            <a:pPr lvl="1"/>
            <a:endParaRPr lang="en-US" dirty="0"/>
          </a:p>
          <a:p>
            <a:r>
              <a:rPr lang="en-US" dirty="0"/>
              <a:t>Any type of data can be passed using 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$emit()</a:t>
            </a:r>
            <a:r>
              <a:rPr lang="en-US" dirty="0"/>
              <a:t>, even Arrays and Objects.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A5FBE69-BE3B-4E8A-81A3-63C43FF0A9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89969" y="2160590"/>
            <a:ext cx="5036163" cy="38807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this.$emit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(‘my-event’, “A Data String”);</a:t>
            </a:r>
          </a:p>
          <a:p>
            <a:pPr marL="0" indent="0">
              <a:buNone/>
            </a:pPr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&lt;my-component @my-event=“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handleEvent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($event)”&gt;&lt;/my-component&gt;</a:t>
            </a:r>
          </a:p>
          <a:p>
            <a:pPr marL="0" indent="0">
              <a:buNone/>
            </a:pPr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handleEvent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(data) {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this.property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= data;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1E7944E-06CB-4ADD-8EAD-D59F352E28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5216771"/>
            <a:ext cx="1641229" cy="164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0758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D149B-FE22-44E3-863B-3747E167F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9 (Custom Events)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431DA-7DEF-4E3E-BE02-AD162A7A3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Practice passing data up the component tree with custom events.</a:t>
            </a:r>
          </a:p>
          <a:p>
            <a:r>
              <a:rPr lang="en-US" dirty="0"/>
              <a:t>Starting Site: /9-custom-events/start.html</a:t>
            </a:r>
          </a:p>
          <a:p>
            <a:r>
              <a:rPr lang="en-US" dirty="0"/>
              <a:t>TASK: Modify the previous app with a combined reputation value for the tweets.</a:t>
            </a:r>
          </a:p>
          <a:p>
            <a:pPr lvl="1"/>
            <a:r>
              <a:rPr lang="en-US" dirty="0"/>
              <a:t>Create a custom event to add a reputation to the base thread</a:t>
            </a:r>
          </a:p>
          <a:p>
            <a:pPr lvl="1"/>
            <a:r>
              <a:rPr lang="en-US" dirty="0"/>
              <a:t>The reputation will be a simple sum of the total up votes and down votes from all of the tweet components.</a:t>
            </a:r>
          </a:p>
          <a:p>
            <a:pPr lvl="1"/>
            <a:r>
              <a:rPr lang="en-US" dirty="0"/>
              <a:t>EXTRA: Create a separate reputation value for each of the authors.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1E7944E-06CB-4ADD-8EAD-D59F352E28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5216771"/>
            <a:ext cx="1641229" cy="16412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16DD2F6-BCA7-4A5A-B67D-5D90572D8362}"/>
              </a:ext>
            </a:extLst>
          </p:cNvPr>
          <p:cNvSpPr txBox="1"/>
          <p:nvPr/>
        </p:nvSpPr>
        <p:spPr>
          <a:xfrm>
            <a:off x="1471448" y="6295697"/>
            <a:ext cx="65630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5"/>
              </a:rPr>
              <a:t>https://vuejs.org/v2/guide/components-custom-events.html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47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E0BF35CA-8AA0-428F-ABED-5B77A6C39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A4A156A-791B-4BD9-8452-A798A15D2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7652CB1-59D3-4DAB-AD45-8DFB73895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83539C1B-883E-4130-95FA-2A6FD3E49A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5">
              <a:extLst>
                <a:ext uri="{FF2B5EF4-FFF2-40B4-BE49-F238E27FC236}">
                  <a16:creationId xmlns:a16="http://schemas.microsoft.com/office/drawing/2014/main" id="{244CEE5F-144C-437F-9472-22EE3E3D1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0621BB31-AA71-4E9B-8854-3C62F162F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27">
              <a:extLst>
                <a:ext uri="{FF2B5EF4-FFF2-40B4-BE49-F238E27FC236}">
                  <a16:creationId xmlns:a16="http://schemas.microsoft.com/office/drawing/2014/main" id="{5336141D-E3C6-4E7B-8923-B31C3E16F0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Rectangle 28">
              <a:extLst>
                <a:ext uri="{FF2B5EF4-FFF2-40B4-BE49-F238E27FC236}">
                  <a16:creationId xmlns:a16="http://schemas.microsoft.com/office/drawing/2014/main" id="{F113BE6F-9D13-4E70-B7AB-C8CC2546A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29">
              <a:extLst>
                <a:ext uri="{FF2B5EF4-FFF2-40B4-BE49-F238E27FC236}">
                  <a16:creationId xmlns:a16="http://schemas.microsoft.com/office/drawing/2014/main" id="{FBEB82C3-C636-4A90-B9A5-905EC38E0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646B4C4A-5A81-43CF-93ED-5FA59D5BE7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>
              <a:extLst>
                <a:ext uri="{FF2B5EF4-FFF2-40B4-BE49-F238E27FC236}">
                  <a16:creationId xmlns:a16="http://schemas.microsoft.com/office/drawing/2014/main" id="{C3715C1A-EBA1-41A6-AC20-D6A7C4871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FDD149B-FE22-44E3-863B-3747E167F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553712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/>
              <a:t>Webpack &amp; Vue CLI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98B4C-568A-4693-9287-EDC6F1457A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5969" y="5650029"/>
            <a:ext cx="8288032" cy="4691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1800" dirty="0"/>
              <a:t>A more advanced workflow.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1E7944E-06CB-4ADD-8EAD-D59F352E28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80259" y="934222"/>
            <a:ext cx="3299450" cy="329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2109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D149B-FE22-44E3-863B-3747E167F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Vue CLI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B0263D-BE00-4CDF-92F3-1C588AA0BB9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Used for scaffolding, building, and testing projects.  </a:t>
            </a:r>
          </a:p>
          <a:p>
            <a:r>
              <a:rPr lang="en-US" dirty="0"/>
              <a:t>Similar idea to </a:t>
            </a:r>
            <a:r>
              <a:rPr lang="en-US" dirty="0" err="1"/>
              <a:t>Symfony’s</a:t>
            </a:r>
            <a:r>
              <a:rPr lang="en-US" dirty="0"/>
              <a:t> bin/console but with a different set of features.  </a:t>
            </a:r>
          </a:p>
          <a:p>
            <a:r>
              <a:rPr lang="en-US" dirty="0"/>
              <a:t>Includes an optional web GUI.</a:t>
            </a:r>
          </a:p>
          <a:p>
            <a:r>
              <a:rPr lang="en-US" dirty="0"/>
              <a:t>Install (Globally)</a:t>
            </a:r>
          </a:p>
          <a:p>
            <a:pPr lvl="1"/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npm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install -g @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vue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/cli</a:t>
            </a:r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EE02EE0-3FDB-401E-BE9A-54AE06D57D8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Commands</a:t>
            </a:r>
          </a:p>
          <a:p>
            <a:pPr lvl="1"/>
            <a:r>
              <a:rPr lang="en-US" dirty="0"/>
              <a:t>create [options] &lt;app-name&gt;</a:t>
            </a:r>
          </a:p>
          <a:p>
            <a:pPr lvl="1"/>
            <a:r>
              <a:rPr lang="en-US" dirty="0"/>
              <a:t>add &lt;plugin&gt; [</a:t>
            </a:r>
            <a:r>
              <a:rPr lang="en-US" dirty="0" err="1"/>
              <a:t>pluginOptions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invoke &lt;plugin&gt; [</a:t>
            </a:r>
            <a:r>
              <a:rPr lang="en-US" dirty="0" err="1"/>
              <a:t>pluginOptions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inspect [options] [paths...]</a:t>
            </a:r>
          </a:p>
          <a:p>
            <a:pPr lvl="1"/>
            <a:r>
              <a:rPr lang="en-US" dirty="0"/>
              <a:t>serve [options] [entry]</a:t>
            </a:r>
          </a:p>
          <a:p>
            <a:pPr lvl="1"/>
            <a:r>
              <a:rPr lang="en-US" dirty="0"/>
              <a:t>build [options] [entry]</a:t>
            </a:r>
          </a:p>
          <a:p>
            <a:pPr lvl="1"/>
            <a:r>
              <a:rPr lang="en-US" dirty="0" err="1"/>
              <a:t>ui</a:t>
            </a:r>
            <a:r>
              <a:rPr lang="en-US" dirty="0"/>
              <a:t> [options]</a:t>
            </a:r>
          </a:p>
          <a:p>
            <a:pPr lvl="1"/>
            <a:r>
              <a:rPr lang="en-US" dirty="0" err="1"/>
              <a:t>init</a:t>
            </a:r>
            <a:r>
              <a:rPr lang="en-US" dirty="0"/>
              <a:t> [options] &lt;template&gt; &lt;app-name&gt;</a:t>
            </a:r>
          </a:p>
          <a:p>
            <a:pPr lvl="1"/>
            <a:r>
              <a:rPr lang="en-US" dirty="0"/>
              <a:t>config [options] [value]</a:t>
            </a:r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1E7944E-06CB-4ADD-8EAD-D59F352E28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5216771"/>
            <a:ext cx="1641229" cy="164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9829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D149B-FE22-44E3-863B-3747E167F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Project (w/CLI)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B0263D-BE00-4CDF-92F3-1C588AA0BB9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To create a new project with Vue CLI:</a:t>
            </a:r>
          </a:p>
          <a:p>
            <a:pPr lvl="1" fontAlgn="base"/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vue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create hello-world</a:t>
            </a:r>
          </a:p>
          <a:p>
            <a:pPr fontAlgn="base"/>
            <a:endParaRPr lang="en-US" dirty="0"/>
          </a:p>
          <a:p>
            <a:pPr fontAlgn="base"/>
            <a:r>
              <a:rPr lang="en-US" dirty="0"/>
              <a:t>Projects can also be created through the Vue UI:</a:t>
            </a:r>
          </a:p>
          <a:p>
            <a:pPr lvl="1" fontAlgn="base"/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vue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ui</a:t>
            </a:r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EE02EE0-3FDB-401E-BE9A-54AE06D57D8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Babel</a:t>
            </a:r>
          </a:p>
          <a:p>
            <a:pPr fontAlgn="base"/>
            <a:r>
              <a:rPr lang="en-US" dirty="0"/>
              <a:t>TypeScript</a:t>
            </a:r>
          </a:p>
          <a:p>
            <a:pPr fontAlgn="base"/>
            <a:r>
              <a:rPr lang="en-US" dirty="0"/>
              <a:t>Progressive Web App (PWA) Support</a:t>
            </a:r>
          </a:p>
          <a:p>
            <a:pPr fontAlgn="base"/>
            <a:r>
              <a:rPr lang="en-US" dirty="0"/>
              <a:t>Router</a:t>
            </a:r>
          </a:p>
          <a:p>
            <a:pPr fontAlgn="base"/>
            <a:r>
              <a:rPr lang="en-US" dirty="0" err="1"/>
              <a:t>Vuex</a:t>
            </a:r>
            <a:endParaRPr lang="en-US" dirty="0"/>
          </a:p>
          <a:p>
            <a:pPr fontAlgn="base"/>
            <a:r>
              <a:rPr lang="en-US" dirty="0"/>
              <a:t>CSS Pre-</a:t>
            </a:r>
            <a:r>
              <a:rPr lang="en-US" dirty="0" err="1"/>
              <a:t>precessors</a:t>
            </a:r>
            <a:endParaRPr lang="en-US" dirty="0"/>
          </a:p>
          <a:p>
            <a:pPr fontAlgn="base"/>
            <a:r>
              <a:rPr lang="en-US" dirty="0"/>
              <a:t>Linter / Formatter</a:t>
            </a:r>
          </a:p>
          <a:p>
            <a:pPr fontAlgn="base"/>
            <a:r>
              <a:rPr lang="en-US" dirty="0"/>
              <a:t>Unit Testing</a:t>
            </a:r>
          </a:p>
          <a:p>
            <a:pPr fontAlgn="base"/>
            <a:r>
              <a:rPr lang="en-US" dirty="0"/>
              <a:t>E2E Testing</a:t>
            </a:r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1E7944E-06CB-4ADD-8EAD-D59F352E28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5216771"/>
            <a:ext cx="1641229" cy="164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5238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D149B-FE22-44E3-863B-3747E167F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Demo - Project Files And How It All Fits Together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374A5F7-42F1-45CD-843A-B0812743335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index.html</a:t>
            </a:r>
          </a:p>
          <a:p>
            <a:pPr lvl="1" fontAlgn="base"/>
            <a:r>
              <a:rPr lang="en-US" dirty="0"/>
              <a:t>The starting point of the website.</a:t>
            </a:r>
          </a:p>
          <a:p>
            <a:pPr lvl="1" fontAlgn="base"/>
            <a:r>
              <a:rPr lang="en-US" dirty="0"/>
              <a:t>Webpack auto injects compiled files in the index.html</a:t>
            </a:r>
          </a:p>
          <a:p>
            <a:pPr lvl="1" fontAlgn="base"/>
            <a:r>
              <a:rPr lang="en-US" dirty="0"/>
              <a:t>Spot to attach to:  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&lt;div id="app"&gt;&lt;/div&gt;</a:t>
            </a:r>
          </a:p>
          <a:p>
            <a:pPr fontAlgn="base"/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main.js</a:t>
            </a:r>
          </a:p>
          <a:p>
            <a:pPr lvl="1" fontAlgn="base"/>
            <a:r>
              <a:rPr lang="en-US" dirty="0"/>
              <a:t>Imports the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App.vue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/>
              <a:t>component</a:t>
            </a:r>
          </a:p>
          <a:p>
            <a:pPr lvl="1" fontAlgn="base"/>
            <a:r>
              <a:rPr lang="en-US" dirty="0"/>
              <a:t>Creates a new Vue instance and mounts it to #app</a:t>
            </a:r>
          </a:p>
          <a:p>
            <a:pPr lvl="1" fontAlgn="base"/>
            <a:r>
              <a:rPr lang="en-US" dirty="0"/>
              <a:t>Lazy loads the App component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21401-AC99-463B-B496-DEB80CA4F66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App.vue</a:t>
            </a:r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  <a:p>
            <a:pPr lvl="1" fontAlgn="base"/>
            <a:r>
              <a:rPr lang="en-US" dirty="0"/>
              <a:t>Imports the HelloWorld component</a:t>
            </a:r>
          </a:p>
          <a:p>
            <a:pPr lvl="1" fontAlgn="base"/>
            <a:r>
              <a:rPr lang="en-US" dirty="0"/>
              <a:t>Registers the HelloWorld component</a:t>
            </a:r>
          </a:p>
          <a:p>
            <a:pPr lvl="1" fontAlgn="base"/>
            <a:r>
              <a:rPr lang="en-US" dirty="0"/>
              <a:t>The HelloWorld component in the template is passed a msg property.</a:t>
            </a:r>
          </a:p>
          <a:p>
            <a:pPr fontAlgn="base"/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HelloWorld.vue</a:t>
            </a:r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  <a:p>
            <a:pPr lvl="1" fontAlgn="base"/>
            <a:r>
              <a:rPr lang="en-US" dirty="0"/>
              <a:t>Has a msg property that is passed in</a:t>
            </a:r>
          </a:p>
          <a:p>
            <a:pPr lvl="1" fontAlgn="base"/>
            <a:r>
              <a:rPr lang="en-US" dirty="0"/>
              <a:t>Uses the msg property in the template</a:t>
            </a:r>
          </a:p>
          <a:p>
            <a:pPr lvl="1" fontAlgn="base"/>
            <a:r>
              <a:rPr lang="en-US" dirty="0"/>
              <a:t>Has scoped styling</a:t>
            </a:r>
          </a:p>
          <a:p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1E7944E-06CB-4ADD-8EAD-D59F352E28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5216771"/>
            <a:ext cx="1641229" cy="164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3234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D149B-FE22-44E3-863B-3747E167F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File Components (.</a:t>
            </a:r>
            <a:r>
              <a:rPr lang="en-US" dirty="0" err="1"/>
              <a:t>vue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431DA-7DEF-4E3E-BE02-AD162A7A3F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5674828" cy="3880772"/>
          </a:xfrm>
        </p:spPr>
        <p:txBody>
          <a:bodyPr>
            <a:noAutofit/>
          </a:bodyPr>
          <a:lstStyle/>
          <a:p>
            <a:pPr fontAlgn="base"/>
            <a:r>
              <a:rPr lang="en-US" dirty="0"/>
              <a:t>The introduction of Webpack presents us with Single File Components or .</a:t>
            </a:r>
            <a:r>
              <a:rPr lang="en-US" dirty="0" err="1"/>
              <a:t>vue</a:t>
            </a:r>
            <a:r>
              <a:rPr lang="en-US" dirty="0"/>
              <a:t> files.</a:t>
            </a:r>
          </a:p>
          <a:p>
            <a:r>
              <a:rPr lang="en-US" dirty="0"/>
              <a:t>These contain JavaScript logic, HTML code template, and CSS styling all in one.</a:t>
            </a:r>
          </a:p>
          <a:p>
            <a:r>
              <a:rPr lang="en-US" dirty="0"/>
              <a:t>We can use modern JS, like ES6.</a:t>
            </a:r>
          </a:p>
          <a:p>
            <a:r>
              <a:rPr lang="en-US" dirty="0"/>
              <a:t>HTML templates must have </a:t>
            </a:r>
            <a:r>
              <a:rPr lang="en-US" b="1" dirty="0"/>
              <a:t>ONE</a:t>
            </a:r>
            <a:r>
              <a:rPr lang="en-US" dirty="0"/>
              <a:t> root element between the 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&lt;template&gt;</a:t>
            </a:r>
            <a:r>
              <a:rPr lang="en-US" dirty="0"/>
              <a:t> tags.</a:t>
            </a:r>
          </a:p>
          <a:p>
            <a:r>
              <a:rPr lang="en-US" dirty="0"/>
              <a:t>Styles can be “scoped”, which means all of the CSS styles are unique to this component.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1A9750-EE10-47CE-9927-BC2DEC20E4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09362" y="1420238"/>
            <a:ext cx="3141974" cy="5311302"/>
          </a:xfrm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en-US" sz="12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&lt;template&gt;</a:t>
            </a:r>
          </a:p>
          <a:p>
            <a:pPr marL="0" indent="0" fontAlgn="base">
              <a:buNone/>
            </a:pPr>
            <a:r>
              <a:rPr lang="en-US" sz="12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 &lt;p&gt;{{ hello }}&lt;/p&gt;</a:t>
            </a:r>
          </a:p>
          <a:p>
            <a:pPr marL="0" indent="0" fontAlgn="base">
              <a:buNone/>
            </a:pPr>
            <a:r>
              <a:rPr lang="en-US" sz="12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&lt;/template&gt;</a:t>
            </a:r>
          </a:p>
          <a:p>
            <a:pPr marL="0" indent="0" fontAlgn="base">
              <a:buNone/>
            </a:pPr>
            <a:r>
              <a:rPr lang="en-US" sz="12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&lt;script&gt;</a:t>
            </a:r>
          </a:p>
          <a:p>
            <a:pPr marL="0" indent="0" fontAlgn="base">
              <a:buNone/>
            </a:pPr>
            <a:r>
              <a:rPr lang="en-US" sz="12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export default {</a:t>
            </a:r>
          </a:p>
          <a:p>
            <a:pPr marL="0" indent="0" fontAlgn="base">
              <a:buNone/>
            </a:pPr>
            <a:r>
              <a:rPr lang="en-US" sz="12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 data() {</a:t>
            </a:r>
          </a:p>
          <a:p>
            <a:pPr marL="0" indent="0" fontAlgn="base">
              <a:buNone/>
            </a:pPr>
            <a:r>
              <a:rPr lang="en-US" sz="12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   return {</a:t>
            </a:r>
          </a:p>
          <a:p>
            <a:pPr marL="0" indent="0" fontAlgn="base">
              <a:buNone/>
            </a:pPr>
            <a:r>
              <a:rPr lang="en-US" sz="12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     hello: 'Hello World!'</a:t>
            </a:r>
          </a:p>
          <a:p>
            <a:pPr marL="0" indent="0" fontAlgn="base">
              <a:buNone/>
            </a:pPr>
            <a:r>
              <a:rPr lang="en-US" sz="12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 fontAlgn="base">
              <a:buNone/>
            </a:pPr>
            <a:r>
              <a:rPr lang="en-US" sz="12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 fontAlgn="base">
              <a:buNone/>
            </a:pPr>
            <a:r>
              <a:rPr lang="en-US" sz="12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marL="0" indent="0" fontAlgn="base">
              <a:buNone/>
            </a:pPr>
            <a:r>
              <a:rPr lang="en-US" sz="12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&lt;/script&gt;</a:t>
            </a:r>
          </a:p>
          <a:p>
            <a:pPr marL="0" indent="0" fontAlgn="base">
              <a:buNone/>
            </a:pPr>
            <a:r>
              <a:rPr lang="en-US" sz="12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&lt;style scoped&gt;</a:t>
            </a:r>
          </a:p>
          <a:p>
            <a:pPr marL="0" indent="0" fontAlgn="base">
              <a:buNone/>
            </a:pPr>
            <a:r>
              <a:rPr lang="en-US" sz="12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 p {</a:t>
            </a:r>
          </a:p>
          <a:p>
            <a:pPr marL="0" indent="0" fontAlgn="base">
              <a:buNone/>
            </a:pPr>
            <a:r>
              <a:rPr lang="en-US" sz="12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   color: blue;</a:t>
            </a:r>
          </a:p>
          <a:p>
            <a:pPr marL="0" indent="0" fontAlgn="base">
              <a:buNone/>
            </a:pPr>
            <a:r>
              <a:rPr lang="en-US" sz="12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 fontAlgn="base">
              <a:buNone/>
            </a:pPr>
            <a:r>
              <a:rPr lang="en-US" sz="12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&lt;/style&gt;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1E7944E-06CB-4ADD-8EAD-D59F352E28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5216771"/>
            <a:ext cx="1641229" cy="164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2068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D149B-FE22-44E3-863B-3747E167F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0445" y="609600"/>
            <a:ext cx="3183556" cy="1320800"/>
          </a:xfrm>
        </p:spPr>
        <p:txBody>
          <a:bodyPr anchor="ctr">
            <a:normAutofit/>
          </a:bodyPr>
          <a:lstStyle/>
          <a:p>
            <a:r>
              <a:rPr lang="en-US" dirty="0"/>
              <a:t>Sub Components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374A5F7-42F1-45CD-843A-B08127433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410" y="2160589"/>
            <a:ext cx="3176589" cy="3880773"/>
          </a:xfrm>
        </p:spPr>
        <p:txBody>
          <a:bodyPr>
            <a:normAutofit/>
          </a:bodyPr>
          <a:lstStyle/>
          <a:p>
            <a:r>
              <a:rPr lang="en-US" dirty="0"/>
              <a:t>Components can be children of other components.</a:t>
            </a:r>
          </a:p>
          <a:p>
            <a:r>
              <a:rPr lang="en-US" dirty="0"/>
              <a:t>This develops a Component tree.</a:t>
            </a:r>
          </a:p>
          <a:p>
            <a:r>
              <a:rPr lang="en-US" dirty="0"/>
              <a:t>Sub Components should have only a single responsibility.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1E7944E-06CB-4ADD-8EAD-D59F352E28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9814" y="891686"/>
            <a:ext cx="5062993" cy="5062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5765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D149B-FE22-44E3-863B-3747E167F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ECMAScript 6+ (</a:t>
            </a:r>
            <a:r>
              <a:rPr lang="en-US" b="1" dirty="0"/>
              <a:t>ECMAScript 2015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431DA-7DEF-4E3E-BE02-AD162A7A3F2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Newest features of JavaScript are made available for use without having to worry about browser support.</a:t>
            </a:r>
          </a:p>
          <a:p>
            <a:pPr fontAlgn="base"/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Babel</a:t>
            </a:r>
            <a:r>
              <a:rPr lang="en-US" dirty="0"/>
              <a:t> is used by </a:t>
            </a:r>
            <a:r>
              <a:rPr lang="en-US" dirty="0" err="1"/>
              <a:t>WebPack</a:t>
            </a:r>
            <a:r>
              <a:rPr lang="en-US" dirty="0"/>
              <a:t> to convert your ECMAScript 2015+ code into a backwards compatible version of JavaScript.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1A9750-EE10-47CE-9927-BC2DEC20E4D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Default Parameters</a:t>
            </a:r>
          </a:p>
          <a:p>
            <a:pPr fontAlgn="base"/>
            <a:r>
              <a:rPr lang="en-US" dirty="0"/>
              <a:t>Template Literals</a:t>
            </a:r>
          </a:p>
          <a:p>
            <a:pPr fontAlgn="base"/>
            <a:r>
              <a:rPr lang="en-US" dirty="0"/>
              <a:t>Multi-line Strings</a:t>
            </a:r>
          </a:p>
          <a:p>
            <a:pPr fontAlgn="base"/>
            <a:r>
              <a:rPr lang="en-US" dirty="0" err="1"/>
              <a:t>Destructuring</a:t>
            </a:r>
            <a:r>
              <a:rPr lang="en-US" dirty="0"/>
              <a:t> Assignment</a:t>
            </a:r>
          </a:p>
          <a:p>
            <a:pPr fontAlgn="base"/>
            <a:r>
              <a:rPr lang="en-US" dirty="0"/>
              <a:t>Enhanced Object Literals</a:t>
            </a:r>
          </a:p>
          <a:p>
            <a:pPr fontAlgn="base"/>
            <a:r>
              <a:rPr lang="en-US" dirty="0"/>
              <a:t>Arrow Functions</a:t>
            </a:r>
          </a:p>
          <a:p>
            <a:pPr fontAlgn="base"/>
            <a:r>
              <a:rPr lang="en-US" dirty="0"/>
              <a:t>Promises</a:t>
            </a:r>
          </a:p>
          <a:p>
            <a:pPr fontAlgn="base"/>
            <a:r>
              <a:rPr lang="en-US" dirty="0"/>
              <a:t>Block-Scoped Constructs Let and Const</a:t>
            </a:r>
          </a:p>
          <a:p>
            <a:pPr fontAlgn="base"/>
            <a:r>
              <a:rPr lang="en-US" dirty="0"/>
              <a:t>Classes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1E7944E-06CB-4ADD-8EAD-D59F352E28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5216771"/>
            <a:ext cx="1641229" cy="164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9343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DD149B-FE22-44E3-863B-3747E167F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Vue Serve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98B4C-568A-4693-9287-EDC6F1457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  <a:latin typeface="+mj-lt"/>
              </a:rPr>
              <a:t>To run a local server for your webpack site use:</a:t>
            </a:r>
          </a:p>
          <a:p>
            <a:pPr lvl="1">
              <a:lnSpc>
                <a:spcPct val="90000"/>
              </a:lnSpc>
            </a:pP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npm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run serve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  <a:latin typeface="+mj-lt"/>
              </a:rPr>
              <a:t>This will actively compile your assets as you code and rebuild the page.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1E7944E-06CB-4ADD-8EAD-D59F352E28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17616" y="972608"/>
            <a:ext cx="4900269" cy="4900269"/>
          </a:xfrm>
          <a:prstGeom prst="rect">
            <a:avLst/>
          </a:prstGeom>
        </p:spPr>
      </p:pic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7424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D149B-FE22-44E3-863B-3747E167F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Terms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431DA-7DEF-4E3E-BE02-AD162A7A3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9822" y="1715911"/>
            <a:ext cx="7874180" cy="4325451"/>
          </a:xfrm>
        </p:spPr>
        <p:txBody>
          <a:bodyPr>
            <a:normAutofit/>
          </a:bodyPr>
          <a:lstStyle/>
          <a:p>
            <a:r>
              <a:rPr lang="en-US" dirty="0"/>
              <a:t>Progressive Web Application</a:t>
            </a:r>
          </a:p>
          <a:p>
            <a:pPr lvl="1"/>
            <a:r>
              <a:rPr lang="en-US" dirty="0"/>
              <a:t>A web application that has the feeling of a natural device application. They provide extra functionality such as working offline, push notifications and can have native hardware access.</a:t>
            </a:r>
          </a:p>
          <a:p>
            <a:r>
              <a:rPr lang="en-US" dirty="0"/>
              <a:t>Promise</a:t>
            </a:r>
          </a:p>
          <a:p>
            <a:pPr lvl="1"/>
            <a:r>
              <a:rPr lang="en-US" dirty="0"/>
              <a:t>A JavaScript object that represents the eventual completion (or failure) of an asynchronous operation, and its resulting value. Used a lot with HTTP calls.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1E7944E-06CB-4ADD-8EAD-D59F352E28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5216771"/>
            <a:ext cx="1641229" cy="164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4484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D149B-FE22-44E3-863B-3747E167F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Calls with </a:t>
            </a:r>
            <a:r>
              <a:rPr lang="en-US" dirty="0" err="1"/>
              <a:t>Axios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B0263D-BE00-4CDF-92F3-1C588AA0BB9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en-US" dirty="0"/>
              <a:t>Promise based HTTP client for browser and node.js</a:t>
            </a:r>
          </a:p>
          <a:p>
            <a:pPr lvl="1" fontAlgn="base"/>
            <a:r>
              <a:rPr lang="en-US" dirty="0"/>
              <a:t>Uses callback functions to react to success or failure of HTTP calls.</a:t>
            </a:r>
          </a:p>
          <a:p>
            <a:pPr fontAlgn="base"/>
            <a:r>
              <a:rPr lang="en-US" dirty="0" err="1"/>
              <a:t>Axios</a:t>
            </a:r>
            <a:r>
              <a:rPr lang="en-US"/>
              <a:t> HTTP GET Example:</a:t>
            </a:r>
            <a:endParaRPr lang="en-US" dirty="0"/>
          </a:p>
          <a:p>
            <a:pPr lvl="1" fontAlgn="base"/>
            <a:r>
              <a:rPr lang="en-US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axios.get(‘http://url.to/endpoint’) .then(callbackFunction()) .catch(callbackFunction())</a:t>
            </a:r>
            <a:endParaRPr lang="en-US" dirty="0"/>
          </a:p>
          <a:p>
            <a:pPr fontAlgn="base"/>
            <a:r>
              <a:rPr lang="en-US">
                <a:hlinkClick r:id="rId3"/>
              </a:rPr>
              <a:t>https</a:t>
            </a:r>
            <a:r>
              <a:rPr lang="en-US" dirty="0">
                <a:hlinkClick r:id="rId3"/>
              </a:rPr>
              <a:t>://github.com/axios/axios</a:t>
            </a:r>
            <a:endParaRPr lang="en-US" dirty="0"/>
          </a:p>
          <a:p>
            <a:pPr fontAlgn="base"/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EE02EE0-3FDB-401E-BE9A-54AE06D57D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861426" cy="4376398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US" dirty="0"/>
              <a:t>Install to Project</a:t>
            </a:r>
          </a:p>
          <a:p>
            <a:pPr lvl="1" fontAlgn="base"/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npm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install --save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axios</a:t>
            </a:r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  <a:p>
            <a:pPr fontAlgn="base"/>
            <a:r>
              <a:rPr lang="en-US" dirty="0"/>
              <a:t>Import to Component</a:t>
            </a:r>
          </a:p>
          <a:p>
            <a:pPr lvl="1" fontAlgn="base"/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import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axios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from '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axios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’;</a:t>
            </a:r>
          </a:p>
          <a:p>
            <a:pPr fontAlgn="base"/>
            <a:r>
              <a:rPr lang="en-US" dirty="0" err="1"/>
              <a:t>Axios</a:t>
            </a:r>
            <a:r>
              <a:rPr lang="en-US" dirty="0"/>
              <a:t> HTTP POST:</a:t>
            </a:r>
          </a:p>
          <a:p>
            <a:pPr lvl="1" fontAlgn="base"/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axios</a:t>
            </a:r>
            <a:b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 .post(‘http://url.to/endpoint’, {</a:t>
            </a:r>
            <a:b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   //JSON Data</a:t>
            </a:r>
            <a:b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 })</a:t>
            </a:r>
            <a:b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 .then(function() {</a:t>
            </a:r>
            <a:b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   //Do Something</a:t>
            </a:r>
            <a:b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 })</a:t>
            </a:r>
            <a:b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 .catch(function() {</a:t>
            </a:r>
            <a:b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   //Handle Error</a:t>
            </a:r>
            <a:b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 })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1E7944E-06CB-4ADD-8EAD-D59F352E28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5216771"/>
            <a:ext cx="1641229" cy="164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3693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D149B-FE22-44E3-863B-3747E167F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About Promises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B0263D-BE00-4CDF-92F3-1C588AA0BB9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An object that represents the eventual complete or failures of an asynchronous operation and its resulting value.</a:t>
            </a:r>
          </a:p>
          <a:p>
            <a:pPr fontAlgn="base"/>
            <a:r>
              <a:rPr lang="en-US" dirty="0"/>
              <a:t>Not supported natively in Internet Explorer.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AB4A4067-F9CA-44BA-A7E1-F3D3F506039B}"/>
              </a:ext>
            </a:extLst>
          </p:cNvPr>
          <p:cNvSpPr txBox="1">
            <a:spLocks/>
          </p:cNvSpPr>
          <p:nvPr/>
        </p:nvSpPr>
        <p:spPr>
          <a:xfrm>
            <a:off x="5089970" y="2161638"/>
            <a:ext cx="4861426" cy="43763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dirty="0"/>
              <a:t>High Potential for Race Conditions</a:t>
            </a:r>
            <a:br>
              <a:rPr lang="en-US" dirty="0"/>
            </a:br>
            <a:r>
              <a:rPr lang="en-US" dirty="0"/>
              <a:t>Consider the following code. Which order with the console logs output in?</a:t>
            </a:r>
          </a:p>
          <a:p>
            <a:pPr lvl="1" fontAlgn="base"/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axios.get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('http ://url.to/endpoint’)</a:t>
            </a:r>
            <a:b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 .then(function() {</a:t>
            </a:r>
            <a:b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   console.log('Completed Request');</a:t>
            </a:r>
          </a:p>
          <a:p>
            <a:pPr marL="457200" lvl="1" indent="0" fontAlgn="base">
              <a:buFont typeface="Wingdings 3" charset="2"/>
              <a:buNone/>
            </a:pP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 });</a:t>
            </a:r>
            <a:b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 </a:t>
            </a:r>
          </a:p>
          <a:p>
            <a:pPr marL="457200" lvl="1" indent="0" fontAlgn="base">
              <a:buFont typeface="Wingdings 3" charset="2"/>
              <a:buNone/>
            </a:pP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 console.log('Done.');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1E7944E-06CB-4ADD-8EAD-D59F352E28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5216771"/>
            <a:ext cx="1641229" cy="164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1614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D149B-FE22-44E3-863B-3747E167F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11 (Weather App)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B0263D-BE00-4CDF-92F3-1C588AA0BB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603541"/>
            <a:ext cx="5548368" cy="3880772"/>
          </a:xfrm>
        </p:spPr>
        <p:txBody>
          <a:bodyPr>
            <a:noAutofit/>
          </a:bodyPr>
          <a:lstStyle/>
          <a:p>
            <a:pPr fontAlgn="base"/>
            <a:r>
              <a:rPr lang="en-US" dirty="0"/>
              <a:t>TASK: Connect to an API and display information to the page.</a:t>
            </a:r>
          </a:p>
          <a:p>
            <a:pPr lvl="1" fontAlgn="base"/>
            <a:r>
              <a:rPr lang="en-US" dirty="0"/>
              <a:t>Add a search box to search for a weather station.</a:t>
            </a:r>
          </a:p>
          <a:p>
            <a:pPr lvl="1" fontAlgn="base"/>
            <a:r>
              <a:rPr lang="en-US" dirty="0"/>
              <a:t>Call the API to retrieve weather information.</a:t>
            </a:r>
          </a:p>
          <a:p>
            <a:pPr lvl="1" fontAlgn="base"/>
            <a:r>
              <a:rPr lang="en-US" dirty="0"/>
              <a:t>Display the weather information to the end user.</a:t>
            </a:r>
          </a:p>
          <a:p>
            <a:pPr fontAlgn="base"/>
            <a:r>
              <a:rPr lang="en-US" dirty="0"/>
              <a:t>Starting Site: /11-http-with-axios/</a:t>
            </a:r>
            <a:r>
              <a:rPr lang="en-US" dirty="0" err="1"/>
              <a:t>axios</a:t>
            </a:r>
            <a:r>
              <a:rPr lang="en-US" dirty="0"/>
              <a:t>-start/</a:t>
            </a:r>
          </a:p>
          <a:p>
            <a:pPr fontAlgn="base"/>
            <a:r>
              <a:rPr lang="en-US" dirty="0"/>
              <a:t>Run: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npm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install</a:t>
            </a:r>
          </a:p>
          <a:p>
            <a:pPr fontAlgn="base"/>
            <a:r>
              <a:rPr lang="en-US" dirty="0"/>
              <a:t>API: </a:t>
            </a:r>
          </a:p>
          <a:p>
            <a:pPr lvl="1" fontAlgn="base"/>
            <a:r>
              <a:rPr lang="en-US" dirty="0">
                <a:hlinkClick r:id="rId3"/>
              </a:rPr>
              <a:t>http://aviationweather.autopilotstudios.com/metar/recent/KBOI</a:t>
            </a:r>
            <a:r>
              <a:rPr lang="en-US" dirty="0"/>
              <a:t> </a:t>
            </a:r>
          </a:p>
          <a:p>
            <a:pPr fontAlgn="base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A5C11-670D-4C10-909F-454E46CA8E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91072" y="1229711"/>
            <a:ext cx="5622252" cy="48116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 "METAR": [{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     "</a:t>
            </a:r>
            <a:r>
              <a:rPr lang="en-US" sz="10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raw_text</a:t>
            </a:r>
            <a:r>
              <a:rPr lang="en-US" sz="10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": "KBOI 191653Z 27010KT 10SM CLR…",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     "</a:t>
            </a:r>
            <a:r>
              <a:rPr lang="en-US" sz="10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station_id</a:t>
            </a:r>
            <a:r>
              <a:rPr lang="en-US" sz="10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": "KBOI",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     "</a:t>
            </a:r>
            <a:r>
              <a:rPr lang="en-US" sz="10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observation_time</a:t>
            </a:r>
            <a:r>
              <a:rPr lang="en-US" sz="10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": "2018-09-19T16:53:00Z",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     "latitude": "43.57",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     "longitude": "-116.23",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     "</a:t>
            </a:r>
            <a:r>
              <a:rPr lang="en-US" sz="10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temp_c</a:t>
            </a:r>
            <a:r>
              <a:rPr lang="en-US" sz="10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": "17.2",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     "</a:t>
            </a:r>
            <a:r>
              <a:rPr lang="en-US" sz="10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dewpoint_c</a:t>
            </a:r>
            <a:r>
              <a:rPr lang="en-US" sz="10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": "0.6",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     "</a:t>
            </a:r>
            <a:r>
              <a:rPr lang="en-US" sz="10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wind_dir_degrees</a:t>
            </a:r>
            <a:r>
              <a:rPr lang="en-US" sz="10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": "270",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     "</a:t>
            </a:r>
            <a:r>
              <a:rPr lang="en-US" sz="10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wind_speed_kt</a:t>
            </a:r>
            <a:r>
              <a:rPr lang="en-US" sz="10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": "10",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     "</a:t>
            </a:r>
            <a:r>
              <a:rPr lang="en-US" sz="10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visibility_statute_mi</a:t>
            </a:r>
            <a:r>
              <a:rPr lang="en-US" sz="10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": "10.0",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     "</a:t>
            </a:r>
            <a:r>
              <a:rPr lang="en-US" sz="10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altim_in_hg</a:t>
            </a:r>
            <a:r>
              <a:rPr lang="en-US" sz="10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": "29.958662",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     "</a:t>
            </a:r>
            <a:r>
              <a:rPr lang="en-US" sz="10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sea_level_pressure_mb</a:t>
            </a:r>
            <a:r>
              <a:rPr lang="en-US" sz="10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": "1010.3",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     "</a:t>
            </a:r>
            <a:r>
              <a:rPr lang="en-US" sz="10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sky_condition</a:t>
            </a:r>
            <a:r>
              <a:rPr lang="en-US" sz="10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": {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       "</a:t>
            </a:r>
            <a:r>
              <a:rPr lang="en-US" sz="10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sky_cover</a:t>
            </a:r>
            <a:r>
              <a:rPr lang="en-US" sz="10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": "CLR"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     },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     "</a:t>
            </a:r>
            <a:r>
              <a:rPr lang="en-US" sz="10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elevation_m</a:t>
            </a:r>
            <a:r>
              <a:rPr lang="en-US" sz="10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": “875.0"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   }]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1E7944E-06CB-4ADD-8EAD-D59F352E28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5216771"/>
            <a:ext cx="1641229" cy="16412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3A4D372-A8C3-4B0C-88D1-955A12ABCC7D}"/>
              </a:ext>
            </a:extLst>
          </p:cNvPr>
          <p:cNvSpPr txBox="1"/>
          <p:nvPr/>
        </p:nvSpPr>
        <p:spPr>
          <a:xfrm>
            <a:off x="1471448" y="6295697"/>
            <a:ext cx="3494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6"/>
              </a:rPr>
              <a:t>https://github.com/axios/axios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9192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DD149B-FE22-44E3-863B-3747E167F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Vue Router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B0263D-BE00-4CDF-92F3-1C588AA0B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pPr fontAlgn="base"/>
            <a:r>
              <a:rPr lang="en-US" dirty="0">
                <a:solidFill>
                  <a:schemeClr val="bg1"/>
                </a:solidFill>
              </a:rPr>
              <a:t>Allows areas of the page to be easily replaced to create the illusion of a page change without a browser refresh.</a:t>
            </a: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Supports Route Parameters, Query Strings and Wildcards</a:t>
            </a: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Combine with Transitions</a:t>
            </a: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HTML5 History Mode/Hash Mode</a:t>
            </a:r>
          </a:p>
          <a:p>
            <a:pPr lvl="1" fontAlgn="base"/>
            <a:r>
              <a:rPr lang="en-US" dirty="0">
                <a:solidFill>
                  <a:schemeClr val="bg1"/>
                </a:solidFill>
              </a:rPr>
              <a:t>Populates browser history</a:t>
            </a:r>
          </a:p>
          <a:p>
            <a:pPr lvl="1" fontAlgn="base"/>
            <a:r>
              <a:rPr lang="en-US" dirty="0">
                <a:solidFill>
                  <a:schemeClr val="bg1"/>
                </a:solidFill>
              </a:rPr>
              <a:t>Auto-fallback in IE 9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1E7944E-06CB-4ADD-8EAD-D59F352E28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17616" y="972608"/>
            <a:ext cx="4900269" cy="4900269"/>
          </a:xfrm>
          <a:prstGeom prst="rect">
            <a:avLst/>
          </a:prstGeom>
        </p:spPr>
      </p:pic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5328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D149B-FE22-44E3-863B-3747E167F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Vue Router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B0263D-BE00-4CDF-92F3-1C588AA0BB9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Router View</a:t>
            </a:r>
          </a:p>
          <a:p>
            <a:pPr lvl="1" fontAlgn="base"/>
            <a:r>
              <a:rPr lang="en-US" dirty="0"/>
              <a:t>This component adds a “viewport” that the router outputs into source code</a:t>
            </a:r>
          </a:p>
          <a:p>
            <a:pPr lvl="1" fontAlgn="base"/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&lt;router-view&gt;&lt;/router-view&gt;</a:t>
            </a:r>
          </a:p>
          <a:p>
            <a:pPr fontAlgn="base"/>
            <a:r>
              <a:rPr lang="en-US" dirty="0"/>
              <a:t>Routes</a:t>
            </a:r>
          </a:p>
          <a:p>
            <a:pPr lvl="1" fontAlgn="base"/>
            <a:r>
              <a:rPr lang="en-US" dirty="0"/>
              <a:t>Can be nested</a:t>
            </a:r>
          </a:p>
          <a:p>
            <a:pPr lvl="1" fontAlgn="base"/>
            <a:r>
              <a:rPr lang="en-US" dirty="0"/>
              <a:t>Can be navigated to programmatically</a:t>
            </a:r>
          </a:p>
          <a:p>
            <a:pPr lvl="2" fontAlgn="base"/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router.push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(location,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onComplete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?,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onAbort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?)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685D0-02EE-42D3-9355-8C8F2F44C7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89969" y="2160589"/>
            <a:ext cx="6816686" cy="3880773"/>
          </a:xfrm>
        </p:spPr>
        <p:txBody>
          <a:bodyPr>
            <a:normAutofit/>
          </a:bodyPr>
          <a:lstStyle/>
          <a:p>
            <a:r>
              <a:rPr lang="en-US" dirty="0"/>
              <a:t>Create a Vue Router</a:t>
            </a:r>
          </a:p>
          <a:p>
            <a:pPr lvl="1"/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const router = new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VueRouter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({</a:t>
            </a:r>
            <a:b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routes: [</a:t>
            </a:r>
            <a:b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  // dynamic segments start with a colon</a:t>
            </a:r>
            <a:b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  { path: '/user/:id', component: User}</a:t>
            </a:r>
            <a:b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]</a:t>
            </a:r>
            <a:b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})</a:t>
            </a:r>
          </a:p>
          <a:p>
            <a:r>
              <a:rPr lang="en-US" dirty="0"/>
              <a:t>Lazy Loading</a:t>
            </a:r>
          </a:p>
          <a:p>
            <a:pPr marL="57150" indent="0">
              <a:buNone/>
            </a:pPr>
            <a:r>
              <a:rPr lang="en-US" sz="15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{</a:t>
            </a:r>
            <a:br>
              <a:rPr lang="en-US" sz="15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</a:br>
            <a:r>
              <a:rPr lang="en-US" sz="15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   path: ‘/about’,</a:t>
            </a:r>
            <a:br>
              <a:rPr lang="en-US" sz="15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</a:br>
            <a:r>
              <a:rPr lang="en-US" sz="15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   name: ‘about’,</a:t>
            </a:r>
            <a:br>
              <a:rPr lang="en-US" sz="15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</a:br>
            <a:r>
              <a:rPr lang="en-US" sz="15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   component: () =&gt; import(</a:t>
            </a:r>
            <a:br>
              <a:rPr lang="en-US" sz="15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</a:br>
            <a:r>
              <a:rPr lang="en-US" sz="15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     /* </a:t>
            </a:r>
            <a:r>
              <a:rPr lang="en-US" sz="15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webpackChunkName</a:t>
            </a:r>
            <a:r>
              <a:rPr lang="en-US" sz="15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: "about" */ './views/</a:t>
            </a:r>
            <a:r>
              <a:rPr lang="en-US" sz="15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About.vue</a:t>
            </a:r>
            <a:r>
              <a:rPr lang="en-US" sz="15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’)</a:t>
            </a:r>
            <a:br>
              <a:rPr lang="en-US" sz="15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</a:br>
            <a:r>
              <a:rPr lang="en-US" sz="15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  <a:p>
            <a:pPr lvl="1"/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1E7944E-06CB-4ADD-8EAD-D59F352E28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5216771"/>
            <a:ext cx="1641229" cy="164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2344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D149B-FE22-44E3-863B-3747E167F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Router Links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B0263D-BE00-4CDF-92F3-1C588AA0BB9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To make a link (change pages) in the SPA we need to use the </a:t>
            </a:r>
            <a:r>
              <a:rPr lang="en-US" dirty="0" err="1"/>
              <a:t>RouterLink</a:t>
            </a:r>
            <a:r>
              <a:rPr lang="en-US" dirty="0"/>
              <a:t> component</a:t>
            </a:r>
          </a:p>
          <a:p>
            <a:pPr lvl="1" fontAlgn="base"/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&lt;router-link to=“/my-page”&gt;Some Text&lt;/router-link&gt;</a:t>
            </a:r>
          </a:p>
          <a:p>
            <a:pPr fontAlgn="base"/>
            <a:r>
              <a:rPr lang="en-US" dirty="0"/>
              <a:t>This replaces &lt;a&gt; tags, but it can generate other tags like &lt;button&gt; tags as well.</a:t>
            </a:r>
          </a:p>
          <a:p>
            <a:pPr lvl="1" fontAlgn="base"/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&lt;router-link to=“/cart” tag=“button”&gt;View Cart&lt;/router-link&gt;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685D0-02EE-42D3-9355-8C8F2F44C76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Active Links</a:t>
            </a:r>
          </a:p>
          <a:p>
            <a:pPr lvl="1"/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&lt;router-link to=“/my-page” </a:t>
            </a:r>
            <a:b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  active-class=“active”&gt;</a:t>
            </a:r>
            <a:b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      Some Text</a:t>
            </a:r>
            <a:b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  &lt;/router-link&gt;</a:t>
            </a:r>
          </a:p>
          <a:p>
            <a:r>
              <a:rPr lang="en-US" dirty="0"/>
              <a:t>Exact route matches</a:t>
            </a:r>
          </a:p>
          <a:p>
            <a:pPr lvl="1"/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&lt;router-link to=“/my-page” </a:t>
            </a:r>
            <a:b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  active-class=“active” </a:t>
            </a:r>
            <a:b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  exact&gt;</a:t>
            </a:r>
            <a:b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      Some Text</a:t>
            </a:r>
            <a:b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  &lt;/router-link&gt;</a:t>
            </a:r>
          </a:p>
          <a:p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1E7944E-06CB-4ADD-8EAD-D59F352E28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5216771"/>
            <a:ext cx="1641229" cy="164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3319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D149B-FE22-44E3-863B-3747E167F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 Guards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B0263D-BE00-4CDF-92F3-1C588AA0BB9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Used to:</a:t>
            </a:r>
          </a:p>
          <a:p>
            <a:pPr lvl="1" fontAlgn="base"/>
            <a:r>
              <a:rPr lang="en-US" dirty="0"/>
              <a:t>Prevent a user from accessing a page.</a:t>
            </a:r>
          </a:p>
          <a:p>
            <a:pPr lvl="1" fontAlgn="base"/>
            <a:r>
              <a:rPr lang="en-US" dirty="0"/>
              <a:t>Prevent a user from leaving a page.</a:t>
            </a:r>
          </a:p>
          <a:p>
            <a:pPr fontAlgn="base"/>
            <a:r>
              <a:rPr lang="en-US" dirty="0"/>
              <a:t>A guard can execute either before or after a route has executed.</a:t>
            </a:r>
          </a:p>
          <a:p>
            <a:pPr fontAlgn="base"/>
            <a:r>
              <a:rPr lang="en-US" dirty="0"/>
              <a:t>Can be setup globally or per route.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685D0-02EE-42D3-9355-8C8F2F44C7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5493724" cy="3880773"/>
          </a:xfrm>
        </p:spPr>
        <p:txBody>
          <a:bodyPr>
            <a:normAutofit/>
          </a:bodyPr>
          <a:lstStyle/>
          <a:p>
            <a:r>
              <a:rPr lang="en-US" dirty="0"/>
              <a:t>Global Guard</a:t>
            </a:r>
          </a:p>
          <a:p>
            <a:pPr lvl="1"/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router.afterEach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((to, from) =&gt; {})</a:t>
            </a:r>
          </a:p>
          <a:p>
            <a:r>
              <a:rPr lang="en-US" dirty="0"/>
              <a:t>Per Route Guard</a:t>
            </a:r>
          </a:p>
          <a:p>
            <a:pPr lvl="1"/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const router = new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VueRouter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({</a:t>
            </a:r>
            <a:b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 routes: [</a:t>
            </a:r>
            <a:b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   {</a:t>
            </a:r>
            <a:b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     path: '/foo’,</a:t>
            </a:r>
            <a:b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     component: Foo,</a:t>
            </a:r>
            <a:b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beforeEnter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: (to, from, next) =&gt; {}</a:t>
            </a:r>
            <a:b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   }</a:t>
            </a:r>
            <a:b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 ]</a:t>
            </a:r>
            <a:b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})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1E7944E-06CB-4ADD-8EAD-D59F352E28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5216771"/>
            <a:ext cx="1641229" cy="164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73105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D149B-FE22-44E3-863B-3747E167F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12 (Hello Router)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B0263D-BE00-4CDF-92F3-1C588AA0BB9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Used to sync URL’s to the views in the app.</a:t>
            </a:r>
          </a:p>
          <a:p>
            <a:pPr lvl="1" fontAlgn="base"/>
            <a:r>
              <a:rPr lang="en-US" dirty="0"/>
              <a:t>In a SPA the server will fallback to index.html if the URL is not found.</a:t>
            </a:r>
          </a:p>
          <a:p>
            <a:pPr lvl="1" fontAlgn="base"/>
            <a:r>
              <a:rPr lang="en-US" dirty="0"/>
              <a:t>The client side router takes care of the routing.</a:t>
            </a:r>
          </a:p>
          <a:p>
            <a:r>
              <a:rPr lang="en-US" b="1" dirty="0"/>
              <a:t>Build and Watch</a:t>
            </a:r>
            <a:endParaRPr lang="en-US" dirty="0"/>
          </a:p>
          <a:p>
            <a:pPr lvl="1"/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npm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run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build:watch</a:t>
            </a:r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685D0-02EE-42D3-9355-8C8F2F44C76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Install and run HTTP Server</a:t>
            </a:r>
            <a:endParaRPr lang="en-US" dirty="0"/>
          </a:p>
          <a:p>
            <a:pPr lvl="1"/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npm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install -g http-server http-server-spa</a:t>
            </a:r>
          </a:p>
          <a:p>
            <a:pPr lvl="1"/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http-server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dist</a:t>
            </a:r>
            <a:br>
              <a:rPr lang="en-US" dirty="0"/>
            </a:br>
            <a:r>
              <a:rPr lang="en-US" dirty="0"/>
              <a:t>vs</a:t>
            </a:r>
            <a:br>
              <a:rPr lang="en-US" dirty="0"/>
            </a:b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http-server-spa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dist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1E7944E-06CB-4ADD-8EAD-D59F352E28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5216771"/>
            <a:ext cx="1641229" cy="16412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5C919B7-E7D6-45B2-8450-2D760AEF19C2}"/>
              </a:ext>
            </a:extLst>
          </p:cNvPr>
          <p:cNvSpPr txBox="1"/>
          <p:nvPr/>
        </p:nvSpPr>
        <p:spPr>
          <a:xfrm>
            <a:off x="1471448" y="6295697"/>
            <a:ext cx="28260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5"/>
              </a:rPr>
              <a:t>https://router.vuejs.org/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5531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D149B-FE22-44E3-863B-3747E167F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12 (Hello Router Cont.)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B0263D-BE00-4CDF-92F3-1C588AA0BB9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New Components</a:t>
            </a:r>
            <a:endParaRPr lang="en-US" dirty="0"/>
          </a:p>
          <a:p>
            <a:pPr lvl="1" fontAlgn="base"/>
            <a:r>
              <a:rPr lang="en-US" dirty="0"/>
              <a:t>Authors - Shows all authors.</a:t>
            </a:r>
          </a:p>
          <a:p>
            <a:pPr lvl="1" fontAlgn="base"/>
            <a:r>
              <a:rPr lang="en-US" dirty="0"/>
              <a:t>Author - Shows a single author.</a:t>
            </a:r>
          </a:p>
          <a:p>
            <a:r>
              <a:rPr lang="en-US" b="1" dirty="0"/>
              <a:t>main.js</a:t>
            </a:r>
            <a:endParaRPr lang="en-US" dirty="0"/>
          </a:p>
          <a:p>
            <a:pPr lvl="1" fontAlgn="base"/>
            <a:r>
              <a:rPr lang="en-US" dirty="0"/>
              <a:t>Router is imported and added to the main Vue component.</a:t>
            </a:r>
          </a:p>
          <a:p>
            <a:r>
              <a:rPr lang="en-US" b="1" dirty="0" err="1"/>
              <a:t>App.vue</a:t>
            </a:r>
            <a:endParaRPr lang="en-US" dirty="0"/>
          </a:p>
          <a:p>
            <a:pPr lvl="1" fontAlgn="base"/>
            <a:r>
              <a:rPr lang="en-US" dirty="0"/>
              <a:t>Has router-links (render like html anchors)</a:t>
            </a:r>
          </a:p>
          <a:p>
            <a:pPr lvl="1" fontAlgn="base"/>
            <a:r>
              <a:rPr lang="en-US" dirty="0"/>
              <a:t>Has a router-view to output the router’s selected component</a:t>
            </a:r>
            <a:br>
              <a:rPr lang="en-US" dirty="0"/>
            </a:br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685D0-02EE-42D3-9355-8C8F2F44C76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router.js</a:t>
            </a:r>
            <a:endParaRPr lang="en-US" dirty="0"/>
          </a:p>
          <a:p>
            <a:pPr lvl="1" fontAlgn="base"/>
            <a:r>
              <a:rPr lang="en-US" dirty="0"/>
              <a:t>Look at the existing routes</a:t>
            </a:r>
          </a:p>
          <a:p>
            <a:pPr lvl="1" fontAlgn="base"/>
            <a:r>
              <a:rPr lang="en-US" dirty="0"/>
              <a:t>Add a couple routes and import their components:</a:t>
            </a:r>
          </a:p>
          <a:p>
            <a:pPr lvl="2" fontAlgn="base"/>
            <a:r>
              <a:rPr lang="en-US" dirty="0"/>
              <a:t>Authors - /authors</a:t>
            </a:r>
          </a:p>
          <a:p>
            <a:pPr lvl="2" fontAlgn="base"/>
            <a:r>
              <a:rPr lang="en-US" dirty="0"/>
              <a:t>Author - /authors/{ID}</a:t>
            </a:r>
          </a:p>
          <a:p>
            <a:r>
              <a:rPr lang="en-US" b="1" dirty="0"/>
              <a:t>Try it out!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1E7944E-06CB-4ADD-8EAD-D59F352E28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5216771"/>
            <a:ext cx="1641229" cy="16412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27F7C6-E461-493F-8CC6-EB201B7D8441}"/>
              </a:ext>
            </a:extLst>
          </p:cNvPr>
          <p:cNvSpPr txBox="1"/>
          <p:nvPr/>
        </p:nvSpPr>
        <p:spPr>
          <a:xfrm>
            <a:off x="1471448" y="6295697"/>
            <a:ext cx="28260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5"/>
              </a:rPr>
              <a:t>https://router.vuejs.org/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60755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D149B-FE22-44E3-863B-3747E167F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Vuex</a:t>
            </a:r>
            <a:r>
              <a:rPr lang="en-US" dirty="0"/>
              <a:t> – State Management in Vue.js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B0263D-BE00-4CDF-92F3-1C588AA0BB9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1600" dirty="0"/>
              <a:t>Based on Redux and Flux</a:t>
            </a:r>
          </a:p>
          <a:p>
            <a:pPr fontAlgn="base"/>
            <a:r>
              <a:rPr lang="en-US" sz="1600" dirty="0"/>
              <a:t>Single State Tree (Single Source of Truth)</a:t>
            </a:r>
          </a:p>
          <a:p>
            <a:pPr fontAlgn="base"/>
            <a:r>
              <a:rPr lang="en-US" sz="1600" dirty="0"/>
              <a:t>What does state management solve?</a:t>
            </a:r>
          </a:p>
          <a:p>
            <a:pPr lvl="1" fontAlgn="base"/>
            <a:r>
              <a:rPr lang="en-US" dirty="0"/>
              <a:t>Passing data between sibling components</a:t>
            </a:r>
          </a:p>
          <a:p>
            <a:pPr lvl="1" fontAlgn="base"/>
            <a:r>
              <a:rPr lang="en-US" dirty="0"/>
              <a:t>Updating multiple components Simultaneously</a:t>
            </a:r>
          </a:p>
          <a:p>
            <a:pPr lvl="1" fontAlgn="base"/>
            <a:r>
              <a:rPr lang="en-US" dirty="0"/>
              <a:t>Multiple different views need to update the same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685D0-02EE-42D3-9355-8C8F2F44C76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1E7944E-06CB-4ADD-8EAD-D59F352E28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5216771"/>
            <a:ext cx="1641229" cy="1641229"/>
          </a:xfrm>
          <a:prstGeom prst="rect">
            <a:avLst/>
          </a:prstGeom>
        </p:spPr>
      </p:pic>
      <p:pic>
        <p:nvPicPr>
          <p:cNvPr id="3076" name="Picture 4" descr="vuex">
            <a:extLst>
              <a:ext uri="{FF2B5EF4-FFF2-40B4-BE49-F238E27FC236}">
                <a16:creationId xmlns:a16="http://schemas.microsoft.com/office/drawing/2014/main" id="{A7116404-9019-41A3-8C0A-ECE6BD4316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3427" y="1849821"/>
            <a:ext cx="5194729" cy="4083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5255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D149B-FE22-44E3-863B-3747E167F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431DA-7DEF-4E3E-BE02-AD162A7A3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433618" cy="388077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git clone </a:t>
            </a:r>
            <a:r>
              <a:rPr lang="en-US" sz="2400" u="sng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git@github.com:ironpilot</a:t>
            </a:r>
            <a:r>
              <a:rPr lang="en-US" sz="2400" u="sng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sz="2400" u="sng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vuejs-intro.git</a:t>
            </a:r>
            <a:endParaRPr lang="en-US" u="sng" dirty="0">
              <a:solidFill>
                <a:schemeClr val="accent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endParaRPr lang="en-US" dirty="0"/>
          </a:p>
          <a:p>
            <a:r>
              <a:rPr lang="en-US" sz="2400" dirty="0"/>
              <a:t>Includes 13 example sites with solutions.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1E7944E-06CB-4ADD-8EAD-D59F352E28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5216771"/>
            <a:ext cx="1641229" cy="164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7859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D149B-FE22-44E3-863B-3747E167F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Vuex</a:t>
            </a:r>
            <a:r>
              <a:rPr lang="en-US" dirty="0"/>
              <a:t> Store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431DA-7DEF-4E3E-BE02-AD162A7A3F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897832"/>
            <a:ext cx="4184035" cy="3880772"/>
          </a:xfrm>
        </p:spPr>
        <p:txBody>
          <a:bodyPr>
            <a:noAutofit/>
          </a:bodyPr>
          <a:lstStyle/>
          <a:p>
            <a:r>
              <a:rPr lang="en-US" dirty="0"/>
              <a:t>.state</a:t>
            </a:r>
          </a:p>
          <a:p>
            <a:pPr lvl="1"/>
            <a:r>
              <a:rPr lang="en-US" dirty="0"/>
              <a:t>These are the data elements that represent the application state.</a:t>
            </a:r>
          </a:p>
          <a:p>
            <a:r>
              <a:rPr lang="en-US" dirty="0"/>
              <a:t>.getters</a:t>
            </a:r>
          </a:p>
          <a:p>
            <a:pPr lvl="1"/>
            <a:r>
              <a:rPr lang="en-US" dirty="0"/>
              <a:t>Computed properties for stores.</a:t>
            </a:r>
          </a:p>
          <a:p>
            <a:r>
              <a:rPr lang="en-US" dirty="0"/>
              <a:t>.mutations</a:t>
            </a:r>
          </a:p>
          <a:p>
            <a:pPr lvl="1"/>
            <a:r>
              <a:rPr lang="en-US" dirty="0"/>
              <a:t>Methods that act upon the data (setters).</a:t>
            </a:r>
          </a:p>
          <a:p>
            <a:r>
              <a:rPr lang="en-US" dirty="0"/>
              <a:t>.actions</a:t>
            </a:r>
          </a:p>
          <a:p>
            <a:pPr lvl="1"/>
            <a:r>
              <a:rPr lang="en-US" dirty="0"/>
              <a:t>Methods that commit mutations.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B44C2E-7301-4468-A405-69648E51AF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89970" y="1897832"/>
            <a:ext cx="4184034" cy="388077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export default new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Vuex.Store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({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 state: {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 },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 getters: {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 mutations: {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 },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 actions: {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})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1E7944E-06CB-4ADD-8EAD-D59F352E28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5216771"/>
            <a:ext cx="1641229" cy="164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88336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D149B-FE22-44E3-863B-3747E167F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Vuex</a:t>
            </a:r>
            <a:r>
              <a:rPr lang="en-US" dirty="0"/>
              <a:t>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431DA-7DEF-4E3E-BE02-AD162A7A3F2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Accessing store properties from a component</a:t>
            </a:r>
          </a:p>
          <a:p>
            <a:pPr lvl="1"/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this.$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store.state.count</a:t>
            </a:r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dirty="0"/>
              <a:t>Mapping the state to computed properties</a:t>
            </a:r>
          </a:p>
          <a:p>
            <a:pPr lvl="1"/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computed: {</a:t>
            </a:r>
            <a:b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 ...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mapState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(['count’])</a:t>
            </a:r>
            <a:b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/>
              <a:t>Each component can still have a local state.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B44C2E-7301-4468-A405-69648E51AF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6515128" cy="3880773"/>
          </a:xfrm>
        </p:spPr>
        <p:txBody>
          <a:bodyPr>
            <a:normAutofit/>
          </a:bodyPr>
          <a:lstStyle/>
          <a:p>
            <a:r>
              <a:rPr lang="en-US" dirty="0"/>
              <a:t>Provide the store to components:</a:t>
            </a:r>
          </a:p>
          <a:p>
            <a:pPr lvl="1"/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const app = new Vue({</a:t>
            </a:r>
            <a:b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 el: '#app’,</a:t>
            </a:r>
            <a:b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 // providing the store using the "store" option.</a:t>
            </a:r>
            <a:b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 // will inject into to child components.</a:t>
            </a:r>
            <a:b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 store,</a:t>
            </a:r>
            <a:b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 components: { Counter },</a:t>
            </a:r>
            <a:b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 template: `&lt;div class="app"&gt;&lt;/div&gt;`</a:t>
            </a:r>
            <a:b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})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1E7944E-06CB-4ADD-8EAD-D59F352E28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5216771"/>
            <a:ext cx="1641229" cy="164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49916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D149B-FE22-44E3-863B-3747E167F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Vuex</a:t>
            </a:r>
            <a:r>
              <a:rPr lang="en-US" dirty="0"/>
              <a:t> Getters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431DA-7DEF-4E3E-BE02-AD162A7A3F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3" y="2160589"/>
            <a:ext cx="5193583" cy="3880772"/>
          </a:xfrm>
        </p:spPr>
        <p:txBody>
          <a:bodyPr>
            <a:noAutofit/>
          </a:bodyPr>
          <a:lstStyle/>
          <a:p>
            <a:r>
              <a:rPr lang="en-US" dirty="0"/>
              <a:t>Sometimes we may need to compute derived state based on store state.</a:t>
            </a:r>
          </a:p>
          <a:p>
            <a:r>
              <a:rPr lang="en-US" dirty="0"/>
              <a:t>For example filtering through a list of items and counting them.</a:t>
            </a:r>
          </a:p>
          <a:p>
            <a:r>
              <a:rPr lang="en-US" dirty="0"/>
              <a:t>Mapping Getters to a Component</a:t>
            </a:r>
          </a:p>
          <a:p>
            <a:pPr lvl="1"/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computed: {</a:t>
            </a:r>
            <a:b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 ...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mapGetters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([</a:t>
            </a:r>
            <a:b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   '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doneTodosCount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’, '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anotherGetter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’,</a:t>
            </a:r>
            <a:b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 ])</a:t>
            </a:r>
            <a:b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B44C2E-7301-4468-A405-69648E51AF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85607" y="2160589"/>
            <a:ext cx="5015322" cy="3880773"/>
          </a:xfrm>
        </p:spPr>
        <p:txBody>
          <a:bodyPr/>
          <a:lstStyle/>
          <a:p>
            <a:r>
              <a:rPr lang="en-US" dirty="0"/>
              <a:t>Define Getter </a:t>
            </a:r>
          </a:p>
          <a:p>
            <a:pPr lvl="1"/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getters: {</a:t>
            </a:r>
            <a:b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doneTodos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: state =&gt; {</a:t>
            </a:r>
            <a:b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   return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state.todos.filter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(</a:t>
            </a:r>
            <a:b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todo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=&gt;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todo.done</a:t>
            </a:r>
            <a:b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   )</a:t>
            </a:r>
            <a:b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 }</a:t>
            </a:r>
            <a:b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/>
              <a:t>Access Like a Property</a:t>
            </a:r>
          </a:p>
          <a:p>
            <a:pPr lvl="1"/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store.getters.doneTodos</a:t>
            </a:r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1E7944E-06CB-4ADD-8EAD-D59F352E28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5216771"/>
            <a:ext cx="1641229" cy="164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25677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D149B-FE22-44E3-863B-3747E167F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Vuex</a:t>
            </a:r>
            <a:r>
              <a:rPr lang="en-US" dirty="0"/>
              <a:t> Mutations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431DA-7DEF-4E3E-BE02-AD162A7A3F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848728" cy="3880772"/>
          </a:xfrm>
        </p:spPr>
        <p:txBody>
          <a:bodyPr>
            <a:noAutofit/>
          </a:bodyPr>
          <a:lstStyle/>
          <a:p>
            <a:r>
              <a:rPr lang="en-US" dirty="0"/>
              <a:t>Mutations act upon the state properties. (Setters)</a:t>
            </a:r>
          </a:p>
          <a:p>
            <a:r>
              <a:rPr lang="en-US" dirty="0"/>
              <a:t>Must be synchronous</a:t>
            </a:r>
          </a:p>
          <a:p>
            <a:r>
              <a:rPr lang="en-US" dirty="0"/>
              <a:t>Mapping Mutations on Components</a:t>
            </a:r>
          </a:p>
          <a:p>
            <a:pPr lvl="1"/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methods: {</a:t>
            </a:r>
            <a:b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 ...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mapMutations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(['increment’])</a:t>
            </a:r>
            <a:b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 // map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this.increment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() to</a:t>
            </a:r>
            <a:b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 `this.$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store.commit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('increment’)</a:t>
            </a:r>
            <a:b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B44C2E-7301-4468-A405-69648E51AF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26062" y="2160589"/>
            <a:ext cx="4790239" cy="3880773"/>
          </a:xfrm>
        </p:spPr>
        <p:txBody>
          <a:bodyPr/>
          <a:lstStyle/>
          <a:p>
            <a:r>
              <a:rPr lang="en-US" dirty="0"/>
              <a:t>Define Mutation</a:t>
            </a:r>
          </a:p>
          <a:p>
            <a:pPr lvl="1"/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mutations: {</a:t>
            </a:r>
            <a:b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 increment (state, n) {</a:t>
            </a:r>
            <a:b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state.count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+= n</a:t>
            </a:r>
            <a:b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 }</a:t>
            </a:r>
            <a:b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/>
              <a:t>Execute a Mutation</a:t>
            </a:r>
          </a:p>
          <a:p>
            <a:pPr lvl="1"/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store.commit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(‘increment’, 10);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1E7944E-06CB-4ADD-8EAD-D59F352E28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5216771"/>
            <a:ext cx="1641229" cy="164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20100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D149B-FE22-44E3-863B-3747E167F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Vuex</a:t>
            </a:r>
            <a:r>
              <a:rPr lang="en-US" dirty="0"/>
              <a:t> 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431DA-7DEF-4E3E-BE02-AD162A7A3F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293500" cy="3880772"/>
          </a:xfrm>
        </p:spPr>
        <p:txBody>
          <a:bodyPr>
            <a:noAutofit/>
          </a:bodyPr>
          <a:lstStyle/>
          <a:p>
            <a:r>
              <a:rPr lang="en-US" dirty="0"/>
              <a:t>Actions are similar to mutations, the differences being that:</a:t>
            </a:r>
          </a:p>
          <a:p>
            <a:pPr lvl="1"/>
            <a:r>
              <a:rPr lang="en-US" dirty="0"/>
              <a:t>Instead of mutating the state, actions commit mutations.</a:t>
            </a:r>
          </a:p>
          <a:p>
            <a:pPr lvl="1"/>
            <a:r>
              <a:rPr lang="en-US" dirty="0"/>
              <a:t>Actions can contain arbitrary asynchronous operations.</a:t>
            </a:r>
          </a:p>
          <a:p>
            <a:r>
              <a:rPr lang="en-US" dirty="0"/>
              <a:t>Mapping Actions on Components</a:t>
            </a:r>
          </a:p>
          <a:p>
            <a:pPr lvl="1"/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methods: {</a:t>
            </a:r>
            <a:b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 ...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mapActions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([‘increment’])</a:t>
            </a:r>
            <a:b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B44C2E-7301-4468-A405-69648E51AFB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Define Action</a:t>
            </a:r>
          </a:p>
          <a:p>
            <a:pPr lvl="1"/>
            <a:r>
              <a:rPr lang="fr-FR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actions: {</a:t>
            </a:r>
            <a:br>
              <a:rPr lang="fr-FR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</a:br>
            <a:r>
              <a:rPr lang="fr-FR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 increment (context) {</a:t>
            </a:r>
            <a:br>
              <a:rPr lang="fr-FR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</a:br>
            <a:r>
              <a:rPr lang="fr-FR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   context.commit('increment’)</a:t>
            </a:r>
            <a:br>
              <a:rPr lang="fr-FR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</a:br>
            <a:r>
              <a:rPr lang="fr-FR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 }</a:t>
            </a:r>
            <a:br>
              <a:rPr lang="fr-FR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</a:br>
            <a:r>
              <a:rPr lang="fr-FR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/>
              <a:t>Execute an Action</a:t>
            </a:r>
          </a:p>
          <a:p>
            <a:pPr lvl="1"/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store.dispatch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('increment')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1E7944E-06CB-4ADD-8EAD-D59F352E28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5216771"/>
            <a:ext cx="1641229" cy="164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97392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D149B-FE22-44E3-863B-3747E167F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Vuex</a:t>
            </a:r>
            <a:r>
              <a:rPr lang="en-US" dirty="0"/>
              <a:t>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431DA-7DEF-4E3E-BE02-AD162A7A3F2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Due to using a single state tree, all state of our application is contained inside one big object.</a:t>
            </a:r>
          </a:p>
          <a:p>
            <a:r>
              <a:rPr lang="en-US" dirty="0" err="1"/>
              <a:t>Vuex</a:t>
            </a:r>
            <a:r>
              <a:rPr lang="en-US" dirty="0"/>
              <a:t> allows us to divide our store into Modules.</a:t>
            </a:r>
          </a:p>
          <a:p>
            <a:r>
              <a:rPr lang="en-US" dirty="0"/>
              <a:t>Each module can contain its own state, mutations, actions, getters, and even nested modules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B44C2E-7301-4468-A405-69648E51AFB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By default, actions, mutations and getters inside modules are still registered under the global namespace.</a:t>
            </a:r>
          </a:p>
          <a:p>
            <a:r>
              <a:rPr lang="en-US" dirty="0"/>
              <a:t>If you want your modules to be more self-contained or reusable, you can mark it as </a:t>
            </a:r>
            <a:r>
              <a:rPr lang="en-US" dirty="0" err="1"/>
              <a:t>namespaced</a:t>
            </a:r>
            <a:r>
              <a:rPr lang="en-US" dirty="0"/>
              <a:t> with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namespaced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: true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1E7944E-06CB-4ADD-8EAD-D59F352E28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5216771"/>
            <a:ext cx="1641229" cy="164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27763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D149B-FE22-44E3-863B-3747E167F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13 (Puppy Shop)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B0263D-BE00-4CDF-92F3-1C588AA0B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fontAlgn="base"/>
            <a:r>
              <a:rPr lang="en-US" dirty="0"/>
              <a:t>TASK: Finish the ecommerce site by adding product drill down and shopping cart features.</a:t>
            </a:r>
          </a:p>
          <a:p>
            <a:pPr lvl="1" fontAlgn="base"/>
            <a:r>
              <a:rPr lang="en-US" dirty="0"/>
              <a:t>Data already populated in the </a:t>
            </a:r>
            <a:r>
              <a:rPr lang="en-US" dirty="0" err="1"/>
              <a:t>Vuex</a:t>
            </a:r>
            <a:r>
              <a:rPr lang="en-US" dirty="0"/>
              <a:t> store. Retrieve to create product lists.</a:t>
            </a:r>
          </a:p>
          <a:p>
            <a:pPr lvl="1" fontAlgn="base"/>
            <a:r>
              <a:rPr lang="en-US" dirty="0"/>
              <a:t>You may need to use getters to create filters from the product list.</a:t>
            </a:r>
          </a:p>
          <a:p>
            <a:pPr lvl="1" fontAlgn="base"/>
            <a:r>
              <a:rPr lang="en-US" dirty="0"/>
              <a:t>Create a shopping cart component and add the methods to add, remove and show the cart.</a:t>
            </a:r>
          </a:p>
          <a:p>
            <a:pPr fontAlgn="base"/>
            <a:r>
              <a:rPr lang="en-US" dirty="0"/>
              <a:t>Starting Site: /13-vuex/</a:t>
            </a:r>
            <a:r>
              <a:rPr lang="en-US" dirty="0" err="1"/>
              <a:t>vuex</a:t>
            </a:r>
            <a:r>
              <a:rPr lang="en-US" dirty="0"/>
              <a:t>-start/</a:t>
            </a:r>
          </a:p>
          <a:p>
            <a:pPr fontAlgn="base"/>
            <a:r>
              <a:rPr lang="en-US" dirty="0"/>
              <a:t>Run: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npm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install</a:t>
            </a:r>
          </a:p>
          <a:p>
            <a:pPr fontAlgn="base"/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1E7944E-06CB-4ADD-8EAD-D59F352E28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5216771"/>
            <a:ext cx="1641229" cy="16412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3A4D372-A8C3-4B0C-88D1-955A12ABCC7D}"/>
              </a:ext>
            </a:extLst>
          </p:cNvPr>
          <p:cNvSpPr txBox="1"/>
          <p:nvPr/>
        </p:nvSpPr>
        <p:spPr>
          <a:xfrm>
            <a:off x="1471448" y="6295697"/>
            <a:ext cx="26917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5"/>
              </a:rPr>
              <a:t>https://vuex.vuejs.org/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78049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D149B-FE22-44E3-863B-3747E167F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Vue </a:t>
            </a:r>
            <a:r>
              <a:rPr lang="en-US" dirty="0" err="1"/>
              <a:t>Devtools</a:t>
            </a:r>
            <a:r>
              <a:rPr lang="en-US" dirty="0"/>
              <a:t> (Chrome Extension)</a:t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B0263D-BE00-4CDF-92F3-1C588AA0BB9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Allows for advanced debugging of Vue.js Applications.</a:t>
            </a:r>
          </a:p>
          <a:p>
            <a:pPr fontAlgn="base"/>
            <a:r>
              <a:rPr lang="en-US" dirty="0"/>
              <a:t>Inspect separate components for contents.</a:t>
            </a:r>
          </a:p>
          <a:p>
            <a:pPr fontAlgn="base"/>
            <a:r>
              <a:rPr lang="en-US" dirty="0"/>
              <a:t>Watch for firing of custom events.</a:t>
            </a:r>
          </a:p>
          <a:p>
            <a:pPr fontAlgn="base"/>
            <a:r>
              <a:rPr lang="en-US" dirty="0"/>
              <a:t>Inspect the contents of </a:t>
            </a:r>
            <a:r>
              <a:rPr lang="en-US" dirty="0" err="1"/>
              <a:t>Vuex</a:t>
            </a:r>
            <a:r>
              <a:rPr lang="en-US" dirty="0"/>
              <a:t> stores.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EE02EE0-3FDB-401E-BE9A-54AE06D57D8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Extra Configuration (chrome://extensions/)</a:t>
            </a:r>
          </a:p>
          <a:p>
            <a:pPr lvl="1" fontAlgn="base"/>
            <a:r>
              <a:rPr lang="en-US" dirty="0"/>
              <a:t>Allow in incognito</a:t>
            </a:r>
          </a:p>
          <a:p>
            <a:pPr lvl="1" fontAlgn="base"/>
            <a:r>
              <a:rPr lang="en-US" dirty="0"/>
              <a:t>Allow access to file URLs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1E7944E-06CB-4ADD-8EAD-D59F352E28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5216771"/>
            <a:ext cx="1641229" cy="164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34550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D149B-FE22-44E3-863B-3747E167F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431DA-7DEF-4E3E-BE02-AD162A7A3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930400"/>
            <a:ext cx="9559743" cy="3880773"/>
          </a:xfrm>
        </p:spPr>
        <p:txBody>
          <a:bodyPr/>
          <a:lstStyle/>
          <a:p>
            <a:r>
              <a:rPr lang="en-US" dirty="0"/>
              <a:t>Vue Mastery: </a:t>
            </a:r>
            <a:r>
              <a:rPr lang="en-US" dirty="0">
                <a:hlinkClick r:id="rId3"/>
              </a:rPr>
              <a:t>https://www.vuemastery.com/</a:t>
            </a:r>
            <a:endParaRPr lang="en-US" dirty="0"/>
          </a:p>
          <a:p>
            <a:r>
              <a:rPr lang="en-US" dirty="0"/>
              <a:t>Vue JS 2 – The Complete Guide: </a:t>
            </a:r>
            <a:r>
              <a:rPr lang="en-US" dirty="0">
                <a:hlinkClick r:id="rId4"/>
              </a:rPr>
              <a:t>https://www.udemy.com/vuejs-2-the-complete-guide</a:t>
            </a:r>
            <a:endParaRPr lang="en-US" dirty="0"/>
          </a:p>
          <a:p>
            <a:r>
              <a:rPr lang="en-US" dirty="0"/>
              <a:t>Vue </a:t>
            </a:r>
            <a:r>
              <a:rPr lang="en-US" dirty="0" err="1"/>
              <a:t>Devtools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https://chrome.google.com/webstore/detail/vuejs-devtools/nhdogjmejiglipccpnnnanhbledajbpd</a:t>
            </a:r>
            <a:endParaRPr lang="en-US" dirty="0"/>
          </a:p>
          <a:p>
            <a:r>
              <a:rPr lang="en-US" dirty="0"/>
              <a:t>Comparison of Angular, React and Vue: </a:t>
            </a:r>
            <a:r>
              <a:rPr lang="en-US" dirty="0">
                <a:hlinkClick r:id="rId6"/>
              </a:rPr>
              <a:t>https://medium.com/unicorn-supplies/angular-vs-react-vs-vue-a-2017-comparison-c5c52d620176</a:t>
            </a:r>
            <a:endParaRPr lang="en-US" dirty="0"/>
          </a:p>
          <a:p>
            <a:r>
              <a:rPr lang="en-US" dirty="0"/>
              <a:t>Vue Handbook: </a:t>
            </a:r>
            <a:r>
              <a:rPr lang="en-US" dirty="0">
                <a:hlinkClick r:id="rId7"/>
              </a:rPr>
              <a:t>https://medium.freecodecamp.org/the-vue-handbook-a-thorough-introduction-to-vue-js-1e86835d8446</a:t>
            </a:r>
            <a:endParaRPr lang="en-US" dirty="0"/>
          </a:p>
          <a:p>
            <a:r>
              <a:rPr lang="en-US" dirty="0"/>
              <a:t>Progressive Web Application Checklist: </a:t>
            </a:r>
            <a:r>
              <a:rPr lang="en-US" dirty="0">
                <a:hlinkClick r:id="rId8"/>
              </a:rPr>
              <a:t>https://developers.google.com/web/progressive-web-apps/checklist</a:t>
            </a:r>
            <a:endParaRPr lang="en-US" dirty="0"/>
          </a:p>
          <a:p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1E7944E-06CB-4ADD-8EAD-D59F352E28B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0" y="5216771"/>
            <a:ext cx="1641229" cy="164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810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D149B-FE22-44E3-863B-3747E167F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First Vue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431DA-7DEF-4E3E-BE02-AD162A7A3F2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Template</a:t>
            </a:r>
          </a:p>
          <a:p>
            <a:pPr lvl="1"/>
            <a:r>
              <a:rPr lang="en-US" dirty="0"/>
              <a:t>Double Mustache Syntax for outputting values: 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{{ value }}</a:t>
            </a:r>
            <a:endParaRPr lang="en-US" dirty="0"/>
          </a:p>
          <a:p>
            <a:pPr lvl="1"/>
            <a:r>
              <a:rPr lang="en-US" dirty="0"/>
              <a:t>Important to have clean and valid HTML markup here.</a:t>
            </a:r>
          </a:p>
          <a:p>
            <a:pPr lvl="1"/>
            <a:r>
              <a:rPr lang="en-US" dirty="0"/>
              <a:t>Support for directives (or special html attributes) for example: </a:t>
            </a:r>
          </a:p>
          <a:p>
            <a:pPr lvl="2"/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v-if, v-for, v-on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2C470-E769-4465-B143-E638873F0C9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Vue Instance</a:t>
            </a:r>
          </a:p>
          <a:p>
            <a:pPr lvl="1"/>
            <a:r>
              <a:rPr lang="en-US" dirty="0"/>
              <a:t>Contains the JavaScript code to make your app or component function.</a:t>
            </a:r>
          </a:p>
          <a:p>
            <a:pPr lvl="1"/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.el</a:t>
            </a:r>
            <a:r>
              <a:rPr lang="en-US" dirty="0"/>
              <a:t> refers to the root element where the Vue templating will start.</a:t>
            </a:r>
          </a:p>
          <a:p>
            <a:pPr lvl="1"/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.data</a:t>
            </a:r>
            <a:r>
              <a:rPr lang="en-US" dirty="0"/>
              <a:t> holds all the data properties for the Vue instance.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1E7944E-06CB-4ADD-8EAD-D59F352E28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5216771"/>
            <a:ext cx="1641229" cy="164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795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D149B-FE22-44E3-863B-3747E167F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 (Hello Vue)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431DA-7DEF-4E3E-BE02-AD162A7A3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6119" y="1715911"/>
            <a:ext cx="8596668" cy="4325451"/>
          </a:xfrm>
        </p:spPr>
        <p:txBody>
          <a:bodyPr>
            <a:normAutofit/>
          </a:bodyPr>
          <a:lstStyle/>
          <a:p>
            <a:r>
              <a:rPr lang="en-US" dirty="0"/>
              <a:t>This will be your first Vue Application!</a:t>
            </a:r>
          </a:p>
          <a:p>
            <a:r>
              <a:rPr lang="en-US" dirty="0"/>
              <a:t>Start with a simple HTML file and inject Vue.js in the header:</a:t>
            </a:r>
          </a:p>
          <a:p>
            <a:pPr lvl="1"/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&lt;script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src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="https://cdn.jsdelivr.net/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npm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vue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dist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/vue.js"&gt;&lt;/script&gt;</a:t>
            </a:r>
          </a:p>
          <a:p>
            <a:r>
              <a:rPr lang="en-US" dirty="0"/>
              <a:t>Now practice creating a Vue app:</a:t>
            </a:r>
          </a:p>
          <a:p>
            <a:pPr lvl="1"/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&lt;script&gt;</a:t>
            </a:r>
            <a:b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var app = new Vue({</a:t>
            </a:r>
            <a:b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 el: '#app’,</a:t>
            </a:r>
            <a:b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 data: {</a:t>
            </a:r>
            <a:b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   message: 'Hello Vue!’</a:t>
            </a:r>
            <a:b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 }</a:t>
            </a:r>
            <a:b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})</a:t>
            </a:r>
            <a:b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&lt;/script&gt;</a:t>
            </a:r>
          </a:p>
          <a:p>
            <a:r>
              <a:rPr lang="en-US" dirty="0"/>
              <a:t>Finally experiment with different data variables and injecting them into the template.</a:t>
            </a:r>
          </a:p>
          <a:p>
            <a:pPr lvl="1"/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1E7944E-06CB-4ADD-8EAD-D59F352E28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5216771"/>
            <a:ext cx="1641229" cy="164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362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D149B-FE22-44E3-863B-3747E167F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Conditionals (v-if, v-else, v-show)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A34541-95E9-49A6-9977-FE7DD7110B8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v-if, v-else</a:t>
            </a:r>
          </a:p>
          <a:p>
            <a:pPr lvl="1"/>
            <a:r>
              <a:rPr lang="en-US" dirty="0"/>
              <a:t>Called Directives</a:t>
            </a:r>
          </a:p>
          <a:p>
            <a:pPr lvl="1"/>
            <a:r>
              <a:rPr lang="en-US" dirty="0"/>
              <a:t>Determines if an element exists in the DOM based on the condition applied.</a:t>
            </a:r>
          </a:p>
          <a:p>
            <a:pPr lvl="1"/>
            <a:r>
              <a:rPr lang="en-US" dirty="0"/>
              <a:t>Elements are created and destroyed from the HTML DOM.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F75830-2A27-4D4F-8427-352B7AAF073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v-show</a:t>
            </a:r>
          </a:p>
          <a:p>
            <a:pPr lvl="1"/>
            <a:r>
              <a:rPr lang="en-US" dirty="0"/>
              <a:t>Determines if the element should be shown or hidden based on the condition applied.</a:t>
            </a:r>
          </a:p>
          <a:p>
            <a:pPr lvl="1"/>
            <a:r>
              <a:rPr lang="en-US" dirty="0"/>
              <a:t>IMPORTANT: The element still exists in the DOM.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1E7944E-06CB-4ADD-8EAD-D59F352E28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5216771"/>
            <a:ext cx="1641229" cy="164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769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D149B-FE22-44E3-863B-3747E167F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 (Conditionals)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431DA-7DEF-4E3E-BE02-AD162A7A3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Practice conditionals by making the DOM react to a data property.</a:t>
            </a:r>
          </a:p>
          <a:p>
            <a:endParaRPr lang="en-US" dirty="0"/>
          </a:p>
          <a:p>
            <a:r>
              <a:rPr lang="en-US" dirty="0"/>
              <a:t>Starting Site: /2-conditionals/start.html</a:t>
            </a:r>
          </a:p>
          <a:p>
            <a:endParaRPr lang="en-US" dirty="0"/>
          </a:p>
          <a:p>
            <a:r>
              <a:rPr lang="en-US" dirty="0"/>
              <a:t>TASK: Make the two </a:t>
            </a:r>
            <a:r>
              <a:rPr lang="en-US" dirty="0" err="1"/>
              <a:t>divs</a:t>
            </a:r>
            <a:r>
              <a:rPr lang="en-US" dirty="0"/>
              <a:t> show or hide depending on whether the user is a winner.</a:t>
            </a:r>
          </a:p>
          <a:p>
            <a:pPr lvl="1"/>
            <a:r>
              <a:rPr lang="en-US" dirty="0"/>
              <a:t>Base the show and hide on a data property in the Vue object. You will need to make this object.</a:t>
            </a:r>
          </a:p>
          <a:p>
            <a:pPr lvl="1"/>
            <a:r>
              <a:rPr lang="en-US" dirty="0"/>
              <a:t>EXTRA: Use the classes above to apply styles to the </a:t>
            </a:r>
            <a:r>
              <a:rPr lang="en-US" dirty="0" err="1"/>
              <a:t>divs.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1E7944E-06CB-4ADD-8EAD-D59F352E28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5216771"/>
            <a:ext cx="1641229" cy="16412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0AE513C-45D5-4C04-924E-E1C260565C37}"/>
              </a:ext>
            </a:extLst>
          </p:cNvPr>
          <p:cNvSpPr txBox="1"/>
          <p:nvPr/>
        </p:nvSpPr>
        <p:spPr>
          <a:xfrm>
            <a:off x="1471448" y="6295697"/>
            <a:ext cx="6816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5"/>
              </a:rPr>
              <a:t>https://vuejs.org/v2/guide/index.html#Conditionals-and-Loops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75852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798</TotalTime>
  <Words>4096</Words>
  <Application>Microsoft Office PowerPoint</Application>
  <PresentationFormat>Widescreen</PresentationFormat>
  <Paragraphs>670</Paragraphs>
  <Slides>58</Slides>
  <Notes>58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4" baseType="lpstr">
      <vt:lpstr>Arial</vt:lpstr>
      <vt:lpstr>Calibri</vt:lpstr>
      <vt:lpstr>Consolas</vt:lpstr>
      <vt:lpstr>Trebuchet MS</vt:lpstr>
      <vt:lpstr>Wingdings 3</vt:lpstr>
      <vt:lpstr>Facet</vt:lpstr>
      <vt:lpstr>A Quick Over-Vue.js</vt:lpstr>
      <vt:lpstr>About Vue.js</vt:lpstr>
      <vt:lpstr>A Few Terms</vt:lpstr>
      <vt:lpstr>A Few Terms (cont.)</vt:lpstr>
      <vt:lpstr>Example Repository</vt:lpstr>
      <vt:lpstr>Your First Vue Page</vt:lpstr>
      <vt:lpstr>Example 1 (Hello Vue)</vt:lpstr>
      <vt:lpstr>Conditionals (v-if, v-else, v-show)</vt:lpstr>
      <vt:lpstr>Example 2 (Conditionals)</vt:lpstr>
      <vt:lpstr>The Vue Instance</vt:lpstr>
      <vt:lpstr>Methods</vt:lpstr>
      <vt:lpstr>Events &amp; Methods (v-on)</vt:lpstr>
      <vt:lpstr>Event Modifiers &amp; Key Modifiers https://vuejs.org/v2/guide/events.html#Event-Modifiers</vt:lpstr>
      <vt:lpstr>Example 3 (Methods &amp; Events)</vt:lpstr>
      <vt:lpstr>The Vue Lifecycle</vt:lpstr>
      <vt:lpstr>The Vue Lifecycle</vt:lpstr>
      <vt:lpstr>Example 4 (Vue Lifecycle)</vt:lpstr>
      <vt:lpstr>List Rendering</vt:lpstr>
      <vt:lpstr>List Rendering Gotchas</vt:lpstr>
      <vt:lpstr>Example 5 (Lists)</vt:lpstr>
      <vt:lpstr>Computed Properties</vt:lpstr>
      <vt:lpstr>Example 6 (Computed Properties)</vt:lpstr>
      <vt:lpstr>Form Input Binding</vt:lpstr>
      <vt:lpstr>Example 7 (Form Binding)</vt:lpstr>
      <vt:lpstr>Components</vt:lpstr>
      <vt:lpstr>Passing In Data with Props</vt:lpstr>
      <vt:lpstr>Prop Types and Validation</vt:lpstr>
      <vt:lpstr>Example 8 (Components)</vt:lpstr>
      <vt:lpstr>Custom Events</vt:lpstr>
      <vt:lpstr>Passing Data Out with Custom Events</vt:lpstr>
      <vt:lpstr>Example 9 (Custom Events)</vt:lpstr>
      <vt:lpstr>Webpack &amp; Vue CLI</vt:lpstr>
      <vt:lpstr>Vue CLI</vt:lpstr>
      <vt:lpstr>Create Project (w/CLI)</vt:lpstr>
      <vt:lpstr>Demo - Project Files And How It All Fits Together  </vt:lpstr>
      <vt:lpstr>Single File Components (.vue)</vt:lpstr>
      <vt:lpstr>Sub Components</vt:lpstr>
      <vt:lpstr>ECMAScript 6+ (ECMAScript 2015)</vt:lpstr>
      <vt:lpstr>Vue Serve</vt:lpstr>
      <vt:lpstr>HTTP Calls with Axios</vt:lpstr>
      <vt:lpstr>More About Promises</vt:lpstr>
      <vt:lpstr>Example 11 (Weather App)</vt:lpstr>
      <vt:lpstr>Vue Router</vt:lpstr>
      <vt:lpstr>Vue Router</vt:lpstr>
      <vt:lpstr>Router Links</vt:lpstr>
      <vt:lpstr>Navigation Guards</vt:lpstr>
      <vt:lpstr>Example 12 (Hello Router)</vt:lpstr>
      <vt:lpstr>Example 12 (Hello Router Cont.)</vt:lpstr>
      <vt:lpstr>Vuex – State Management in Vue.js</vt:lpstr>
      <vt:lpstr>Vuex Store</vt:lpstr>
      <vt:lpstr>Vuex State</vt:lpstr>
      <vt:lpstr>Vuex Getters</vt:lpstr>
      <vt:lpstr>Vuex Mutations</vt:lpstr>
      <vt:lpstr>Vuex Actions</vt:lpstr>
      <vt:lpstr>Vuex Modules</vt:lpstr>
      <vt:lpstr>Example 13 (Puppy Shop)</vt:lpstr>
      <vt:lpstr>Vue Devtools (Chrome Extension) 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Vue.js Bootcamp</dc:title>
  <dc:creator>Scott Henscheid</dc:creator>
  <cp:lastModifiedBy>Scott Henscheid</cp:lastModifiedBy>
  <cp:revision>33</cp:revision>
  <dcterms:created xsi:type="dcterms:W3CDTF">2018-09-20T17:20:01Z</dcterms:created>
  <dcterms:modified xsi:type="dcterms:W3CDTF">2019-03-23T01:34:18Z</dcterms:modified>
</cp:coreProperties>
</file>