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1" r:id="rId7"/>
    <p:sldId id="25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CE3C-501A-438E-A90F-273C5C5F969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C0E6-D792-4393-8E4C-12D4ED8AC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32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CE3C-501A-438E-A90F-273C5C5F969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C0E6-D792-4393-8E4C-12D4ED8AC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39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CE3C-501A-438E-A90F-273C5C5F969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C0E6-D792-4393-8E4C-12D4ED8AC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79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CE3C-501A-438E-A90F-273C5C5F969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C0E6-D792-4393-8E4C-12D4ED8AC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4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CE3C-501A-438E-A90F-273C5C5F969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C0E6-D792-4393-8E4C-12D4ED8AC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83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CE3C-501A-438E-A90F-273C5C5F969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C0E6-D792-4393-8E4C-12D4ED8AC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58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CE3C-501A-438E-A90F-273C5C5F969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C0E6-D792-4393-8E4C-12D4ED8AC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0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CE3C-501A-438E-A90F-273C5C5F969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C0E6-D792-4393-8E4C-12D4ED8AC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9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CE3C-501A-438E-A90F-273C5C5F969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C0E6-D792-4393-8E4C-12D4ED8AC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CE3C-501A-438E-A90F-273C5C5F969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C0E6-D792-4393-8E4C-12D4ED8AC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CE3C-501A-438E-A90F-273C5C5F969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C0E6-D792-4393-8E4C-12D4ED8AC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94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CE3C-501A-438E-A90F-273C5C5F969C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DC0E6-D792-4393-8E4C-12D4ED8AC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9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92488"/>
          </a:xfrm>
        </p:spPr>
        <p:txBody>
          <a:bodyPr/>
          <a:lstStyle/>
          <a:p>
            <a:r>
              <a:rPr lang="ru-RU" dirty="0" smtClean="0"/>
              <a:t>Архитектура нейронной сети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9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Model.Sequential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акже можно добавить слои с помощью метода .</a:t>
            </a:r>
            <a:r>
              <a:rPr lang="ru-RU" dirty="0" err="1" smtClean="0"/>
              <a:t>add</a:t>
            </a:r>
            <a:r>
              <a:rPr lang="ru-RU" dirty="0" smtClean="0"/>
              <a:t>():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6" y="2953544"/>
            <a:ext cx="11540587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Указание размерности входных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Передать </a:t>
            </a:r>
            <a:r>
              <a:rPr lang="ru-RU" dirty="0"/>
              <a:t>аргумент </a:t>
            </a:r>
            <a:r>
              <a:rPr lang="ru-RU" b="1" dirty="0" err="1"/>
              <a:t>input_shape</a:t>
            </a:r>
            <a:r>
              <a:rPr lang="ru-RU" dirty="0"/>
              <a:t> первому слою (кортеж целых чисел или значений </a:t>
            </a:r>
            <a:r>
              <a:rPr lang="ru-RU" b="1" dirty="0" err="1"/>
              <a:t>None</a:t>
            </a:r>
            <a:r>
              <a:rPr lang="ru-RU" dirty="0"/>
              <a:t>, указывающих, что ожидается любое положительное целое число). Размер пакета (</a:t>
            </a:r>
            <a:r>
              <a:rPr lang="ru-RU" b="1" dirty="0" err="1"/>
              <a:t>batch_size</a:t>
            </a:r>
            <a:r>
              <a:rPr lang="ru-RU" dirty="0"/>
              <a:t>) в </a:t>
            </a:r>
            <a:r>
              <a:rPr lang="ru-RU" b="1" dirty="0" err="1"/>
              <a:t>input_shape</a:t>
            </a:r>
            <a:r>
              <a:rPr lang="ru-RU" dirty="0"/>
              <a:t> не включен.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54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Перед обучением модели необходимо настроить сам процесс. Это выполняется с помощью метода </a:t>
            </a:r>
            <a:r>
              <a:rPr lang="ru-RU" dirty="0" err="1"/>
              <a:t>compile</a:t>
            </a:r>
            <a:r>
              <a:rPr lang="ru-RU" dirty="0"/>
              <a:t>(). Он получает три аргумента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Оптимизатор</a:t>
            </a:r>
          </a:p>
          <a:p>
            <a:r>
              <a:rPr lang="ru-RU" dirty="0"/>
              <a:t>Функция </a:t>
            </a:r>
            <a:r>
              <a:rPr lang="ru-RU" dirty="0" smtClean="0"/>
              <a:t>ошибки</a:t>
            </a:r>
          </a:p>
          <a:p>
            <a:r>
              <a:rPr lang="ru-RU" dirty="0"/>
              <a:t>Список метрик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45" y="2774442"/>
            <a:ext cx="4947855" cy="35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15" y="2552700"/>
            <a:ext cx="9463969" cy="2273528"/>
          </a:xfrm>
        </p:spPr>
      </p:pic>
    </p:spTree>
    <p:extLst>
      <p:ext uri="{BB962C8B-B14F-4D97-AF65-F5344CB8AC3E}">
        <p14:creationId xmlns:p14="http://schemas.microsoft.com/office/powerpoint/2010/main" val="10259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Модели </a:t>
            </a:r>
            <a:r>
              <a:rPr lang="ru-RU" dirty="0" err="1"/>
              <a:t>Keras</a:t>
            </a:r>
            <a:r>
              <a:rPr lang="ru-RU" dirty="0"/>
              <a:t> обучаются на </a:t>
            </a:r>
            <a:r>
              <a:rPr lang="ru-RU" dirty="0" err="1"/>
              <a:t>Numpy</a:t>
            </a:r>
            <a:r>
              <a:rPr lang="ru-RU" dirty="0"/>
              <a:t>-массивах, содержащих набор исходных данных и метки. Для обучения обычно используется функция </a:t>
            </a:r>
            <a:r>
              <a:rPr lang="ru-RU" b="1" dirty="0" err="1"/>
              <a:t>fit</a:t>
            </a:r>
            <a:r>
              <a:rPr lang="ru-RU" b="1" dirty="0" smtClean="0"/>
              <a:t>()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59" y="4197107"/>
            <a:ext cx="9083647" cy="3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Вызов </a:t>
            </a:r>
            <a:r>
              <a:rPr lang="ru-RU" dirty="0" err="1" smtClean="0"/>
              <a:t>model.fit</a:t>
            </a:r>
            <a:r>
              <a:rPr lang="ru-RU" dirty="0" smtClean="0"/>
              <a:t>() возвращает объект </a:t>
            </a:r>
            <a:r>
              <a:rPr lang="ru-RU" dirty="0" err="1" smtClean="0"/>
              <a:t>History</a:t>
            </a:r>
            <a:r>
              <a:rPr lang="ru-RU" dirty="0" smtClean="0"/>
              <a:t>. Этот объект имеет поле </a:t>
            </a:r>
            <a:r>
              <a:rPr lang="ru-RU" dirty="0" err="1" smtClean="0"/>
              <a:t>history</a:t>
            </a:r>
            <a:r>
              <a:rPr lang="ru-RU" dirty="0" smtClean="0"/>
              <a:t> — словарь с данными обо всем происходившем в процессе обучения. Эти данные можно использовать для дальнейшей визуализации.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85" y="4210050"/>
            <a:ext cx="5029285" cy="5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обученной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оценки обученной модели используется метод </a:t>
            </a:r>
            <a:r>
              <a:rPr lang="en-US" dirty="0" smtClean="0"/>
              <a:t>.evaluate(). </a:t>
            </a:r>
            <a:r>
              <a:rPr lang="ru-RU" dirty="0" smtClean="0"/>
              <a:t>Он возвращает кортеж чисел:</a:t>
            </a:r>
          </a:p>
          <a:p>
            <a:r>
              <a:rPr lang="ru-RU" dirty="0" smtClean="0"/>
              <a:t>Первое число сообщает ошибку на тестовых данных</a:t>
            </a:r>
          </a:p>
          <a:p>
            <a:r>
              <a:rPr lang="ru-RU" dirty="0" smtClean="0"/>
              <a:t>Второе число сообщает метрику</a:t>
            </a:r>
          </a:p>
          <a:p>
            <a:pPr marL="0" indent="0">
              <a:buNone/>
            </a:pPr>
            <a:endParaRPr lang="ru-RU" dirty="0" smtClean="0"/>
          </a:p>
          <a:p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99" y="4667250"/>
            <a:ext cx="8505601" cy="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нейронной сети</a:t>
            </a:r>
            <a:endParaRPr lang="ru-RU" dirty="0"/>
          </a:p>
        </p:txBody>
      </p:sp>
      <p:pic>
        <p:nvPicPr>
          <p:cNvPr id="6" name="Google Shape;179;p36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-3590" b="3589"/>
          <a:stretch/>
        </p:blipFill>
        <p:spPr>
          <a:xfrm>
            <a:off x="2590800" y="1866900"/>
            <a:ext cx="7010400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0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ru-RU" dirty="0" smtClean="0"/>
              <a:t>Функции активации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5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4" name="Google Shape;165;p34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3093" r="56572" b="35182"/>
          <a:stretch/>
        </p:blipFill>
        <p:spPr>
          <a:xfrm>
            <a:off x="3327099" y="2176208"/>
            <a:ext cx="5537802" cy="3595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2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4" name="Google Shape;171;p35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3651" t="62052" r="50004"/>
          <a:stretch/>
        </p:blipFill>
        <p:spPr>
          <a:xfrm>
            <a:off x="3664500" y="1690688"/>
            <a:ext cx="5261919" cy="1847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2;p35"/>
          <p:cNvPicPr preferRelativeResize="0"/>
          <p:nvPr/>
        </p:nvPicPr>
        <p:blipFill rotWithShape="1">
          <a:blip r:embed="rId2">
            <a:alphaModFix/>
          </a:blip>
          <a:srcRect l="53073" b="66251"/>
          <a:stretch/>
        </p:blipFill>
        <p:spPr>
          <a:xfrm>
            <a:off x="3664500" y="3537722"/>
            <a:ext cx="5261919" cy="1648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8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Swish</a:t>
            </a:r>
          </a:p>
          <a:p>
            <a:pPr marL="0" indent="0">
              <a:buNone/>
            </a:pPr>
            <a:r>
              <a:rPr lang="en-US" dirty="0" smtClean="0"/>
              <a:t>X*sigmoid(X)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2705894"/>
            <a:ext cx="59626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 smtClean="0"/>
              <a:t>Математическая модель нейрона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dirty="0" err="1" smtClean="0"/>
              <a:t>x</a:t>
            </a:r>
            <a:r>
              <a:rPr lang="ru-RU" baseline="-25000" dirty="0" err="1" smtClean="0"/>
              <a:t>i</a:t>
            </a:r>
            <a:r>
              <a:rPr lang="ru-RU" dirty="0" smtClean="0"/>
              <a:t> - входы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ru-RU" dirty="0" err="1" smtClean="0"/>
              <a:t>w</a:t>
            </a:r>
            <a:r>
              <a:rPr lang="ru-RU" baseline="-25000" dirty="0" err="1" smtClean="0"/>
              <a:t>i</a:t>
            </a:r>
            <a:r>
              <a:rPr lang="ru-RU" dirty="0" smtClean="0"/>
              <a:t> - веса, b - смещение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ru-RU" dirty="0" smtClean="0"/>
              <a:t>Σ - </a:t>
            </a:r>
            <a:r>
              <a:rPr lang="ru-RU" dirty="0" err="1" smtClean="0"/>
              <a:t>сумматорная</a:t>
            </a:r>
            <a:r>
              <a:rPr lang="ru-RU" dirty="0" smtClean="0"/>
              <a:t> функция (сумма)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ru-RU" dirty="0" smtClean="0"/>
              <a:t>f - активационная функция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ru-RU" dirty="0" smtClean="0"/>
              <a:t>y - выход нейрона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                         </a:t>
            </a:r>
            <a:r>
              <a:rPr lang="pl-PL" dirty="0" smtClean="0"/>
              <a:t>Σ </a:t>
            </a:r>
            <a:r>
              <a:rPr lang="pl-PL" dirty="0"/>
              <a:t>= </a:t>
            </a:r>
            <a:r>
              <a:rPr lang="pl-PL" dirty="0">
                <a:solidFill>
                  <a:schemeClr val="dk1"/>
                </a:solidFill>
              </a:rPr>
              <a:t>x</a:t>
            </a:r>
            <a:r>
              <a:rPr lang="pl-PL" baseline="-25000" dirty="0">
                <a:solidFill>
                  <a:schemeClr val="dk1"/>
                </a:solidFill>
              </a:rPr>
              <a:t>1</a:t>
            </a:r>
            <a:r>
              <a:rPr lang="pl-PL" dirty="0">
                <a:solidFill>
                  <a:schemeClr val="dk1"/>
                </a:solidFill>
              </a:rPr>
              <a:t>w</a:t>
            </a:r>
            <a:r>
              <a:rPr lang="pl-PL" baseline="-25000" dirty="0">
                <a:solidFill>
                  <a:schemeClr val="dk1"/>
                </a:solidFill>
              </a:rPr>
              <a:t>1 </a:t>
            </a:r>
            <a:r>
              <a:rPr lang="pl-PL" dirty="0">
                <a:solidFill>
                  <a:schemeClr val="dk1"/>
                </a:solidFill>
              </a:rPr>
              <a:t>+ x</a:t>
            </a:r>
            <a:r>
              <a:rPr lang="pl-PL" baseline="-25000" dirty="0">
                <a:solidFill>
                  <a:schemeClr val="dk1"/>
                </a:solidFill>
              </a:rPr>
              <a:t>2</a:t>
            </a:r>
            <a:r>
              <a:rPr lang="pl-PL" dirty="0">
                <a:solidFill>
                  <a:schemeClr val="dk1"/>
                </a:solidFill>
              </a:rPr>
              <a:t>w</a:t>
            </a:r>
            <a:r>
              <a:rPr lang="pl-PL" baseline="-25000" dirty="0">
                <a:solidFill>
                  <a:schemeClr val="dk1"/>
                </a:solidFill>
              </a:rPr>
              <a:t>2</a:t>
            </a:r>
            <a:r>
              <a:rPr lang="pl-PL" dirty="0">
                <a:solidFill>
                  <a:schemeClr val="dk1"/>
                </a:solidFill>
              </a:rPr>
              <a:t>+ … + x</a:t>
            </a:r>
            <a:r>
              <a:rPr lang="pl-PL" baseline="-25000" dirty="0">
                <a:solidFill>
                  <a:schemeClr val="dk1"/>
                </a:solidFill>
              </a:rPr>
              <a:t>k</a:t>
            </a:r>
            <a:r>
              <a:rPr lang="pl-PL" dirty="0">
                <a:solidFill>
                  <a:schemeClr val="dk1"/>
                </a:solidFill>
              </a:rPr>
              <a:t>w</a:t>
            </a:r>
            <a:r>
              <a:rPr lang="pl-PL" baseline="-25000" dirty="0">
                <a:solidFill>
                  <a:schemeClr val="dk1"/>
                </a:solidFill>
              </a:rPr>
              <a:t>k</a:t>
            </a:r>
            <a:r>
              <a:rPr lang="pl-PL" dirty="0">
                <a:solidFill>
                  <a:schemeClr val="dk1"/>
                </a:solidFill>
              </a:rPr>
              <a:t>+ </a:t>
            </a:r>
            <a:r>
              <a:rPr lang="en-US" dirty="0" smtClean="0">
                <a:solidFill>
                  <a:schemeClr val="dk1"/>
                </a:solidFill>
              </a:rPr>
              <a:t>b</a:t>
            </a:r>
            <a:endParaRPr lang="pl-PL" dirty="0">
              <a:solidFill>
                <a:schemeClr val="dk1"/>
              </a:solidFill>
            </a:endParaRPr>
          </a:p>
          <a:p>
            <a:pPr marL="0" lvl="0" indent="0" algn="r">
              <a:spcBef>
                <a:spcPts val="0"/>
              </a:spcBef>
              <a:buNone/>
            </a:pPr>
            <a:endParaRPr lang="pl-PL" baseline="-25000" dirty="0">
              <a:solidFill>
                <a:schemeClr val="dk1"/>
              </a:solidFill>
            </a:endParaRPr>
          </a:p>
          <a:p>
            <a:pPr marL="0" lvl="0" indent="0" algn="r">
              <a:spcBef>
                <a:spcPts val="0"/>
              </a:spcBef>
              <a:buNone/>
            </a:pPr>
            <a:r>
              <a:rPr lang="pl-PL" dirty="0"/>
              <a:t>y = f(Σ) = f(x</a:t>
            </a:r>
            <a:r>
              <a:rPr lang="pl-PL" baseline="-25000" dirty="0"/>
              <a:t>1</a:t>
            </a:r>
            <a:r>
              <a:rPr lang="pl-PL" dirty="0"/>
              <a:t>w</a:t>
            </a:r>
            <a:r>
              <a:rPr lang="pl-PL" baseline="-25000" dirty="0"/>
              <a:t>1 </a:t>
            </a:r>
            <a:r>
              <a:rPr lang="pl-PL" dirty="0"/>
              <a:t>+ x</a:t>
            </a:r>
            <a:r>
              <a:rPr lang="pl-PL" baseline="-25000" dirty="0"/>
              <a:t>2</a:t>
            </a:r>
            <a:r>
              <a:rPr lang="pl-PL" dirty="0"/>
              <a:t>w</a:t>
            </a:r>
            <a:r>
              <a:rPr lang="pl-PL" baseline="-25000" dirty="0"/>
              <a:t>2</a:t>
            </a:r>
            <a:r>
              <a:rPr lang="pl-PL" dirty="0"/>
              <a:t>+ … + x</a:t>
            </a:r>
            <a:r>
              <a:rPr lang="pl-PL" baseline="-25000" dirty="0"/>
              <a:t>k</a:t>
            </a:r>
            <a:r>
              <a:rPr lang="pl-PL" dirty="0"/>
              <a:t>w</a:t>
            </a:r>
            <a:r>
              <a:rPr lang="pl-PL" baseline="-25000" dirty="0"/>
              <a:t>k</a:t>
            </a:r>
            <a:r>
              <a:rPr lang="pl-PL" dirty="0"/>
              <a:t> + b)</a:t>
            </a:r>
            <a:r>
              <a:rPr lang="pl-PL" sz="3600" dirty="0" smtClean="0"/>
              <a:t> </a:t>
            </a:r>
          </a:p>
          <a:p>
            <a:pPr marL="0" lvl="0" indent="0">
              <a:spcBef>
                <a:spcPts val="1600"/>
              </a:spcBef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Google Shape;14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0525" y="1825625"/>
            <a:ext cx="5620950" cy="255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15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ru-RU" dirty="0" smtClean="0"/>
              <a:t>Введение в </a:t>
            </a:r>
            <a:r>
              <a:rPr lang="en-US" dirty="0" err="1" smtClean="0"/>
              <a:t>Keras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Model.Sequential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b="1" dirty="0" err="1"/>
              <a:t>Sequential</a:t>
            </a:r>
            <a:r>
              <a:rPr lang="ru-RU" dirty="0"/>
              <a:t> </a:t>
            </a:r>
            <a:r>
              <a:rPr lang="ru-RU" dirty="0" smtClean="0"/>
              <a:t>представляет </a:t>
            </a:r>
            <a:r>
              <a:rPr lang="ru-RU" dirty="0"/>
              <a:t>собой линейный стек </a:t>
            </a:r>
            <a:r>
              <a:rPr lang="ru-RU" dirty="0" smtClean="0"/>
              <a:t>слоев</a:t>
            </a:r>
          </a:p>
          <a:p>
            <a:r>
              <a:rPr lang="ru-RU" dirty="0" smtClean="0"/>
              <a:t>Конструирование модели,</a:t>
            </a:r>
            <a:r>
              <a:rPr lang="en-US" dirty="0" smtClean="0"/>
              <a:t> </a:t>
            </a:r>
            <a:r>
              <a:rPr lang="ru-RU" dirty="0" smtClean="0"/>
              <a:t>например, происходит следующим образом: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6" y="3267756"/>
            <a:ext cx="10005927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249</Words>
  <Application>Microsoft Office PowerPoint</Application>
  <PresentationFormat>Широкоэкранный</PresentationFormat>
  <Paragraphs>42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Архитектура нейронной сети</vt:lpstr>
      <vt:lpstr>Архитектура нейронной сети</vt:lpstr>
      <vt:lpstr>Функции активации</vt:lpstr>
      <vt:lpstr>Функции активации</vt:lpstr>
      <vt:lpstr>Функции активации</vt:lpstr>
      <vt:lpstr>Функции активации</vt:lpstr>
      <vt:lpstr>Математическая модель нейрона</vt:lpstr>
      <vt:lpstr>Введение в Keras</vt:lpstr>
      <vt:lpstr>Model.Sequential()</vt:lpstr>
      <vt:lpstr>Model.Sequential()</vt:lpstr>
      <vt:lpstr>Указание размерности входных данных</vt:lpstr>
      <vt:lpstr>Компиляция</vt:lpstr>
      <vt:lpstr>Компиляция</vt:lpstr>
      <vt:lpstr>Обучение</vt:lpstr>
      <vt:lpstr>Обучение</vt:lpstr>
      <vt:lpstr>Оценка обученной модели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нейронной сети</dc:title>
  <dc:creator>Михаил</dc:creator>
  <cp:lastModifiedBy>Михаил</cp:lastModifiedBy>
  <cp:revision>16</cp:revision>
  <dcterms:created xsi:type="dcterms:W3CDTF">2021-03-10T10:02:47Z</dcterms:created>
  <dcterms:modified xsi:type="dcterms:W3CDTF">2021-03-11T07:11:59Z</dcterms:modified>
</cp:coreProperties>
</file>