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6" r:id="rId10"/>
    <p:sldId id="276" r:id="rId11"/>
    <p:sldId id="278" r:id="rId12"/>
    <p:sldId id="280" r:id="rId13"/>
    <p:sldId id="336" r:id="rId14"/>
    <p:sldId id="268" r:id="rId15"/>
    <p:sldId id="267" r:id="rId16"/>
    <p:sldId id="337" r:id="rId17"/>
    <p:sldId id="274" r:id="rId18"/>
    <p:sldId id="275" r:id="rId19"/>
    <p:sldId id="339" r:id="rId20"/>
    <p:sldId id="340" r:id="rId21"/>
    <p:sldId id="341" r:id="rId22"/>
    <p:sldId id="269" r:id="rId23"/>
    <p:sldId id="270" r:id="rId24"/>
    <p:sldId id="271" r:id="rId25"/>
    <p:sldId id="272" r:id="rId26"/>
    <p:sldId id="273" r:id="rId27"/>
    <p:sldId id="281" r:id="rId28"/>
    <p:sldId id="342" r:id="rId29"/>
    <p:sldId id="291" r:id="rId30"/>
    <p:sldId id="294" r:id="rId31"/>
    <p:sldId id="293" r:id="rId32"/>
    <p:sldId id="295" r:id="rId33"/>
    <p:sldId id="298" r:id="rId34"/>
    <p:sldId id="299" r:id="rId35"/>
    <p:sldId id="300" r:id="rId36"/>
    <p:sldId id="301" r:id="rId37"/>
    <p:sldId id="304" r:id="rId38"/>
    <p:sldId id="305" r:id="rId39"/>
    <p:sldId id="306" r:id="rId40"/>
    <p:sldId id="308" r:id="rId41"/>
    <p:sldId id="309" r:id="rId42"/>
    <p:sldId id="317" r:id="rId43"/>
    <p:sldId id="318" r:id="rId44"/>
    <p:sldId id="310" r:id="rId45"/>
    <p:sldId id="320" r:id="rId46"/>
    <p:sldId id="311" r:id="rId47"/>
    <p:sldId id="312" r:id="rId48"/>
    <p:sldId id="319" r:id="rId49"/>
    <p:sldId id="313" r:id="rId50"/>
    <p:sldId id="314" r:id="rId51"/>
    <p:sldId id="315" r:id="rId52"/>
    <p:sldId id="316" r:id="rId53"/>
    <p:sldId id="321" r:id="rId54"/>
    <p:sldId id="322" r:id="rId55"/>
    <p:sldId id="323" r:id="rId56"/>
    <p:sldId id="324" r:id="rId57"/>
    <p:sldId id="325" r:id="rId58"/>
    <p:sldId id="326" r:id="rId59"/>
    <p:sldId id="283" r:id="rId60"/>
    <p:sldId id="284" r:id="rId61"/>
    <p:sldId id="338" r:id="rId62"/>
    <p:sldId id="286" r:id="rId63"/>
    <p:sldId id="285" r:id="rId64"/>
    <p:sldId id="287" r:id="rId65"/>
    <p:sldId id="288" r:id="rId66"/>
    <p:sldId id="290" r:id="rId67"/>
    <p:sldId id="292" r:id="rId68"/>
    <p:sldId id="327" r:id="rId69"/>
    <p:sldId id="328" r:id="rId70"/>
    <p:sldId id="329" r:id="rId71"/>
    <p:sldId id="332" r:id="rId72"/>
    <p:sldId id="331" r:id="rId73"/>
    <p:sldId id="330" r:id="rId74"/>
    <p:sldId id="333" r:id="rId75"/>
    <p:sldId id="334" r:id="rId76"/>
    <p:sldId id="335" r:id="rId77"/>
    <p:sldId id="277" r:id="rId7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" initials="М" lastIdx="1" clrIdx="0">
    <p:extLst>
      <p:ext uri="{19B8F6BF-5375-455C-9EA6-DF929625EA0E}">
        <p15:presenceInfo xmlns:p15="http://schemas.microsoft.com/office/powerpoint/2012/main" userId="98323dd12ddd00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6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54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5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06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77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6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24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84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149F-DE29-40F9-BFA9-9059417B0F11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C209-62AE-42D7-8B4D-7F4FCDF88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2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511.06581" TargetMode="External"/><Relationship Id="rId3" Type="http://schemas.openxmlformats.org/officeDocument/2006/relationships/hyperlink" Target="https://arxiv.org/abs/1312.5602" TargetMode="External"/><Relationship Id="rId7" Type="http://schemas.openxmlformats.org/officeDocument/2006/relationships/hyperlink" Target="https://arxiv.org/abs/1511.05952" TargetMode="External"/><Relationship Id="rId2" Type="http://schemas.openxmlformats.org/officeDocument/2006/relationships/hyperlink" Target="https://habr.com/ru/post/4370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06.10295" TargetMode="External"/><Relationship Id="rId5" Type="http://schemas.openxmlformats.org/officeDocument/2006/relationships/hyperlink" Target="https://arxiv.org/abs/1509.06461" TargetMode="External"/><Relationship Id="rId4" Type="http://schemas.openxmlformats.org/officeDocument/2006/relationships/hyperlink" Target="https://arxiv.org/abs/1901.07510" TargetMode="External"/><Relationship Id="rId9" Type="http://schemas.openxmlformats.org/officeDocument/2006/relationships/hyperlink" Target="https://arxiv.org/abs/1707.0688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25812"/>
          </a:xfrm>
        </p:spPr>
        <p:txBody>
          <a:bodyPr>
            <a:normAutofit/>
          </a:bodyPr>
          <a:lstStyle/>
          <a:p>
            <a:r>
              <a:rPr lang="ru-RU" dirty="0" smtClean="0"/>
              <a:t>Обучение с подкреплением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RL,</a:t>
            </a:r>
            <a:r>
              <a:rPr lang="en-US" dirty="0"/>
              <a:t> Reinforcement </a:t>
            </a:r>
            <a:r>
              <a:rPr lang="en-US" dirty="0" smtClean="0"/>
              <a:t>Learning)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0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Марковский процесс принятия решений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Сумма полученных наград, возвращаемы агентом, называется </a:t>
            </a:r>
            <a:r>
              <a:rPr lang="ru-RU" i="1" dirty="0" smtClean="0"/>
              <a:t>возвратом: </a:t>
            </a:r>
          </a:p>
          <a:p>
            <a:endParaRPr lang="ru-RU" i="1" dirty="0"/>
          </a:p>
          <a:p>
            <a:endParaRPr lang="ru-RU" i="1" dirty="0" smtClean="0"/>
          </a:p>
          <a:p>
            <a:r>
              <a:rPr lang="ru-RU" i="1" dirty="0" smtClean="0"/>
              <a:t>Поправочный коэффициент – </a:t>
            </a:r>
            <a:r>
              <a:rPr lang="ru-RU" dirty="0" smtClean="0"/>
              <a:t>определяет важность немедленных и будущих наград. Тогда возврат примет немного другую форму: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03" y="4804597"/>
            <a:ext cx="5076794" cy="13723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03" y="2242527"/>
            <a:ext cx="5105842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 smtClean="0"/>
              <a:t>Исследование среды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2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Эпсилон-жадная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Суть этой стратегии в том, чтобы с вероятностью </a:t>
            </a:r>
            <a:r>
              <a:rPr lang="en-US" dirty="0" smtClean="0"/>
              <a:t>epsilon </a:t>
            </a:r>
            <a:r>
              <a:rPr lang="ru-RU" dirty="0" smtClean="0"/>
              <a:t>совершать случайные действия в среде (то есть исследовать среду), а с вероятностью 1 – </a:t>
            </a:r>
            <a:r>
              <a:rPr lang="en-US" dirty="0" smtClean="0"/>
              <a:t>epsilon </a:t>
            </a:r>
            <a:r>
              <a:rPr lang="ru-RU" dirty="0" smtClean="0"/>
              <a:t>выбирается действие с максимальной ценностью.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ценности состояния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85" y="3170504"/>
            <a:ext cx="6970030" cy="1072312"/>
          </a:xfrm>
        </p:spPr>
      </p:pic>
    </p:spTree>
    <p:extLst>
      <p:ext uri="{BB962C8B-B14F-4D97-AF65-F5344CB8AC3E}">
        <p14:creationId xmlns:p14="http://schemas.microsoft.com/office/powerpoint/2010/main" val="37950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ценности состояния</a:t>
            </a:r>
            <a:r>
              <a:rPr lang="en-US" dirty="0" smtClean="0"/>
              <a:t>/</a:t>
            </a:r>
            <a:r>
              <a:rPr lang="ru-RU" dirty="0" smtClean="0"/>
              <a:t>действия</a:t>
            </a:r>
            <a:br>
              <a:rPr lang="ru-RU" dirty="0" smtClean="0"/>
            </a:br>
            <a:r>
              <a:rPr lang="en-US" dirty="0" smtClean="0"/>
              <a:t>(Q-</a:t>
            </a:r>
            <a:r>
              <a:rPr lang="ru-RU" dirty="0" smtClean="0"/>
              <a:t>функция)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40" y="3185037"/>
            <a:ext cx="8217720" cy="1175203"/>
          </a:xfrm>
        </p:spPr>
      </p:pic>
    </p:spTree>
    <p:extLst>
      <p:ext uri="{BB962C8B-B14F-4D97-AF65-F5344CB8AC3E}">
        <p14:creationId xmlns:p14="http://schemas.microsoft.com/office/powerpoint/2010/main" val="34450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Беллмана и оптимальность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Оптимальная функция ценности: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Уравнение Беллмана для </a:t>
            </a:r>
            <a:r>
              <a:rPr lang="en-US" dirty="0" smtClean="0"/>
              <a:t>Q-</a:t>
            </a:r>
            <a:r>
              <a:rPr lang="ru-RU" dirty="0" smtClean="0"/>
              <a:t>функции: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Подставляя одно в другое, получаем: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3" y="2280074"/>
            <a:ext cx="3064813" cy="9215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90" y="3895462"/>
            <a:ext cx="3869575" cy="7590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31" y="5348399"/>
            <a:ext cx="3767992" cy="6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Беллмана и оптимальность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Еще одно уравнение для оптимальной функции ценности состояния:</a:t>
            </a:r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51" y="2573563"/>
            <a:ext cx="5615498" cy="10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обновления ценности состояния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694857"/>
              </p:ext>
            </p:extLst>
          </p:nvPr>
        </p:nvGraphicFramePr>
        <p:xfrm>
          <a:off x="838200" y="3462401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82201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408126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185884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90378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491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Состояние</a:t>
                      </a:r>
                      <a:r>
                        <a:rPr lang="en-US" baseline="0" dirty="0" smtClean="0"/>
                        <a:t> (s)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 </a:t>
                      </a:r>
                      <a:r>
                        <a:rPr lang="en-US" dirty="0" smtClean="0"/>
                        <a:t>(a)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Следующие состояние </a:t>
                      </a:r>
                      <a:r>
                        <a:rPr lang="en-US" dirty="0" smtClean="0"/>
                        <a:t>(s’)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Вероятность перехода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Награда перехода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3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5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898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29007"/>
              </p:ext>
            </p:extLst>
          </p:nvPr>
        </p:nvGraphicFramePr>
        <p:xfrm>
          <a:off x="2032000" y="183486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38227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9038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Состояние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Ценность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3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2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обновления ценности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296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Q-</a:t>
            </a:r>
            <a:r>
              <a:rPr lang="ru-RU" dirty="0" smtClean="0"/>
              <a:t>функцию для состояния </a:t>
            </a:r>
            <a:r>
              <a:rPr lang="ru-RU" b="1" i="1" dirty="0" smtClean="0"/>
              <a:t>А</a:t>
            </a:r>
            <a:r>
              <a:rPr lang="ru-RU" i="1" dirty="0" smtClean="0"/>
              <a:t> </a:t>
            </a:r>
            <a:r>
              <a:rPr lang="ru-RU" dirty="0" smtClean="0"/>
              <a:t>можно высчитать по след. формуле:</a:t>
            </a:r>
          </a:p>
          <a:p>
            <a:pPr marL="0" indent="0">
              <a:buNone/>
            </a:pPr>
            <a:r>
              <a:rPr lang="en-US" sz="2400" i="1" dirty="0" smtClean="0"/>
              <a:t>Q(</a:t>
            </a:r>
            <a:r>
              <a:rPr lang="en-US" sz="2400" b="1" i="1" dirty="0" err="1" smtClean="0"/>
              <a:t>A</a:t>
            </a:r>
            <a:r>
              <a:rPr lang="en-US" sz="2400" i="1" dirty="0" err="1" smtClean="0"/>
              <a:t>,a</a:t>
            </a:r>
            <a:r>
              <a:rPr lang="en-US" sz="2400" i="1" dirty="0" smtClean="0"/>
              <a:t>) =∑[ </a:t>
            </a:r>
            <a:r>
              <a:rPr lang="ru-RU" sz="2400" i="1" dirty="0" smtClean="0"/>
              <a:t>вероятность перехода* (награда перехода </a:t>
            </a:r>
            <a:r>
              <a:rPr lang="en-US" sz="2400" i="1" dirty="0" smtClean="0"/>
              <a:t>+ </a:t>
            </a:r>
            <a:r>
              <a:rPr lang="ru-RU" sz="2400" i="1" dirty="0" smtClean="0"/>
              <a:t> </a:t>
            </a:r>
            <a:r>
              <a:rPr lang="en-US" sz="2400" i="1" dirty="0" smtClean="0"/>
              <a:t>gamma*</a:t>
            </a:r>
            <a:r>
              <a:rPr lang="ru-RU" sz="2400" i="1" dirty="0" smtClean="0"/>
              <a:t>ценность следующего</a:t>
            </a:r>
            <a:r>
              <a:rPr lang="en-US" sz="2400" i="1" dirty="0" smtClean="0"/>
              <a:t> </a:t>
            </a:r>
            <a:r>
              <a:rPr lang="ru-RU" sz="2400" i="1" dirty="0" smtClean="0"/>
              <a:t>состояния))</a:t>
            </a:r>
            <a:r>
              <a:rPr lang="en-US" sz="2400" i="1" dirty="0" smtClean="0"/>
              <a:t> ]</a:t>
            </a:r>
            <a:r>
              <a:rPr lang="ru-RU" sz="2400" i="1" dirty="0" smtClean="0"/>
              <a:t>. Считаем </a:t>
            </a:r>
            <a:r>
              <a:rPr lang="en-US" sz="2400" i="1" dirty="0" smtClean="0"/>
              <a:t>gamma = 1</a:t>
            </a:r>
            <a:r>
              <a:rPr lang="ru-RU" sz="2400" i="1" dirty="0" smtClean="0"/>
              <a:t>. </a:t>
            </a:r>
            <a:r>
              <a:rPr lang="ru-RU" dirty="0" smtClean="0"/>
              <a:t>Высчитываем </a:t>
            </a:r>
            <a:r>
              <a:rPr lang="en-US" dirty="0" smtClean="0"/>
              <a:t>Q-</a:t>
            </a:r>
            <a:r>
              <a:rPr lang="ru-RU" dirty="0" smtClean="0"/>
              <a:t>функцию для действия 0: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Q(</a:t>
            </a:r>
            <a:r>
              <a:rPr lang="en-US" b="1" i="1" dirty="0" smtClean="0"/>
              <a:t>A</a:t>
            </a:r>
            <a:r>
              <a:rPr lang="en-US" dirty="0" smtClean="0"/>
              <a:t>,0) = (</a:t>
            </a:r>
            <a:r>
              <a:rPr lang="ru-RU" dirty="0" smtClean="0"/>
              <a:t>0,1 * (0+0)) + (0,4</a:t>
            </a:r>
            <a:r>
              <a:rPr lang="en-US" dirty="0" smtClean="0"/>
              <a:t> * (-1 + 0)) = -0,4</a:t>
            </a:r>
          </a:p>
          <a:p>
            <a:r>
              <a:rPr lang="ru-RU" dirty="0" smtClean="0"/>
              <a:t>Высчитываем </a:t>
            </a:r>
            <a:r>
              <a:rPr lang="en-US" dirty="0" smtClean="0"/>
              <a:t>Q-</a:t>
            </a:r>
            <a:r>
              <a:rPr lang="ru-RU" dirty="0" smtClean="0"/>
              <a:t>0функцию для действия </a:t>
            </a:r>
            <a:r>
              <a:rPr lang="en-US" dirty="0" smtClean="0"/>
              <a:t>1:</a:t>
            </a:r>
          </a:p>
          <a:p>
            <a:pPr marL="0" indent="0">
              <a:buNone/>
            </a:pPr>
            <a:r>
              <a:rPr lang="en-US" dirty="0" smtClean="0"/>
              <a:t>Q(</a:t>
            </a:r>
            <a:r>
              <a:rPr lang="en-US" b="1" i="1" dirty="0" smtClean="0"/>
              <a:t>A</a:t>
            </a:r>
            <a:r>
              <a:rPr lang="en-US" dirty="0" smtClean="0"/>
              <a:t>,1) = (0,3*(0+0)) + (0,1*(-2+0)) = -0,2</a:t>
            </a:r>
          </a:p>
          <a:p>
            <a:r>
              <a:rPr lang="ru-RU" dirty="0" smtClean="0"/>
              <a:t>Выбираем максимум из </a:t>
            </a:r>
            <a:r>
              <a:rPr lang="en-US" dirty="0" smtClean="0"/>
              <a:t>Q(</a:t>
            </a:r>
            <a:r>
              <a:rPr lang="en-US" dirty="0" err="1" smtClean="0"/>
              <a:t>A,a</a:t>
            </a:r>
            <a:r>
              <a:rPr lang="en-US" dirty="0" smtClean="0"/>
              <a:t>) </a:t>
            </a:r>
            <a:r>
              <a:rPr lang="ru-RU" dirty="0" smtClean="0"/>
              <a:t>и получаем:</a:t>
            </a:r>
          </a:p>
          <a:p>
            <a:pPr marL="0" indent="0">
              <a:buNone/>
            </a:pPr>
            <a:r>
              <a:rPr lang="en-US" dirty="0" smtClean="0"/>
              <a:t>V(</a:t>
            </a:r>
            <a:r>
              <a:rPr lang="en-US" b="1" i="1" dirty="0" smtClean="0"/>
              <a:t>A</a:t>
            </a:r>
            <a:r>
              <a:rPr lang="en-US" dirty="0" smtClean="0"/>
              <a:t>) =-0,2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742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уравнений Беллмана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Существует два алгоритма:</a:t>
            </a:r>
          </a:p>
          <a:p>
            <a:r>
              <a:rPr lang="ru-RU" dirty="0" smtClean="0"/>
              <a:t>Итерация по ценности</a:t>
            </a:r>
          </a:p>
          <a:p>
            <a:r>
              <a:rPr lang="ru-RU" dirty="0" smtClean="0"/>
              <a:t>Итерация по политикам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28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0925"/>
          </a:xfrm>
        </p:spPr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en-US" dirty="0" smtClean="0"/>
              <a:t>RL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5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Итерация по ценности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 очень простой:</a:t>
            </a:r>
          </a:p>
          <a:p>
            <a:pPr marL="514350" indent="-514350">
              <a:buAutoNum type="arabicPeriod"/>
            </a:pPr>
            <a:r>
              <a:rPr lang="ru-RU" dirty="0" smtClean="0"/>
              <a:t>Инициализируем таблицу ценности состояний </a:t>
            </a:r>
            <a:r>
              <a:rPr lang="en-US" dirty="0" smtClean="0"/>
              <a:t>V(s)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Для каждого состояния вычисляем </a:t>
            </a:r>
            <a:r>
              <a:rPr lang="en-US" dirty="0" smtClean="0"/>
              <a:t>Q(s,</a:t>
            </a:r>
            <a:r>
              <a:rPr lang="ru-RU" dirty="0" smtClean="0"/>
              <a:t> </a:t>
            </a:r>
            <a:r>
              <a:rPr lang="en-US" dirty="0" smtClean="0"/>
              <a:t>a)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Обновляем нашу таблицу в соответствии с правилом </a:t>
            </a:r>
            <a:r>
              <a:rPr lang="en-US" dirty="0" smtClean="0"/>
              <a:t>V(s) = max(Q(s,</a:t>
            </a:r>
            <a:r>
              <a:rPr lang="ru-RU" dirty="0" smtClean="0"/>
              <a:t> </a:t>
            </a:r>
            <a:r>
              <a:rPr lang="en-US" dirty="0" smtClean="0"/>
              <a:t>a)</a:t>
            </a:r>
            <a:r>
              <a:rPr lang="ru-RU" dirty="0" smtClean="0"/>
              <a:t>) до сходимости (оптимальности) нашей таблицы.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69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Итерация по политикам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Инициализируем случайную политику</a:t>
            </a:r>
            <a:r>
              <a:rPr lang="en-US" dirty="0" smtClean="0"/>
              <a:t> </a:t>
            </a:r>
            <a:r>
              <a:rPr lang="el-GR" dirty="0"/>
              <a:t>π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Вычисляем таблицу ценности состояний для нашей политики, пока не найдем оптимальную.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01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 smtClean="0"/>
              <a:t> Обучение на основе временных различий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TD, temporal difference)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2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TD</a:t>
            </a:r>
            <a:r>
              <a:rPr lang="ru-RU" dirty="0" smtClean="0"/>
              <a:t>-прогнозирование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данном алгоритме оценка аппроксимируется на основании ранее полученной оценки, что также называется компенсационной обратной связью(</a:t>
            </a:r>
            <a:r>
              <a:rPr lang="en-US" dirty="0" smtClean="0"/>
              <a:t>bootstrapping).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63" y="3561558"/>
            <a:ext cx="6149873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TD-</a:t>
            </a:r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Существуют две разновидности управляющего алгоритма: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1. Q-</a:t>
            </a:r>
            <a:r>
              <a:rPr lang="ru-RU" dirty="0" smtClean="0"/>
              <a:t>обучение</a:t>
            </a:r>
          </a:p>
          <a:p>
            <a:pPr marL="0" indent="0">
              <a:buNone/>
            </a:pPr>
            <a:r>
              <a:rPr lang="ru-RU" dirty="0" smtClean="0"/>
              <a:t>2. </a:t>
            </a:r>
            <a:r>
              <a:rPr lang="en-US" dirty="0" smtClean="0"/>
              <a:t>SARSA</a:t>
            </a:r>
            <a:r>
              <a:rPr lang="ru-RU" dirty="0" smtClean="0"/>
              <a:t>(</a:t>
            </a:r>
            <a:r>
              <a:rPr lang="en-US" dirty="0" smtClean="0"/>
              <a:t>State – Action – Reward – State – Action)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алгоритмах управления ценность состояния не рассматривается.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4012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n-US" dirty="0" smtClean="0"/>
              <a:t>Q-</a:t>
            </a:r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</a:t>
            </a:r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данном алгоритме интерес представляет эффект выполнения действия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в состоянии </a:t>
            </a:r>
            <a:r>
              <a:rPr lang="en-US" i="1" dirty="0" smtClean="0"/>
              <a:t>s.</a:t>
            </a:r>
            <a:endParaRPr lang="ru-RU" i="1" dirty="0" smtClean="0"/>
          </a:p>
          <a:p>
            <a:r>
              <a:rPr lang="ru-RU" dirty="0" smtClean="0"/>
              <a:t>Значение </a:t>
            </a:r>
            <a:r>
              <a:rPr lang="en-US" dirty="0" smtClean="0"/>
              <a:t>Q </a:t>
            </a:r>
            <a:r>
              <a:rPr lang="ru-RU" dirty="0" smtClean="0"/>
              <a:t>обновляются по следующей формуле: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30" y="3307814"/>
            <a:ext cx="8756139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Q-</a:t>
            </a:r>
            <a:r>
              <a:rPr lang="ru-RU" dirty="0" smtClean="0"/>
              <a:t>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Инициализировать </a:t>
            </a:r>
            <a:r>
              <a:rPr lang="en-US" dirty="0" smtClean="0"/>
              <a:t>Q-</a:t>
            </a:r>
            <a:r>
              <a:rPr lang="ru-RU" dirty="0" smtClean="0"/>
              <a:t>функции случайными значениями(обычно нулями).</a:t>
            </a:r>
          </a:p>
          <a:p>
            <a:r>
              <a:rPr lang="ru-RU" dirty="0" smtClean="0"/>
              <a:t>Выбор действия из состояния с использованием эпсилон-жадной </a:t>
            </a:r>
            <a:r>
              <a:rPr lang="ru-RU" dirty="0"/>
              <a:t>с</a:t>
            </a:r>
            <a:r>
              <a:rPr lang="ru-RU" dirty="0" smtClean="0"/>
              <a:t>тратегии и переход в новое состояние.</a:t>
            </a:r>
          </a:p>
          <a:p>
            <a:r>
              <a:rPr lang="ru-RU" dirty="0" smtClean="0"/>
              <a:t>Обновление </a:t>
            </a:r>
            <a:r>
              <a:rPr lang="en-US" dirty="0" smtClean="0"/>
              <a:t>Q </a:t>
            </a:r>
            <a:r>
              <a:rPr lang="ru-RU" dirty="0" smtClean="0"/>
              <a:t>предыдущего состояния по формуле обновления </a:t>
            </a:r>
            <a:r>
              <a:rPr lang="en-US" dirty="0" smtClean="0"/>
              <a:t>Q-</a:t>
            </a:r>
            <a:r>
              <a:rPr lang="ru-RU" dirty="0" smtClean="0"/>
              <a:t>функции.</a:t>
            </a:r>
          </a:p>
          <a:p>
            <a:r>
              <a:rPr lang="ru-RU" dirty="0" smtClean="0"/>
              <a:t>Повторение шагов 2-3 до достижения завершения завершающего состояния. Далее переходим к следующему эпизоду.</a:t>
            </a:r>
          </a:p>
        </p:txBody>
      </p:sp>
    </p:spTree>
    <p:extLst>
      <p:ext uri="{BB962C8B-B14F-4D97-AF65-F5344CB8AC3E}">
        <p14:creationId xmlns:p14="http://schemas.microsoft.com/office/powerpoint/2010/main" val="15047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Q-</a:t>
            </a:r>
            <a:r>
              <a:rPr lang="ru-RU" dirty="0" smtClean="0"/>
              <a:t>обучения. </a:t>
            </a:r>
            <a:r>
              <a:rPr lang="ru-RU" smtClean="0"/>
              <a:t>Визуализация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97" y="1690688"/>
            <a:ext cx="8987529" cy="4486275"/>
          </a:xfrm>
        </p:spPr>
      </p:pic>
    </p:spTree>
    <p:extLst>
      <p:ext uri="{BB962C8B-B14F-4D97-AF65-F5344CB8AC3E}">
        <p14:creationId xmlns:p14="http://schemas.microsoft.com/office/powerpoint/2010/main" val="2152640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 smtClean="0"/>
              <a:t>Глубокое </a:t>
            </a:r>
            <a:r>
              <a:rPr lang="en-US" dirty="0" smtClean="0"/>
              <a:t>Q-</a:t>
            </a:r>
            <a:r>
              <a:rPr lang="ru-RU" dirty="0" smtClean="0"/>
              <a:t>обучение</a:t>
            </a:r>
            <a:br>
              <a:rPr lang="ru-RU" dirty="0" smtClean="0"/>
            </a:br>
            <a:r>
              <a:rPr lang="en-US" dirty="0" smtClean="0"/>
              <a:t>(DQN)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Агент взаимодействует со средой, выполняя действие.</a:t>
            </a:r>
          </a:p>
          <a:p>
            <a:r>
              <a:rPr lang="ru-RU" dirty="0" smtClean="0"/>
              <a:t>Агент выполняет действие и переходит в следующие состояние.</a:t>
            </a:r>
          </a:p>
          <a:p>
            <a:r>
              <a:rPr lang="ru-RU" dirty="0" smtClean="0"/>
              <a:t>Агент получает награду на основании выполненного действия.</a:t>
            </a:r>
          </a:p>
          <a:p>
            <a:r>
              <a:rPr lang="ru-RU" dirty="0" smtClean="0"/>
              <a:t>В зависимости от награды, агент понимает, было действие хорошим или плохим.</a:t>
            </a:r>
          </a:p>
          <a:p>
            <a:r>
              <a:rPr lang="ru-RU" dirty="0" smtClean="0"/>
              <a:t>Если действие было хорошим, то есть агент предпочитает выполнить это действие еще раз</a:t>
            </a:r>
            <a:r>
              <a:rPr lang="en-US" dirty="0" smtClean="0"/>
              <a:t>; </a:t>
            </a:r>
            <a:r>
              <a:rPr lang="ru-RU" dirty="0" smtClean="0"/>
              <a:t>в противном случае агент попытается выполнить другое действие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9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идеи метода </a:t>
            </a:r>
            <a:r>
              <a:rPr lang="en-US" dirty="0" smtClean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примеров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Целевая сеть.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Оригинальная статья(без целевой сети), рассматривающая эти идеи, была опубликована в 2013 году(</a:t>
            </a:r>
            <a:r>
              <a:rPr lang="en-US" i="1" dirty="0"/>
              <a:t>Playing Atari with Deep Reinforcement </a:t>
            </a:r>
            <a:r>
              <a:rPr lang="en-US" i="1" dirty="0" smtClean="0"/>
              <a:t>Learning</a:t>
            </a:r>
            <a:r>
              <a:rPr lang="en-US" dirty="0" smtClean="0"/>
              <a:t>). [3]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88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происходит </a:t>
            </a:r>
            <a:r>
              <a:rPr lang="en-US" dirty="0" smtClean="0"/>
              <a:t>DQN </a:t>
            </a:r>
            <a:r>
              <a:rPr lang="ru-RU" dirty="0" smtClean="0"/>
              <a:t>обучение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4514"/>
            <a:ext cx="8264979" cy="4738269"/>
          </a:xfrm>
        </p:spPr>
      </p:pic>
    </p:spTree>
    <p:extLst>
      <p:ext uri="{BB962C8B-B14F-4D97-AF65-F5344CB8AC3E}">
        <p14:creationId xmlns:p14="http://schemas.microsoft.com/office/powerpoint/2010/main" val="1312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базовой </a:t>
            </a:r>
            <a:r>
              <a:rPr lang="en-US" dirty="0" smtClean="0"/>
              <a:t>DQN </a:t>
            </a:r>
            <a:r>
              <a:rPr lang="ru-RU" dirty="0" smtClean="0"/>
              <a:t>на примере </a:t>
            </a:r>
            <a:r>
              <a:rPr lang="en-US" dirty="0" smtClean="0"/>
              <a:t>Pong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Наблюдаемая нами среда представлена изображением, поэтому используется </a:t>
            </a:r>
            <a:r>
              <a:rPr lang="ru-RU" dirty="0" err="1" smtClean="0"/>
              <a:t>сверточная</a:t>
            </a:r>
            <a:r>
              <a:rPr lang="ru-RU" dirty="0" smtClean="0"/>
              <a:t> сеть, после которой идет </a:t>
            </a:r>
            <a:r>
              <a:rPr lang="ru-RU" dirty="0" err="1" smtClean="0"/>
              <a:t>полносвязная</a:t>
            </a:r>
            <a:r>
              <a:rPr lang="ru-RU" dirty="0" smtClean="0"/>
              <a:t> и отображает признаки свертки в ценность каждого действия. </a:t>
            </a:r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11" y="3131033"/>
            <a:ext cx="4473978" cy="29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классического метода </a:t>
            </a:r>
            <a:r>
              <a:rPr lang="en-US" dirty="0" smtClean="0"/>
              <a:t>DQN </a:t>
            </a:r>
            <a:r>
              <a:rPr lang="ru-RU" dirty="0" smtClean="0"/>
              <a:t>на примере </a:t>
            </a:r>
            <a:r>
              <a:rPr lang="en-US" dirty="0" smtClean="0"/>
              <a:t>Pong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38" y="2491274"/>
            <a:ext cx="7258923" cy="2618639"/>
          </a:xfrm>
        </p:spPr>
      </p:pic>
    </p:spTree>
    <p:extLst>
      <p:ext uri="{BB962C8B-B14F-4D97-AF65-F5344CB8AC3E}">
        <p14:creationId xmlns:p14="http://schemas.microsoft.com/office/powerpoint/2010/main" val="38451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 smtClean="0"/>
              <a:t>Расширения для </a:t>
            </a:r>
            <a:r>
              <a:rPr lang="en-US" dirty="0" smtClean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ru-RU" dirty="0" smtClean="0"/>
              <a:t>шаговые </a:t>
            </a:r>
            <a:r>
              <a:rPr lang="en-US" dirty="0" smtClean="0"/>
              <a:t>DQN[4]</a:t>
            </a:r>
          </a:p>
          <a:p>
            <a:r>
              <a:rPr lang="ru-RU" dirty="0" smtClean="0"/>
              <a:t>Двойные </a:t>
            </a:r>
            <a:r>
              <a:rPr lang="en-US" dirty="0" smtClean="0"/>
              <a:t>DQN[5]</a:t>
            </a:r>
            <a:endParaRPr lang="en-US" dirty="0"/>
          </a:p>
          <a:p>
            <a:r>
              <a:rPr lang="ru-RU" dirty="0" smtClean="0"/>
              <a:t>Зашумленные сети</a:t>
            </a:r>
            <a:r>
              <a:rPr lang="en-US" dirty="0" smtClean="0"/>
              <a:t>[6]</a:t>
            </a:r>
            <a:endParaRPr lang="ru-RU" dirty="0" smtClean="0"/>
          </a:p>
          <a:p>
            <a:r>
              <a:rPr lang="ru-RU" dirty="0" smtClean="0"/>
              <a:t>Приоритизированный буфер примеров</a:t>
            </a:r>
            <a:r>
              <a:rPr lang="en-US" dirty="0" smtClean="0"/>
              <a:t>[7]</a:t>
            </a:r>
            <a:endParaRPr lang="ru-RU" dirty="0" smtClean="0"/>
          </a:p>
          <a:p>
            <a:r>
              <a:rPr lang="ru-RU" dirty="0" smtClean="0"/>
              <a:t>Дуальные </a:t>
            </a:r>
            <a:r>
              <a:rPr lang="en-US" dirty="0" smtClean="0"/>
              <a:t>DQN[8]</a:t>
            </a:r>
            <a:endParaRPr lang="en-US" dirty="0"/>
          </a:p>
          <a:p>
            <a:r>
              <a:rPr lang="ru-RU" dirty="0" smtClean="0"/>
              <a:t>Категориальные </a:t>
            </a:r>
            <a:r>
              <a:rPr lang="en-US" dirty="0" smtClean="0"/>
              <a:t>DQN[9]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69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ru-RU" dirty="0" smtClean="0"/>
              <a:t>шаговые </a:t>
            </a:r>
            <a:r>
              <a:rPr lang="en-US" dirty="0" smtClean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проста, развернуть уравнение Беллмана на </a:t>
            </a:r>
            <a:r>
              <a:rPr lang="en-US" dirty="0" smtClean="0"/>
              <a:t>N</a:t>
            </a:r>
            <a:r>
              <a:rPr lang="ru-RU" dirty="0" smtClean="0"/>
              <a:t> шагов.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Обычная формула для </a:t>
            </a:r>
            <a:r>
              <a:rPr lang="en-US" dirty="0" smtClean="0"/>
              <a:t>Q(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  <a:r>
              <a:rPr lang="ru-RU" dirty="0" smtClean="0"/>
              <a:t> преобразовывается, например для </a:t>
            </a:r>
            <a:r>
              <a:rPr lang="en-US" dirty="0" smtClean="0"/>
              <a:t>N=2</a:t>
            </a:r>
            <a:r>
              <a:rPr lang="ru-RU" dirty="0" smtClean="0"/>
              <a:t>, и принимает такой вид: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90" y="3323395"/>
            <a:ext cx="6616620" cy="9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на примере </a:t>
            </a:r>
            <a:r>
              <a:rPr lang="en-US" dirty="0" smtClean="0"/>
              <a:t>Pong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Светлая линия - базовая </a:t>
            </a:r>
            <a:r>
              <a:rPr lang="en-US" dirty="0" smtClean="0"/>
              <a:t>DQN, </a:t>
            </a:r>
          </a:p>
          <a:p>
            <a:pPr marL="0" indent="0" algn="ctr">
              <a:buNone/>
            </a:pPr>
            <a:r>
              <a:rPr lang="ru-RU" dirty="0" smtClean="0"/>
              <a:t>темная линия  - </a:t>
            </a:r>
            <a:r>
              <a:rPr lang="en-US" dirty="0" smtClean="0"/>
              <a:t>N-</a:t>
            </a:r>
            <a:r>
              <a:rPr lang="ru-RU" dirty="0" smtClean="0"/>
              <a:t>шаговая </a:t>
            </a:r>
            <a:r>
              <a:rPr lang="en-US" dirty="0" smtClean="0"/>
              <a:t>DQN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46" y="1825625"/>
            <a:ext cx="4677342" cy="29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двух- и </a:t>
            </a:r>
            <a:r>
              <a:rPr lang="ru-RU" dirty="0" err="1" smtClean="0"/>
              <a:t>трехшаговой</a:t>
            </a:r>
            <a:r>
              <a:rPr lang="ru-RU" dirty="0" smtClean="0"/>
              <a:t> </a:t>
            </a:r>
            <a:r>
              <a:rPr lang="en-US" dirty="0" smtClean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Светлая линия - </a:t>
            </a:r>
            <a:r>
              <a:rPr lang="ru-RU" dirty="0" err="1" smtClean="0"/>
              <a:t>трехшаговая</a:t>
            </a:r>
            <a:r>
              <a:rPr lang="ru-RU" dirty="0" smtClean="0"/>
              <a:t> </a:t>
            </a:r>
            <a:r>
              <a:rPr lang="en-US" dirty="0" smtClean="0"/>
              <a:t>DQN, </a:t>
            </a:r>
            <a:endParaRPr lang="en-US" dirty="0"/>
          </a:p>
          <a:p>
            <a:pPr marL="0" indent="0" algn="ctr">
              <a:buNone/>
            </a:pPr>
            <a:r>
              <a:rPr lang="ru-RU" dirty="0"/>
              <a:t>темная линия </a:t>
            </a:r>
            <a:r>
              <a:rPr lang="ru-RU" dirty="0" smtClean="0"/>
              <a:t>- </a:t>
            </a:r>
            <a:r>
              <a:rPr lang="ru-RU" dirty="0" err="1" smtClean="0"/>
              <a:t>двухшаговая</a:t>
            </a:r>
            <a:r>
              <a:rPr lang="ru-RU" dirty="0" smtClean="0"/>
              <a:t> </a:t>
            </a:r>
            <a:r>
              <a:rPr lang="en-US" dirty="0" smtClean="0"/>
              <a:t>DQN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76" y="1690688"/>
            <a:ext cx="4910480" cy="30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Двойная </a:t>
            </a:r>
            <a:r>
              <a:rPr lang="en-US" dirty="0" smtClean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в том, чтобы основная сеть, при обновлении </a:t>
            </a:r>
            <a:r>
              <a:rPr lang="en-US" dirty="0" smtClean="0"/>
              <a:t>Q</a:t>
            </a:r>
            <a:r>
              <a:rPr lang="ru-RU" dirty="0" smtClean="0"/>
              <a:t>-функции, выбирала действия для следующего состояния, а целевая сеть вычисляла для них </a:t>
            </a:r>
            <a:r>
              <a:rPr lang="en-US" dirty="0" smtClean="0"/>
              <a:t>Q-</a:t>
            </a:r>
            <a:r>
              <a:rPr lang="ru-RU" dirty="0" smtClean="0"/>
              <a:t>значения. </a:t>
            </a:r>
          </a:p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равнение Беллмана принимает следующий вид: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33" y="3657601"/>
            <a:ext cx="5758893" cy="7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алгоритма </a:t>
            </a:r>
            <a:r>
              <a:rPr lang="en-US" dirty="0" smtClean="0"/>
              <a:t>RL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11" y="2448186"/>
            <a:ext cx="7582577" cy="2924708"/>
          </a:xfrm>
        </p:spPr>
      </p:pic>
    </p:spTree>
    <p:extLst>
      <p:ext uri="{BB962C8B-B14F-4D97-AF65-F5344CB8AC3E}">
        <p14:creationId xmlns:p14="http://schemas.microsoft.com/office/powerpoint/2010/main" val="18076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двойной </a:t>
            </a:r>
            <a:r>
              <a:rPr lang="en-US" dirty="0" smtClean="0"/>
              <a:t>DQN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2181225"/>
            <a:ext cx="4147146" cy="245461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65" y="2235066"/>
            <a:ext cx="4040440" cy="25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Зашумленные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Авторы оригинальной статьи предлагают следующее</a:t>
            </a:r>
            <a:r>
              <a:rPr lang="en-US" dirty="0" smtClean="0"/>
              <a:t>: </a:t>
            </a:r>
            <a:r>
              <a:rPr lang="ru-RU" dirty="0" smtClean="0"/>
              <a:t> добавлять шум к весам </a:t>
            </a:r>
            <a:r>
              <a:rPr lang="ru-RU" dirty="0" err="1" smtClean="0"/>
              <a:t>полносвязных</a:t>
            </a:r>
            <a:r>
              <a:rPr lang="ru-RU" dirty="0" smtClean="0"/>
              <a:t> слоев сети и корректировать параметры этого шума во время обучения с помощью обратного распространения.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Предлагаются два способа: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Независимый </a:t>
            </a:r>
            <a:r>
              <a:rPr lang="ru-RU" dirty="0" err="1" smtClean="0"/>
              <a:t>гауссовский</a:t>
            </a:r>
            <a:r>
              <a:rPr lang="ru-RU" dirty="0" smtClean="0"/>
              <a:t> шум.</a:t>
            </a:r>
          </a:p>
          <a:p>
            <a:pPr marL="514350" indent="-514350">
              <a:buAutoNum type="arabicPeriod"/>
            </a:pPr>
            <a:r>
              <a:rPr lang="ru-RU" dirty="0" smtClean="0"/>
              <a:t>Факторизованный </a:t>
            </a:r>
            <a:r>
              <a:rPr lang="ru-RU" dirty="0" err="1"/>
              <a:t>гауссовский</a:t>
            </a:r>
            <a:r>
              <a:rPr lang="ru-RU" dirty="0"/>
              <a:t> </a:t>
            </a:r>
            <a:r>
              <a:rPr lang="ru-RU" dirty="0" smtClean="0"/>
              <a:t>шум.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2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Зашумленные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Независимый </a:t>
            </a:r>
            <a:r>
              <a:rPr lang="ru-RU" b="1" dirty="0" err="1"/>
              <a:t>гауссовский</a:t>
            </a:r>
            <a:r>
              <a:rPr lang="ru-RU" b="1" dirty="0"/>
              <a:t> </a:t>
            </a:r>
            <a:r>
              <a:rPr lang="ru-RU" b="1" dirty="0" smtClean="0"/>
              <a:t>шум</a:t>
            </a:r>
            <a:r>
              <a:rPr lang="en-US" dirty="0" smtClean="0"/>
              <a:t>. </a:t>
            </a:r>
            <a:r>
              <a:rPr lang="ru-RU" dirty="0" smtClean="0"/>
              <a:t>Для каждого веса в </a:t>
            </a:r>
            <a:r>
              <a:rPr lang="ru-RU" dirty="0" err="1" smtClean="0"/>
              <a:t>полносвязном</a:t>
            </a:r>
            <a:r>
              <a:rPr lang="ru-RU" dirty="0" smtClean="0"/>
              <a:t> слое существует случайное значение, которое </a:t>
            </a:r>
            <a:r>
              <a:rPr lang="ru-RU" dirty="0" err="1" smtClean="0"/>
              <a:t>сэмплируется</a:t>
            </a:r>
            <a:r>
              <a:rPr lang="ru-RU" dirty="0" smtClean="0"/>
              <a:t> из нормального распределения. Параметры шума хранятся внутри слоя и обучаются с использованием обратного распространения. Выход для зашумленного слоя рассчитывается так же, как для линейного слоя.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8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Зашумленные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Факторизованный </a:t>
            </a:r>
            <a:r>
              <a:rPr lang="ru-RU" b="1" dirty="0" err="1"/>
              <a:t>гауссовский</a:t>
            </a:r>
            <a:r>
              <a:rPr lang="ru-RU" b="1" dirty="0"/>
              <a:t> шум</a:t>
            </a:r>
            <a:r>
              <a:rPr lang="ru-RU" dirty="0" smtClean="0"/>
              <a:t>. Чтобы свести к минимуму количество случайных значений для </a:t>
            </a:r>
            <a:r>
              <a:rPr lang="ru-RU" dirty="0" err="1" smtClean="0"/>
              <a:t>сэмплирования</a:t>
            </a:r>
            <a:r>
              <a:rPr lang="ru-RU" dirty="0" smtClean="0"/>
              <a:t>, авторы предложили сохранить только два случайных вектора: один – имеющий размерность входа, а другой – размерность выхода слоя. Затем создается случайная матрица для слоя путем вычисления внешнего произведения этих векторов. 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6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зашумленных сетей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Светлая линия </a:t>
            </a:r>
            <a:r>
              <a:rPr lang="ru-RU" dirty="0"/>
              <a:t>- зашумленная </a:t>
            </a:r>
            <a:r>
              <a:rPr lang="ru-RU" dirty="0" smtClean="0"/>
              <a:t>сеть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r>
              <a:rPr lang="ru-RU" dirty="0" smtClean="0"/>
              <a:t>Темная линия -</a:t>
            </a:r>
            <a:r>
              <a:rPr lang="en-US" dirty="0" smtClean="0"/>
              <a:t> DQN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7" y="1825625"/>
            <a:ext cx="5055588" cy="30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зашумленных сетей 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Уровень шума в слоях сети во время обучения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93" y="2003936"/>
            <a:ext cx="9152413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Приоритизированный буфер </a:t>
            </a:r>
            <a:r>
              <a:rPr lang="ru-RU" dirty="0" smtClean="0"/>
              <a:t>примеров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Идея метода: «Обучайся больше на данных, которые тебя удивляют»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Приоритет каждой выборки в буфере вычисляется как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Наиболее популярный вариант определения приоритета – сделать его пропорциональным потере для этого конкретного примера в обновлении функции Беллмана.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Примечание: при </a:t>
            </a:r>
            <a:r>
              <a:rPr lang="en-US" i="1" dirty="0" smtClean="0"/>
              <a:t>a = 0, </a:t>
            </a:r>
            <a:r>
              <a:rPr lang="ru-RU" dirty="0" smtClean="0"/>
              <a:t>выборка станет однородной, как в </a:t>
            </a:r>
            <a:r>
              <a:rPr lang="en-US" dirty="0" smtClean="0"/>
              <a:t>DQN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732" y="3045095"/>
            <a:ext cx="1738940" cy="9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Приоритизированный буфер примеров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Новым примерам, добавленным в буфер, необходимо назначить максимальный приоритет, чтобы быть уверенными, что они будут отобраны в ближайшее время.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Вес каждой выборки: </a:t>
            </a:r>
          </a:p>
          <a:p>
            <a:pPr marL="0" indent="0">
              <a:buNone/>
            </a:pPr>
            <a:r>
              <a:rPr lang="ru-RU" dirty="0" smtClean="0"/>
              <a:t>Где -</a:t>
            </a:r>
            <a:r>
              <a:rPr lang="en-US" dirty="0" smtClean="0"/>
              <a:t>β –</a:t>
            </a:r>
            <a:r>
              <a:rPr lang="ru-RU" dirty="0" smtClean="0"/>
              <a:t> еще один гиперпараметр, значения которого принадлежат от 0 до 1.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83" y="3590521"/>
            <a:ext cx="275105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</a:t>
            </a:r>
            <a:r>
              <a:rPr lang="ru-RU" dirty="0" err="1"/>
              <a:t>п</a:t>
            </a:r>
            <a:r>
              <a:rPr lang="ru-RU" dirty="0" err="1" smtClean="0"/>
              <a:t>риоритизированного</a:t>
            </a:r>
            <a:r>
              <a:rPr lang="ru-RU" dirty="0" smtClean="0"/>
              <a:t> буфера </a:t>
            </a:r>
            <a:r>
              <a:rPr lang="ru-RU" dirty="0"/>
              <a:t>примеров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Зеленая линия – </a:t>
            </a:r>
            <a:r>
              <a:rPr lang="ru-RU" dirty="0" err="1" smtClean="0"/>
              <a:t>приоритизированный</a:t>
            </a:r>
            <a:r>
              <a:rPr lang="ru-RU" dirty="0" smtClean="0"/>
              <a:t> буфер</a:t>
            </a:r>
            <a:r>
              <a:rPr lang="en-US" dirty="0" smtClean="0"/>
              <a:t>,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Красная линия - </a:t>
            </a:r>
            <a:r>
              <a:rPr lang="en-US" dirty="0" smtClean="0"/>
              <a:t>DQN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14" y="1690688"/>
            <a:ext cx="5261790" cy="31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Дуальная </a:t>
            </a:r>
            <a:r>
              <a:rPr lang="en-US" dirty="0" smtClean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 не аппроксимировать </a:t>
            </a:r>
            <a:r>
              <a:rPr lang="en-US" dirty="0" smtClean="0"/>
              <a:t>Q</a:t>
            </a:r>
            <a:r>
              <a:rPr lang="ru-RU" dirty="0" smtClean="0"/>
              <a:t> значения с помощью сети, а высчитывать его с помощью аппроксимации </a:t>
            </a:r>
            <a:r>
              <a:rPr lang="en-US" dirty="0" smtClean="0"/>
              <a:t>V(s) </a:t>
            </a:r>
            <a:r>
              <a:rPr lang="ru-RU" dirty="0" smtClean="0"/>
              <a:t>и </a:t>
            </a:r>
            <a:r>
              <a:rPr lang="en-US" dirty="0" smtClean="0"/>
              <a:t>A(</a:t>
            </a:r>
            <a:r>
              <a:rPr lang="en-US" dirty="0" err="1" smtClean="0"/>
              <a:t>s,a</a:t>
            </a:r>
            <a:r>
              <a:rPr lang="en-US" dirty="0" smtClean="0"/>
              <a:t>), </a:t>
            </a:r>
            <a:r>
              <a:rPr lang="ru-RU" dirty="0" smtClean="0"/>
              <a:t>где </a:t>
            </a:r>
            <a:r>
              <a:rPr lang="en-US" dirty="0" smtClean="0"/>
              <a:t>A(</a:t>
            </a:r>
            <a:r>
              <a:rPr lang="en-US" dirty="0" err="1" smtClean="0"/>
              <a:t>s,a</a:t>
            </a:r>
            <a:r>
              <a:rPr lang="en-US" dirty="0" smtClean="0"/>
              <a:t>) – </a:t>
            </a:r>
            <a:r>
              <a:rPr lang="ru-RU" dirty="0" smtClean="0"/>
              <a:t>преимущество действия </a:t>
            </a:r>
            <a:r>
              <a:rPr lang="ru-RU" i="1" dirty="0" smtClean="0"/>
              <a:t>а</a:t>
            </a:r>
            <a:r>
              <a:rPr lang="ru-RU" dirty="0" smtClean="0"/>
              <a:t> в состоянии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01" y="3309777"/>
            <a:ext cx="6333198" cy="24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Агент</a:t>
            </a:r>
          </a:p>
          <a:p>
            <a:r>
              <a:rPr lang="ru-RU" dirty="0" smtClean="0"/>
              <a:t>Политика </a:t>
            </a:r>
            <a:r>
              <a:rPr lang="en-US" dirty="0" smtClean="0"/>
              <a:t>- </a:t>
            </a:r>
            <a:r>
              <a:rPr lang="el-GR" dirty="0" smtClean="0"/>
              <a:t>π</a:t>
            </a:r>
            <a:endParaRPr lang="ru-RU" dirty="0" smtClean="0"/>
          </a:p>
          <a:p>
            <a:r>
              <a:rPr lang="ru-RU" dirty="0" smtClean="0"/>
              <a:t>Функция ценности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V(s)</a:t>
            </a:r>
            <a:endParaRPr lang="ru-RU" dirty="0" smtClean="0"/>
          </a:p>
          <a:p>
            <a:r>
              <a:rPr lang="ru-RU" dirty="0" smtClean="0"/>
              <a:t>Модель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Дуальная </a:t>
            </a:r>
            <a:r>
              <a:rPr lang="en-US" dirty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Q(</a:t>
            </a:r>
            <a:r>
              <a:rPr lang="en-US" dirty="0" err="1" smtClean="0"/>
              <a:t>s,a</a:t>
            </a:r>
            <a:r>
              <a:rPr lang="en-US" dirty="0" smtClean="0"/>
              <a:t>) = V(s) + A(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Проще говоря, </a:t>
            </a:r>
            <a:r>
              <a:rPr lang="en-US" dirty="0" smtClean="0"/>
              <a:t>A(</a:t>
            </a:r>
            <a:r>
              <a:rPr lang="en-US" dirty="0" err="1" smtClean="0"/>
              <a:t>s,a</a:t>
            </a:r>
            <a:r>
              <a:rPr lang="en-US" dirty="0" smtClean="0"/>
              <a:t>) </a:t>
            </a:r>
            <a:r>
              <a:rPr lang="ru-RU" dirty="0" smtClean="0"/>
              <a:t>– разность, говорящая о том, какое дополнительное вознаграждение приносит нам конкретное действие в данном состоянии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Только есть некоторое ограничение, необходимо, чтобы среднее значение преимущества было равно 0. Поэтому: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Q(</a:t>
            </a:r>
            <a:r>
              <a:rPr lang="en-US" dirty="0" err="1" smtClean="0"/>
              <a:t>s,a</a:t>
            </a:r>
            <a:r>
              <a:rPr lang="en-US" dirty="0" smtClean="0"/>
              <a:t>) = V(s) + A(</a:t>
            </a:r>
            <a:r>
              <a:rPr lang="en-US" dirty="0" err="1" smtClean="0"/>
              <a:t>s,a</a:t>
            </a:r>
            <a:r>
              <a:rPr lang="en-US" dirty="0" smtClean="0"/>
              <a:t>) – (1/k)*∑A(</a:t>
            </a:r>
            <a:r>
              <a:rPr lang="en-US" dirty="0" err="1" smtClean="0"/>
              <a:t>s,k</a:t>
            </a:r>
            <a:r>
              <a:rPr lang="ru-RU" dirty="0" smtClean="0"/>
              <a:t>)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770" y="4921715"/>
            <a:ext cx="6218459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дуальной </a:t>
            </a:r>
            <a:r>
              <a:rPr lang="en-US" dirty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Светлая линия – дуальная </a:t>
            </a:r>
            <a:r>
              <a:rPr lang="en-US" dirty="0" smtClean="0"/>
              <a:t>DQN,</a:t>
            </a:r>
          </a:p>
          <a:p>
            <a:pPr marL="0" indent="0" algn="ctr">
              <a:buNone/>
            </a:pPr>
            <a:r>
              <a:rPr lang="ru-RU" dirty="0" smtClean="0"/>
              <a:t>Темная линия </a:t>
            </a:r>
            <a:r>
              <a:rPr lang="en-US" dirty="0" smtClean="0"/>
              <a:t>- </a:t>
            </a:r>
            <a:r>
              <a:rPr lang="ru-RU" dirty="0" smtClean="0"/>
              <a:t>базовая </a:t>
            </a:r>
            <a:r>
              <a:rPr lang="en-US" dirty="0" smtClean="0"/>
              <a:t>DQN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85" y="1901672"/>
            <a:ext cx="4457830" cy="26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Категориальная </a:t>
            </a:r>
            <a:r>
              <a:rPr lang="en-US" dirty="0" smtClean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Попробуем понять идею.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10" y="2444218"/>
            <a:ext cx="5057295" cy="37967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15" y="2444218"/>
            <a:ext cx="5138318" cy="38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Категориальная </a:t>
            </a:r>
            <a:r>
              <a:rPr lang="en-US" dirty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Собственно, авторы из </a:t>
            </a:r>
            <a:r>
              <a:rPr lang="en-US" dirty="0" smtClean="0"/>
              <a:t>DeepMind </a:t>
            </a:r>
            <a:r>
              <a:rPr lang="ru-RU" dirty="0" smtClean="0"/>
              <a:t>предлагают нам теперь работать не на прямую с </a:t>
            </a:r>
            <a:r>
              <a:rPr lang="en-US" dirty="0" smtClean="0"/>
              <a:t>Q-</a:t>
            </a:r>
            <a:r>
              <a:rPr lang="ru-RU" dirty="0" smtClean="0"/>
              <a:t>значениями, а с их распределениями.</a:t>
            </a:r>
          </a:p>
          <a:p>
            <a:pPr marL="0" indent="0">
              <a:buNone/>
            </a:pPr>
            <a:r>
              <a:rPr lang="ru-RU" dirty="0" smtClean="0"/>
              <a:t>Уравнение Беллмана может быть обобщено для случая с распределениями и будет иметь вид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R(</a:t>
            </a:r>
            <a:r>
              <a:rPr lang="en-US" dirty="0" err="1" smtClean="0"/>
              <a:t>x,a</a:t>
            </a:r>
            <a:r>
              <a:rPr lang="en-US" dirty="0" smtClean="0"/>
              <a:t>),Z(</a:t>
            </a:r>
            <a:r>
              <a:rPr lang="en-US" dirty="0" err="1" smtClean="0"/>
              <a:t>x,a</a:t>
            </a:r>
            <a:r>
              <a:rPr lang="en-US" dirty="0" smtClean="0"/>
              <a:t>) – </a:t>
            </a:r>
            <a:r>
              <a:rPr lang="ru-RU" dirty="0" smtClean="0"/>
              <a:t>распределения вероятностей, а не числа.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65" y="3174475"/>
            <a:ext cx="3345470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Категориальная </a:t>
            </a:r>
            <a:r>
              <a:rPr lang="en-US" dirty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этого метода изменяется функция потерь. Теперь это потери перекрестной энтропии (расстояние </a:t>
            </a:r>
            <a:r>
              <a:rPr lang="ru-RU" dirty="0" err="1" smtClean="0"/>
              <a:t>Кульбака-Лейблера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4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Категориальная </a:t>
            </a:r>
            <a:r>
              <a:rPr lang="en-US" dirty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Распределения всех шести действий для одного состояния в начале обучения и в конце.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54" y="1490472"/>
            <a:ext cx="4726846" cy="35305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38" y="1454305"/>
            <a:ext cx="4772682" cy="35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категориальной </a:t>
            </a:r>
            <a:r>
              <a:rPr lang="en-US" dirty="0" smtClean="0"/>
              <a:t>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Линия выше – </a:t>
            </a:r>
            <a:r>
              <a:rPr lang="en-US" dirty="0" smtClean="0"/>
              <a:t>DQN,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Линия ниже – категориальная </a:t>
            </a:r>
            <a:r>
              <a:rPr lang="en-US" dirty="0" smtClean="0"/>
              <a:t>DQN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22" y="1825625"/>
            <a:ext cx="4165986" cy="24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DQN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очевидна – объединить все описанные выше методы.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5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</a:t>
            </a:r>
            <a:r>
              <a:rPr lang="en-US" dirty="0" smtClean="0"/>
              <a:t>Rainbow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Светлая линия – </a:t>
            </a:r>
            <a:r>
              <a:rPr lang="en-US" dirty="0" smtClean="0"/>
              <a:t>Rainbow,</a:t>
            </a:r>
          </a:p>
          <a:p>
            <a:pPr marL="0" indent="0" algn="ctr">
              <a:buNone/>
            </a:pPr>
            <a:r>
              <a:rPr lang="ru-RU" dirty="0" smtClean="0"/>
              <a:t>Темная линия - </a:t>
            </a:r>
            <a:r>
              <a:rPr lang="en-US" dirty="0" smtClean="0"/>
              <a:t>DQN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81" y="1690688"/>
            <a:ext cx="5253438" cy="32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/>
              <a:t>Классификация методов глубокого обучения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сред </a:t>
            </a:r>
            <a:r>
              <a:rPr lang="en-US" dirty="0" smtClean="0"/>
              <a:t>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Детерминированные</a:t>
            </a:r>
            <a:endParaRPr lang="ru-RU" dirty="0"/>
          </a:p>
          <a:p>
            <a:r>
              <a:rPr lang="ru-RU" dirty="0" smtClean="0"/>
              <a:t>Стохастические</a:t>
            </a:r>
          </a:p>
          <a:p>
            <a:r>
              <a:rPr lang="ru-RU" dirty="0" smtClean="0"/>
              <a:t>С полной и неполной информацией</a:t>
            </a:r>
          </a:p>
          <a:p>
            <a:r>
              <a:rPr lang="ru-RU" dirty="0" smtClean="0"/>
              <a:t>Дискретные</a:t>
            </a:r>
          </a:p>
          <a:p>
            <a:r>
              <a:rPr lang="ru-RU" dirty="0" smtClean="0"/>
              <a:t>Непрерывные</a:t>
            </a:r>
          </a:p>
          <a:p>
            <a:r>
              <a:rPr lang="ru-RU" dirty="0" smtClean="0"/>
              <a:t>Эпизодические и не эпизодические</a:t>
            </a:r>
          </a:p>
          <a:p>
            <a:r>
              <a:rPr lang="ru-RU" dirty="0" err="1" smtClean="0"/>
              <a:t>Одноагентные</a:t>
            </a:r>
            <a:r>
              <a:rPr lang="ru-RU" dirty="0" smtClean="0"/>
              <a:t> и </a:t>
            </a:r>
            <a:r>
              <a:rPr lang="ru-RU" dirty="0" err="1" smtClean="0"/>
              <a:t>многоагентные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331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методов глубокого обучения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Без использования модели или основанные на моделях.</a:t>
            </a:r>
          </a:p>
          <a:p>
            <a:r>
              <a:rPr lang="ru-RU" dirty="0" smtClean="0"/>
              <a:t>Основанные на ценностях или стратегиях.</a:t>
            </a:r>
          </a:p>
          <a:p>
            <a:r>
              <a:rPr lang="ru-RU" dirty="0" smtClean="0"/>
              <a:t>С онлайн-</a:t>
            </a:r>
            <a:r>
              <a:rPr lang="en-US" dirty="0" smtClean="0"/>
              <a:t>(on-policy)</a:t>
            </a:r>
            <a:r>
              <a:rPr lang="ru-RU" dirty="0" smtClean="0"/>
              <a:t> или офлайн-обучением(</a:t>
            </a:r>
            <a:r>
              <a:rPr lang="en-US" dirty="0" smtClean="0"/>
              <a:t>off-policy)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770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методов глубокого обучения с подкреплением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51" y="2046721"/>
            <a:ext cx="7745410" cy="3965650"/>
          </a:xfrm>
        </p:spPr>
      </p:pic>
    </p:spTree>
    <p:extLst>
      <p:ext uri="{BB962C8B-B14F-4D97-AF65-F5344CB8AC3E}">
        <p14:creationId xmlns:p14="http://schemas.microsoft.com/office/powerpoint/2010/main" val="3093103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 smtClean="0"/>
              <a:t>Метод кросс-энтропии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5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кросс-энтропии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9383"/>
            <a:ext cx="10515600" cy="2243821"/>
          </a:xfrm>
        </p:spPr>
      </p:pic>
    </p:spTree>
    <p:extLst>
      <p:ext uri="{BB962C8B-B14F-4D97-AF65-F5344CB8AC3E}">
        <p14:creationId xmlns:p14="http://schemas.microsoft.com/office/powerpoint/2010/main" val="15796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кросс-энтропии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Этот метод менее известен, чем другие средства из инструментария </a:t>
            </a:r>
            <a:r>
              <a:rPr lang="en-US" dirty="0" smtClean="0"/>
              <a:t>RL,</a:t>
            </a:r>
            <a:r>
              <a:rPr lang="ru-RU" dirty="0" smtClean="0"/>
              <a:t> но у него есть свои преимущества:</a:t>
            </a:r>
          </a:p>
          <a:p>
            <a:r>
              <a:rPr lang="ru-RU" dirty="0" smtClean="0"/>
              <a:t>Простота.</a:t>
            </a:r>
          </a:p>
          <a:p>
            <a:r>
              <a:rPr lang="ru-RU" dirty="0" smtClean="0"/>
              <a:t>Хорошая сходимость.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5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кросс-энтропии в </a:t>
            </a:r>
            <a:r>
              <a:rPr lang="en-US" dirty="0" smtClean="0"/>
              <a:t>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Проиграть </a:t>
            </a:r>
            <a:r>
              <a:rPr lang="en-US" dirty="0" smtClean="0"/>
              <a:t>N </a:t>
            </a:r>
            <a:r>
              <a:rPr lang="ru-RU" dirty="0" smtClean="0"/>
              <a:t>эпизодов, используя текущую модель и среду.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Рассчитать суммарное вознаграждение для всех эпизодов и принять решения о границе вознаграждения. Обычно используется какой-нибудь </a:t>
            </a:r>
            <a:r>
              <a:rPr lang="ru-RU" dirty="0" err="1" smtClean="0"/>
              <a:t>процентиль</a:t>
            </a:r>
            <a:r>
              <a:rPr lang="ru-RU" dirty="0" smtClean="0"/>
              <a:t>, например 70-й.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Отбросить все эпизоды с вознаграждением ниже границы.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Произвести обучение на «элитных» эпизодах.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Повторять с первого шага, пока не будет достигнут удовлетворяющий результат.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3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Метод кросс-энтропии на примере </a:t>
            </a:r>
            <a:r>
              <a:rPr lang="en-US" dirty="0" err="1"/>
              <a:t>CartPole</a:t>
            </a:r>
            <a:r>
              <a:rPr lang="ru-RU" dirty="0"/>
              <a:t> из </a:t>
            </a:r>
            <a:r>
              <a:rPr lang="en-US" dirty="0"/>
              <a:t>GYM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96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График процесса обучения: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 считается решенной при среднем счете</a:t>
            </a:r>
            <a:r>
              <a:rPr lang="en-US" dirty="0" smtClean="0"/>
              <a:t> &gt; 199 </a:t>
            </a:r>
            <a:r>
              <a:rPr lang="ru-RU" dirty="0" smtClean="0"/>
              <a:t>за эпизод.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57" y="2326172"/>
            <a:ext cx="3813371" cy="24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метода кросс-энтропии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Эпизоды для обучения должны быть короткими и конечными.</a:t>
            </a:r>
          </a:p>
          <a:p>
            <a:r>
              <a:rPr lang="ru-RU" dirty="0" smtClean="0"/>
              <a:t>Суммарное вознаграждение должно в достаточной степени варьироваться от эпизода к эпизоду, чтобы можно было отличить хорошие эпизоды от плохих.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0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Модификация метода кросс-энтропии.</a:t>
            </a:r>
            <a:br>
              <a:rPr lang="ru-RU" dirty="0" smtClean="0"/>
            </a:br>
            <a:r>
              <a:rPr lang="ru-RU" dirty="0" smtClean="0"/>
              <a:t>Градиенты по стратегиям( </a:t>
            </a:r>
            <a:r>
              <a:rPr lang="en-US" dirty="0" smtClean="0"/>
              <a:t>Policy Gradients, PG)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4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 потерь: </a:t>
            </a:r>
            <a:r>
              <a:rPr lang="en-US" dirty="0" smtClean="0"/>
              <a:t>Loss = -Q(</a:t>
            </a:r>
            <a:r>
              <a:rPr lang="en-US" dirty="0" err="1" smtClean="0"/>
              <a:t>s,a</a:t>
            </a:r>
            <a:r>
              <a:rPr lang="en-US" dirty="0" smtClean="0"/>
              <a:t>)*log</a:t>
            </a:r>
            <a:r>
              <a:rPr lang="el-GR" dirty="0" smtClean="0"/>
              <a:t>π</a:t>
            </a:r>
            <a:r>
              <a:rPr lang="en-US" dirty="0" smtClean="0"/>
              <a:t>(</a:t>
            </a:r>
            <a:r>
              <a:rPr lang="en-US" dirty="0" err="1" smtClean="0"/>
              <a:t>a,s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Это выражение определяет направление, в котором нужно изменить параметры сети, чтобы улучшить стратегию.</a:t>
            </a:r>
          </a:p>
          <a:p>
            <a:pPr marL="0" indent="0">
              <a:buNone/>
            </a:pPr>
            <a:r>
              <a:rPr lang="ru-RU" dirty="0" smtClean="0"/>
              <a:t>Сам градиент </a:t>
            </a:r>
            <a:r>
              <a:rPr lang="en-US" dirty="0" smtClean="0"/>
              <a:t>= </a:t>
            </a:r>
            <a:r>
              <a:rPr lang="en-US" dirty="0"/>
              <a:t>log</a:t>
            </a:r>
            <a:r>
              <a:rPr lang="el-GR" dirty="0"/>
              <a:t>π</a:t>
            </a:r>
            <a:r>
              <a:rPr lang="en-US" dirty="0" smtClean="0"/>
              <a:t>(</a:t>
            </a:r>
            <a:r>
              <a:rPr lang="en-US" dirty="0" err="1" smtClean="0"/>
              <a:t>a,s</a:t>
            </a:r>
            <a:r>
              <a:rPr lang="en-US" dirty="0" smtClean="0"/>
              <a:t>)</a:t>
            </a:r>
            <a:r>
              <a:rPr lang="ru-RU" dirty="0" smtClean="0"/>
              <a:t>, а -</a:t>
            </a:r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 smtClean="0"/>
              <a:t>)</a:t>
            </a:r>
            <a:r>
              <a:rPr lang="ru-RU" dirty="0" smtClean="0"/>
              <a:t> – это масштаб градиента.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Знак минус важен, </a:t>
            </a:r>
            <a:r>
              <a:rPr lang="ru-RU" dirty="0" err="1" smtClean="0"/>
              <a:t>тк</a:t>
            </a:r>
            <a:r>
              <a:rPr lang="ru-RU" dirty="0" smtClean="0"/>
              <a:t> мы хотим максимизировать градиенты по стратегиям.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0"/>
          </a:xfrm>
        </p:spPr>
        <p:txBody>
          <a:bodyPr/>
          <a:lstStyle/>
          <a:p>
            <a:pPr algn="ctr"/>
            <a:r>
              <a:rPr lang="ru-RU" dirty="0" smtClean="0"/>
              <a:t>Марковский процесс принятия решений</a:t>
            </a:r>
            <a:br>
              <a:rPr lang="ru-RU" dirty="0" smtClean="0"/>
            </a:br>
            <a:r>
              <a:rPr lang="en-US" dirty="0" smtClean="0"/>
              <a:t>(MDP, Markov decision process)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8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Важные отличия от</a:t>
            </a:r>
            <a:r>
              <a:rPr lang="en-US" dirty="0"/>
              <a:t> </a:t>
            </a:r>
            <a:r>
              <a:rPr lang="en-US" dirty="0" smtClean="0"/>
              <a:t>Q-</a:t>
            </a:r>
            <a:r>
              <a:rPr lang="ru-RU" dirty="0" smtClean="0"/>
              <a:t>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необходимости в явном исследовании. </a:t>
            </a:r>
          </a:p>
          <a:p>
            <a:r>
              <a:rPr lang="ru-RU" dirty="0" smtClean="0"/>
              <a:t>Не используется буфер примеров. Методы </a:t>
            </a:r>
            <a:r>
              <a:rPr lang="en-US" dirty="0" smtClean="0"/>
              <a:t>PG </a:t>
            </a:r>
            <a:r>
              <a:rPr lang="ru-RU" dirty="0" smtClean="0"/>
              <a:t>относятся к методам онлайн-обучения.</a:t>
            </a:r>
          </a:p>
          <a:p>
            <a:r>
              <a:rPr lang="ru-RU" dirty="0" smtClean="0"/>
              <a:t>Не нужна целевая сеть.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397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 smtClean="0"/>
              <a:t>Метод </a:t>
            </a:r>
            <a:r>
              <a:rPr lang="en-US" dirty="0" smtClean="0"/>
              <a:t>REINFORCE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7007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REINFORCE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Кросс-энтропия работала по формуле </a:t>
            </a:r>
            <a:r>
              <a:rPr lang="en-US" dirty="0" smtClean="0"/>
              <a:t>PG, </a:t>
            </a:r>
            <a:r>
              <a:rPr lang="ru-RU" dirty="0" smtClean="0"/>
              <a:t>но с допущением, что </a:t>
            </a:r>
            <a:r>
              <a:rPr lang="en-US" dirty="0" smtClean="0"/>
              <a:t>Q(</a:t>
            </a:r>
            <a:r>
              <a:rPr lang="en-US" dirty="0" err="1" smtClean="0"/>
              <a:t>s,a</a:t>
            </a:r>
            <a:r>
              <a:rPr lang="en-US" dirty="0" smtClean="0"/>
              <a:t>) = 1 </a:t>
            </a:r>
            <a:r>
              <a:rPr lang="ru-RU" dirty="0" smtClean="0"/>
              <a:t>для хороших эпизодов, </a:t>
            </a:r>
            <a:r>
              <a:rPr lang="en-US" dirty="0" smtClean="0"/>
              <a:t>Q(</a:t>
            </a:r>
            <a:r>
              <a:rPr lang="en-US" dirty="0" err="1" smtClean="0"/>
              <a:t>s,a</a:t>
            </a:r>
            <a:r>
              <a:rPr lang="en-US" dirty="0" smtClean="0"/>
              <a:t>) = 0 </a:t>
            </a:r>
            <a:r>
              <a:rPr lang="ru-RU" dirty="0" smtClean="0"/>
              <a:t>– для плохих.</a:t>
            </a:r>
          </a:p>
          <a:p>
            <a:pPr marL="0" indent="0">
              <a:buNone/>
            </a:pPr>
            <a:r>
              <a:rPr lang="ru-RU" dirty="0" smtClean="0"/>
              <a:t>Теперь же мы будем применять именно </a:t>
            </a:r>
            <a:r>
              <a:rPr lang="en-US" dirty="0" smtClean="0"/>
              <a:t>Q-</a:t>
            </a:r>
            <a:r>
              <a:rPr lang="ru-RU" dirty="0" smtClean="0"/>
              <a:t>функцию, </a:t>
            </a:r>
            <a:r>
              <a:rPr lang="ru-RU" dirty="0" err="1" smtClean="0"/>
              <a:t>тк</a:t>
            </a:r>
            <a:r>
              <a:rPr lang="ru-RU" dirty="0"/>
              <a:t> </a:t>
            </a:r>
            <a:r>
              <a:rPr lang="ru-RU" dirty="0" smtClean="0"/>
              <a:t>значение, например, 10 будет вносить больший вклад в градиент, нежели 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56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метода </a:t>
            </a:r>
            <a:r>
              <a:rPr lang="en-US" dirty="0" smtClean="0"/>
              <a:t>REINFORCE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Инициализируем сеть случайными весами</a:t>
            </a:r>
          </a:p>
          <a:p>
            <a:r>
              <a:rPr lang="ru-RU" dirty="0" smtClean="0"/>
              <a:t>Проиграть </a:t>
            </a:r>
            <a:r>
              <a:rPr lang="en-US" dirty="0" smtClean="0"/>
              <a:t>N </a:t>
            </a:r>
            <a:r>
              <a:rPr lang="ru-RU" dirty="0" smtClean="0"/>
              <a:t>полных эпизодов, сохраняя их переходы</a:t>
            </a:r>
          </a:p>
          <a:p>
            <a:r>
              <a:rPr lang="ru-RU" dirty="0" smtClean="0"/>
              <a:t>Для каждого шага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ru-RU" dirty="0" smtClean="0"/>
              <a:t>каждого эпизода </a:t>
            </a:r>
            <a:r>
              <a:rPr lang="en-US" i="1" dirty="0" smtClean="0"/>
              <a:t>k </a:t>
            </a:r>
            <a:r>
              <a:rPr lang="ru-RU" dirty="0" smtClean="0"/>
              <a:t>рассчитать дисконтированное значение общего вознаграждения для следующих друг за </a:t>
            </a:r>
            <a:r>
              <a:rPr lang="ru-RU" dirty="0"/>
              <a:t>д</a:t>
            </a:r>
            <a:r>
              <a:rPr lang="ru-RU" dirty="0" smtClean="0"/>
              <a:t>ругом шагов(Обновить </a:t>
            </a:r>
            <a:r>
              <a:rPr lang="en-US" dirty="0" smtClean="0"/>
              <a:t>Q-</a:t>
            </a:r>
            <a:r>
              <a:rPr lang="ru-RU" dirty="0" smtClean="0"/>
              <a:t>функцию)</a:t>
            </a:r>
            <a:endParaRPr lang="ru-RU" i="1" dirty="0" smtClean="0"/>
          </a:p>
          <a:p>
            <a:r>
              <a:rPr lang="ru-RU" dirty="0" smtClean="0"/>
              <a:t>Рассчитать функцию потерь для всех переходов</a:t>
            </a:r>
          </a:p>
          <a:p>
            <a:r>
              <a:rPr lang="ru-RU" dirty="0" smtClean="0"/>
              <a:t>Обновить веса сети</a:t>
            </a:r>
          </a:p>
          <a:p>
            <a:r>
              <a:rPr lang="ru-RU" dirty="0" smtClean="0"/>
              <a:t>Повторить до достижения сходимости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35550848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метода </a:t>
            </a:r>
            <a:r>
              <a:rPr lang="en-US" dirty="0" smtClean="0"/>
              <a:t>REINFORCE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Требование полных эпизодов для обучения</a:t>
            </a:r>
          </a:p>
          <a:p>
            <a:r>
              <a:rPr lang="ru-RU" dirty="0" smtClean="0"/>
              <a:t>Высокая дисперсия градиентов</a:t>
            </a:r>
          </a:p>
          <a:p>
            <a:r>
              <a:rPr lang="ru-RU" dirty="0" smtClean="0"/>
              <a:t>Исследование</a:t>
            </a:r>
          </a:p>
          <a:p>
            <a:r>
              <a:rPr lang="ru-RU" dirty="0" smtClean="0"/>
              <a:t>Корреляция между примерами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7625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 smtClean="0"/>
              <a:t>Метод </a:t>
            </a:r>
            <a:r>
              <a:rPr lang="ru-RU" dirty="0" err="1" smtClean="0"/>
              <a:t>Актора</a:t>
            </a:r>
            <a:r>
              <a:rPr lang="ru-RU" dirty="0" smtClean="0"/>
              <a:t>-Критика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Actor-Critic)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857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Актора</a:t>
            </a:r>
            <a:r>
              <a:rPr lang="ru-RU" dirty="0" smtClean="0"/>
              <a:t>-Критика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97" y="2075688"/>
            <a:ext cx="8021406" cy="3364387"/>
          </a:xfrm>
        </p:spPr>
      </p:pic>
    </p:spTree>
    <p:extLst>
      <p:ext uri="{BB962C8B-B14F-4D97-AF65-F5344CB8AC3E}">
        <p14:creationId xmlns:p14="http://schemas.microsoft.com/office/powerpoint/2010/main" val="2632599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hlinkClick r:id="rId2"/>
              </a:rPr>
              <a:t>https://habr.com/ru/post/437020</a:t>
            </a:r>
            <a:r>
              <a:rPr lang="en-US" sz="1800" dirty="0" smtClean="0">
                <a:hlinkClick r:id="rId2"/>
              </a:rPr>
              <a:t>/</a:t>
            </a:r>
            <a:r>
              <a:rPr lang="ru-RU" sz="1800" dirty="0" smtClean="0"/>
              <a:t> - Почему обучение с подкреплением не работает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«Глубокое обучение с подкреплением на </a:t>
            </a:r>
            <a:r>
              <a:rPr lang="en-US" sz="1800" dirty="0" smtClean="0"/>
              <a:t>Python</a:t>
            </a:r>
            <a:r>
              <a:rPr lang="ru-RU" sz="1800" dirty="0" smtClean="0"/>
              <a:t>» </a:t>
            </a:r>
            <a:r>
              <a:rPr lang="ru-RU" sz="1800" dirty="0" err="1" smtClean="0"/>
              <a:t>Судхарсан</a:t>
            </a:r>
            <a:r>
              <a:rPr lang="ru-RU" sz="1800" dirty="0" smtClean="0"/>
              <a:t> </a:t>
            </a:r>
            <a:r>
              <a:rPr lang="ru-RU" sz="1800" dirty="0" err="1" smtClean="0"/>
              <a:t>Равичандиран</a:t>
            </a:r>
            <a:endParaRPr lang="ru-RU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arxiv.org/abs/1312.5602</a:t>
            </a:r>
            <a:r>
              <a:rPr lang="ru-RU" sz="1800" dirty="0" smtClean="0"/>
              <a:t> - </a:t>
            </a:r>
            <a:r>
              <a:rPr lang="en-US" sz="1800" dirty="0"/>
              <a:t>Playing Atari with Deep Reinforcement </a:t>
            </a:r>
            <a:r>
              <a:rPr lang="en-US" sz="1800" dirty="0" smtClean="0"/>
              <a:t>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arxiv.org/abs/1901.07510</a:t>
            </a:r>
            <a:r>
              <a:rPr lang="en-US" sz="1800" dirty="0" smtClean="0"/>
              <a:t> - </a:t>
            </a:r>
            <a:r>
              <a:rPr lang="en-US" sz="1800" dirty="0"/>
              <a:t>Understanding Multi-Step Deep Reinforcement </a:t>
            </a:r>
            <a:r>
              <a:rPr lang="en-US" sz="1800" dirty="0" smtClean="0"/>
              <a:t>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arxiv.org/abs/1509.06461</a:t>
            </a:r>
            <a:r>
              <a:rPr lang="en-US" sz="1800" dirty="0" smtClean="0"/>
              <a:t> - </a:t>
            </a:r>
            <a:r>
              <a:rPr lang="en-US" sz="1800" dirty="0"/>
              <a:t>Deep Reinforcement Learning with Double Q-learning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arxiv.org/abs/1706.10295</a:t>
            </a:r>
            <a:r>
              <a:rPr lang="en-US" sz="1800" dirty="0" smtClean="0"/>
              <a:t> - </a:t>
            </a:r>
            <a:r>
              <a:rPr lang="en-US" sz="1800" dirty="0"/>
              <a:t>Noisy Networks for </a:t>
            </a:r>
            <a:r>
              <a:rPr lang="en-US" sz="1800" dirty="0" smtClean="0"/>
              <a:t>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linkClick r:id="rId7"/>
              </a:rPr>
              <a:t>https://</a:t>
            </a:r>
            <a:r>
              <a:rPr lang="en-US" sz="1800" dirty="0" smtClean="0">
                <a:hlinkClick r:id="rId7"/>
              </a:rPr>
              <a:t>arxiv.org/abs/1511.05952</a:t>
            </a:r>
            <a:r>
              <a:rPr lang="en-US" sz="1800" dirty="0" smtClean="0"/>
              <a:t> - </a:t>
            </a:r>
            <a:r>
              <a:rPr lang="en-US" sz="1800" dirty="0"/>
              <a:t>Prioritized Experience </a:t>
            </a:r>
            <a:r>
              <a:rPr lang="en-US" sz="1800" dirty="0" smtClean="0"/>
              <a:t>Replay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arxiv.org/abs/1511.06581</a:t>
            </a:r>
            <a:r>
              <a:rPr lang="en-US" sz="1800" dirty="0"/>
              <a:t> - </a:t>
            </a:r>
            <a:r>
              <a:rPr lang="en-US" sz="1800" dirty="0" smtClean="0"/>
              <a:t>Dueling Network Reinforcement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linkClick r:id="rId9"/>
              </a:rPr>
              <a:t>https://</a:t>
            </a:r>
            <a:r>
              <a:rPr lang="en-US" sz="1800" dirty="0" smtClean="0">
                <a:hlinkClick r:id="rId9"/>
              </a:rPr>
              <a:t>arxiv.org/abs/1707.06887</a:t>
            </a:r>
            <a:r>
              <a:rPr lang="en-US" sz="1800" dirty="0" smtClean="0"/>
              <a:t> - </a:t>
            </a:r>
            <a:r>
              <a:rPr lang="en-US" sz="1800" dirty="0"/>
              <a:t>A Distributional Perspective on Reinforcement </a:t>
            </a:r>
            <a:r>
              <a:rPr lang="en-US" sz="1800" dirty="0" smtClean="0"/>
              <a:t>Learning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«Глубокое обучение с подкреплением. </a:t>
            </a:r>
            <a:r>
              <a:rPr lang="en-US" sz="1800" dirty="0" err="1" smtClean="0"/>
              <a:t>AlphaGo</a:t>
            </a:r>
            <a:r>
              <a:rPr lang="ru-RU" sz="1800" dirty="0" smtClean="0"/>
              <a:t> и другие технологии</a:t>
            </a:r>
            <a:r>
              <a:rPr lang="en-US" sz="1800" dirty="0" smtClean="0"/>
              <a:t> </a:t>
            </a:r>
            <a:r>
              <a:rPr lang="ru-RU" sz="1800" dirty="0" smtClean="0"/>
              <a:t>» Максим </a:t>
            </a:r>
            <a:r>
              <a:rPr lang="ru-RU" sz="1800" dirty="0" err="1" smtClean="0"/>
              <a:t>Лапань</a:t>
            </a:r>
            <a:endParaRPr lang="en-US" sz="1800" dirty="0" smtClean="0"/>
          </a:p>
          <a:p>
            <a:endParaRPr lang="en-US" sz="18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7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Марковские цепи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Марковское</a:t>
            </a:r>
            <a:r>
              <a:rPr lang="ru-RU" dirty="0" smtClean="0"/>
              <a:t> свойство гласит, что будущее зависит только от настоящего, но не от будущего.</a:t>
            </a:r>
            <a:r>
              <a:rPr lang="en-US" dirty="0" smtClean="0"/>
              <a:t> </a:t>
            </a:r>
            <a:r>
              <a:rPr lang="ru-RU" dirty="0" smtClean="0"/>
              <a:t>Марковская цепь представляет собой вероятностную модель, которая для прогнозирования следующего состояния зависит только от текущего состояния.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23" y="3588006"/>
            <a:ext cx="3241554" cy="28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Марковский процесс принятия решений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296"/>
            <a:ext cx="10515600" cy="1815396"/>
          </a:xfrm>
        </p:spPr>
      </p:pic>
    </p:spTree>
    <p:extLst>
      <p:ext uri="{BB962C8B-B14F-4D97-AF65-F5344CB8AC3E}">
        <p14:creationId xmlns:p14="http://schemas.microsoft.com/office/powerpoint/2010/main" val="35592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</TotalTime>
  <Words>1839</Words>
  <Application>Microsoft Office PowerPoint</Application>
  <PresentationFormat>Широкоэкранный</PresentationFormat>
  <Paragraphs>333</Paragraphs>
  <Slides>77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Тема Office</vt:lpstr>
      <vt:lpstr>Обучение с подкреплением (RL, Reinforcement Learning)</vt:lpstr>
      <vt:lpstr>Что такое RL?</vt:lpstr>
      <vt:lpstr>Алгоритм RL</vt:lpstr>
      <vt:lpstr>Визуализация алгоритма RL</vt:lpstr>
      <vt:lpstr>Элементы RL</vt:lpstr>
      <vt:lpstr>Типы сред RL</vt:lpstr>
      <vt:lpstr>Марковский процесс принятия решений (MDP, Markov decision process)</vt:lpstr>
      <vt:lpstr>Марковские цепи </vt:lpstr>
      <vt:lpstr>Марковский процесс принятия решений</vt:lpstr>
      <vt:lpstr>Марковский процесс принятия решений</vt:lpstr>
      <vt:lpstr>Исследование среды</vt:lpstr>
      <vt:lpstr>Эпсилон-жадная стратегия</vt:lpstr>
      <vt:lpstr>Функция ценности состояния</vt:lpstr>
      <vt:lpstr>Функция ценности состояния/действия (Q-функция)</vt:lpstr>
      <vt:lpstr>Уравнение Беллмана и оптимальность</vt:lpstr>
      <vt:lpstr>Уравнение Беллмана и оптимальность</vt:lpstr>
      <vt:lpstr>Пример обновления ценности состояния</vt:lpstr>
      <vt:lpstr>Пример обновления ценности состояния</vt:lpstr>
      <vt:lpstr>Решение уравнений Беллмана</vt:lpstr>
      <vt:lpstr>Итерация по ценности </vt:lpstr>
      <vt:lpstr>Итерация по политикам</vt:lpstr>
      <vt:lpstr> Обучение на основе временных различий (TD, temporal difference)</vt:lpstr>
      <vt:lpstr> TD-прогнозирование</vt:lpstr>
      <vt:lpstr> TD-управление</vt:lpstr>
      <vt:lpstr>Q-обучение</vt:lpstr>
      <vt:lpstr>Q-обучение</vt:lpstr>
      <vt:lpstr>Алгоритм Q-обучения</vt:lpstr>
      <vt:lpstr>Алгоритм Q-обучения. Визуализация</vt:lpstr>
      <vt:lpstr>Глубокое Q-обучение (DQN)</vt:lpstr>
      <vt:lpstr>Базовые идеи метода DQN</vt:lpstr>
      <vt:lpstr>Как происходит DQN обучение:</vt:lpstr>
      <vt:lpstr>Пример базовой DQN на примере Pong</vt:lpstr>
      <vt:lpstr>Результаты классического метода DQN на примере Pong</vt:lpstr>
      <vt:lpstr>Расширения для DQN</vt:lpstr>
      <vt:lpstr>Расширения для DQN</vt:lpstr>
      <vt:lpstr>N-шаговые DQN</vt:lpstr>
      <vt:lpstr>Результаты на примере Pong</vt:lpstr>
      <vt:lpstr>Сравнение двух- и трехшаговой DQN</vt:lpstr>
      <vt:lpstr>Двойная DQN</vt:lpstr>
      <vt:lpstr>Результаты двойной DQN</vt:lpstr>
      <vt:lpstr>Зашумленные сети</vt:lpstr>
      <vt:lpstr>Зашумленные сети</vt:lpstr>
      <vt:lpstr>Зашумленные сети</vt:lpstr>
      <vt:lpstr>Результаты зашумленных сетей </vt:lpstr>
      <vt:lpstr>Результаты зашумленных сетей </vt:lpstr>
      <vt:lpstr>Приоритизированный буфер примеров</vt:lpstr>
      <vt:lpstr>Приоритизированный буфер примеров</vt:lpstr>
      <vt:lpstr>Результаты приоритизированного буфера примеров</vt:lpstr>
      <vt:lpstr>Дуальная DQN</vt:lpstr>
      <vt:lpstr>Дуальная DQN</vt:lpstr>
      <vt:lpstr>Результаты дуальной DQN</vt:lpstr>
      <vt:lpstr>Категориальная DQN</vt:lpstr>
      <vt:lpstr>Категориальная DQN</vt:lpstr>
      <vt:lpstr>Категориальная DQN</vt:lpstr>
      <vt:lpstr>Категориальная DQN</vt:lpstr>
      <vt:lpstr>Результаты категориальной DQN</vt:lpstr>
      <vt:lpstr>Rainbow DQN</vt:lpstr>
      <vt:lpstr>Результат Rainbow</vt:lpstr>
      <vt:lpstr>Классификация методов глубокого обучения с подкреплением</vt:lpstr>
      <vt:lpstr>Классификация методов глубокого обучения с подкреплением</vt:lpstr>
      <vt:lpstr>Классификация методов глубокого обучения с подкреплением</vt:lpstr>
      <vt:lpstr>Метод кросс-энтропии</vt:lpstr>
      <vt:lpstr>Метод кросс-энтропии</vt:lpstr>
      <vt:lpstr>Метод кросс-энтропии</vt:lpstr>
      <vt:lpstr>Алгоритм кросс-энтропии в RL</vt:lpstr>
      <vt:lpstr>Метод кросс-энтропии на примере CartPole из GYM </vt:lpstr>
      <vt:lpstr>Ограничения метода кросс-энтропии</vt:lpstr>
      <vt:lpstr>Модификация метода кросс-энтропии. Градиенты по стратегиям( Policy Gradients, PG)</vt:lpstr>
      <vt:lpstr>Policy Gradients</vt:lpstr>
      <vt:lpstr>Важные отличия от Q-обучения</vt:lpstr>
      <vt:lpstr>Метод REINFORCE</vt:lpstr>
      <vt:lpstr>Метод REINFORCE</vt:lpstr>
      <vt:lpstr>Алгоритм метода REINFORCE</vt:lpstr>
      <vt:lpstr>Ограничения метода REINFORCE</vt:lpstr>
      <vt:lpstr>Метод Актора-Критика (Actor-Critic)</vt:lpstr>
      <vt:lpstr>Архитектура Актора-Критика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с подкреплением (RL, Reinforcement Learning)</dc:title>
  <dc:creator>Михаил</dc:creator>
  <cp:lastModifiedBy>Михаил</cp:lastModifiedBy>
  <cp:revision>115</cp:revision>
  <dcterms:created xsi:type="dcterms:W3CDTF">2020-11-27T22:33:56Z</dcterms:created>
  <dcterms:modified xsi:type="dcterms:W3CDTF">2021-04-07T14:49:53Z</dcterms:modified>
</cp:coreProperties>
</file>