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7C19-AFF9-F9D3-26AD-6964834CE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27596-78BE-1C91-C5BA-94FE4C09D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3EF2-CD65-C089-0327-426735BC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F92A-11A8-6955-03A4-5F7D3982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CF85-C58F-633C-6C82-62B9EC90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EE4F-5D70-9CD4-D15F-334F2ADF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8E9F4-022C-30F6-2C86-669AE350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C6612-7C55-0EA0-6078-3BE36C5E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C918-00F7-D596-1219-D3A31A5E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D78C-68BF-C508-6B2C-09263767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5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AC871-AEB0-05C7-1A73-21B23E947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5B8D1-9F65-BABA-B0B9-9261B3B99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ADAD9-9853-DB50-677D-D16C4E1C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1C0A-FC34-8E9D-ECE6-3EC55A1F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7914-0C98-AE3D-18BE-280EA094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8983-21FA-CB8E-307E-30C0BC71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D8A3-2E49-5C85-0C21-8A6424B73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7488-4D82-9938-0F3E-4236EE03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21EE1-AD71-C294-970A-B4D69092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B43AD-92D9-360E-67AE-5E1C4497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2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DA68-78A3-6A08-DFEE-82A21815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6989-12B2-B5D1-FBE6-06C65C91E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7296-6A39-E62F-A77B-8BC686C2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60AA-805A-48DB-8707-6AC7AABC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1AFB-CCC6-6245-45BB-DBF8FBDE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02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ABF5-9A40-11B4-03D6-FE91612F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1558-D63E-3AB3-2FEC-FDA6E9A46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0954-0730-66C4-C86B-DF9FA35CE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17343-E826-1DBE-83F3-368BEA15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77EB-B25C-7C9E-F0AD-438CECB4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BCF9B-889A-AA03-D751-2909D90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8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9764-05F2-A876-C3E1-1B0B7579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CBB1-317B-D129-C905-1FD58873F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2BED0-88BD-A015-AB38-B6358C2B2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5EBC5-B9D9-2EC0-1071-49CDD524F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64F43-8C7A-ACFF-6E98-36A96030C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4B50E-9990-6565-17CB-3F9F7550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3CA83-8B1B-43A9-3314-E26D4FFD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C6E0B-FFDB-2A63-6FAD-13357087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32DB-1F6E-9E54-F428-D4537909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B5CDE-C32D-115E-5C96-FC386934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AB10E-9E33-9FFB-91AD-ABED1CAF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50F12-BBCC-5CCB-72BB-02E1F9B7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5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3F331-0D5D-FF33-3DF0-1D2CE37C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B0CDD-366D-357F-E608-30D2AF36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32516-B2DD-BC92-22D1-538D1769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9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6D16-56F6-5392-91DF-858AAFE0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3BF1-5CF5-E2DA-2A69-5F0D0639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A063E-6F0D-96EC-040B-610B0954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F9653-738E-D395-AAC7-C7AEC2E0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39F01-57BA-DCDB-E8D5-954DA168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3520E-96AE-F952-8584-2BBBD5CD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08B-6066-08D8-F5B6-1199B20A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46A4F-BB69-C385-71E3-F48774404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966FD-6987-6500-70E2-9297F4954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0A39F-EFC3-74A8-B5E7-A351437C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94CB4-F068-EAC1-2508-D522B6A7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C9642-5B17-9304-783E-B692E5F8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57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FEF4B-7A98-E686-E5A3-CD7DA07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EBC4-6C2E-C0C7-163B-90442FAF6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FC59F-00D7-5A4B-2C60-29535CDCE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EA445-172A-4189-A9C5-B1DA2E22A56D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ADF8-4590-F5DB-EED8-8472A0432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89C6-4645-A1CF-EB41-9B4C0854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9E07-8C67-4EC5-A785-5F8958BCC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9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10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606A92-F4AB-D0FA-A75E-27B061450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80889"/>
              </p:ext>
            </p:extLst>
          </p:nvPr>
        </p:nvGraphicFramePr>
        <p:xfrm>
          <a:off x="1948024" y="1708712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0890">
                  <a:extLst>
                    <a:ext uri="{9D8B030D-6E8A-4147-A177-3AD203B41FA5}">
                      <a16:colId xmlns:a16="http://schemas.microsoft.com/office/drawing/2014/main" val="247121088"/>
                    </a:ext>
                  </a:extLst>
                </a:gridCol>
                <a:gridCol w="4067110">
                  <a:extLst>
                    <a:ext uri="{9D8B030D-6E8A-4147-A177-3AD203B41FA5}">
                      <a16:colId xmlns:a16="http://schemas.microsoft.com/office/drawing/2014/main" val="2975783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2-14days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0-14days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0356020"/>
                  </a:ext>
                </a:extLst>
              </a:tr>
            </a:tbl>
          </a:graphicData>
        </a:graphic>
      </p:graphicFrame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2E96D9B-5618-2C44-008D-5A75BBDAE23E}"/>
              </a:ext>
            </a:extLst>
          </p:cNvPr>
          <p:cNvSpPr/>
          <p:nvPr/>
        </p:nvSpPr>
        <p:spPr>
          <a:xfrm>
            <a:off x="1209868" y="177835"/>
            <a:ext cx="2428383" cy="400110"/>
          </a:xfrm>
          <a:prstGeom prst="wedgeRectCallout">
            <a:avLst>
              <a:gd name="adj1" fmla="val -20010"/>
              <a:gd name="adj2" fmla="val 3159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book appointment </a:t>
            </a:r>
            <a:endParaRPr lang="zh-CN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9E24FF-C8B6-B2BB-E942-14CAA5A1ED6C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B41A0A-E59E-8756-D3BB-D8BAB3287F26}"/>
              </a:ext>
            </a:extLst>
          </p:cNvPr>
          <p:cNvSpPr txBox="1"/>
          <p:nvPr/>
        </p:nvSpPr>
        <p:spPr>
          <a:xfrm>
            <a:off x="11255080" y="3028890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Before</a:t>
            </a:r>
            <a:endParaRPr lang="zh-CN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FA2DE-5938-7630-9396-3B467D7313E1}"/>
              </a:ext>
            </a:extLst>
          </p:cNvPr>
          <p:cNvSpPr txBox="1"/>
          <p:nvPr/>
        </p:nvSpPr>
        <p:spPr>
          <a:xfrm>
            <a:off x="11436220" y="3429000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After</a:t>
            </a:r>
            <a:endParaRPr lang="zh-CN" altLang="en-US" sz="2000" b="1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8B6DE94-72F9-58DD-E86E-C6C5CD5E1C89}"/>
              </a:ext>
            </a:extLst>
          </p:cNvPr>
          <p:cNvSpPr/>
          <p:nvPr/>
        </p:nvSpPr>
        <p:spPr>
          <a:xfrm>
            <a:off x="5083628" y="2374856"/>
            <a:ext cx="1856792" cy="979714"/>
          </a:xfrm>
          <a:prstGeom prst="wedgeRectCallout">
            <a:avLst>
              <a:gd name="adj1" fmla="val 969"/>
              <a:gd name="adj2" fmla="val -7219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Doctor ask for tests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E2239-8B41-A441-5AA4-B39FED4EAA16}"/>
              </a:ext>
            </a:extLst>
          </p:cNvPr>
          <p:cNvSpPr txBox="1"/>
          <p:nvPr/>
        </p:nvSpPr>
        <p:spPr>
          <a:xfrm>
            <a:off x="0" y="467084"/>
            <a:ext cx="1194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Patients: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44DE6-9882-36C4-E1C6-54B408B81C05}"/>
              </a:ext>
            </a:extLst>
          </p:cNvPr>
          <p:cNvSpPr txBox="1"/>
          <p:nvPr/>
        </p:nvSpPr>
        <p:spPr>
          <a:xfrm>
            <a:off x="15550" y="2425512"/>
            <a:ext cx="1194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Doctors: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EFED6A6-F3A4-D45F-28C8-383D6D777472}"/>
              </a:ext>
            </a:extLst>
          </p:cNvPr>
          <p:cNvSpPr/>
          <p:nvPr/>
        </p:nvSpPr>
        <p:spPr>
          <a:xfrm>
            <a:off x="3759015" y="167650"/>
            <a:ext cx="3039540" cy="1040110"/>
          </a:xfrm>
          <a:prstGeom prst="wedgeRectCallout">
            <a:avLst>
              <a:gd name="adj1" fmla="val 23615"/>
              <a:gd name="adj2" fmla="val 916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With the doctor’s help, provide accurate information in the appointment </a:t>
            </a:r>
            <a:endParaRPr lang="zh-CN" alt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E98D0F3-0B66-1D7E-BC24-33059DB91045}"/>
              </a:ext>
            </a:extLst>
          </p:cNvPr>
          <p:cNvSpPr/>
          <p:nvPr/>
        </p:nvSpPr>
        <p:spPr>
          <a:xfrm>
            <a:off x="2436832" y="781530"/>
            <a:ext cx="1194318" cy="400110"/>
          </a:xfrm>
          <a:prstGeom prst="wedgeRectCallout">
            <a:avLst>
              <a:gd name="adj1" fmla="val 42981"/>
              <a:gd name="adj2" fmla="val 1526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waiting</a:t>
            </a:r>
            <a:endParaRPr lang="zh-CN" altLang="en-US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0D72D87-0AA6-1AB0-081A-258D49694629}"/>
              </a:ext>
            </a:extLst>
          </p:cNvPr>
          <p:cNvSpPr/>
          <p:nvPr/>
        </p:nvSpPr>
        <p:spPr>
          <a:xfrm>
            <a:off x="4574081" y="3873531"/>
            <a:ext cx="2346465" cy="760774"/>
          </a:xfrm>
          <a:prstGeom prst="wedgeRectCallout">
            <a:avLst>
              <a:gd name="adj1" fmla="val -30052"/>
              <a:gd name="adj2" fmla="val 1069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Complete tests and wait for results</a:t>
            </a:r>
            <a:endParaRPr lang="zh-CN" altLang="en-US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BF7036-1B11-9F01-18B5-C27E5CC22DB3}"/>
              </a:ext>
            </a:extLst>
          </p:cNvPr>
          <p:cNvSpPr/>
          <p:nvPr/>
        </p:nvSpPr>
        <p:spPr>
          <a:xfrm>
            <a:off x="9567674" y="149843"/>
            <a:ext cx="2428383" cy="876524"/>
          </a:xfrm>
          <a:prstGeom prst="wedgeRectCallout">
            <a:avLst>
              <a:gd name="adj1" fmla="val -28847"/>
              <a:gd name="adj2" fmla="val 1149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second appointment and get diagnose</a:t>
            </a:r>
            <a:endParaRPr lang="zh-CN" alt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8F7ED5BD-6D96-33B0-4431-F63185F0D0C9}"/>
              </a:ext>
            </a:extLst>
          </p:cNvPr>
          <p:cNvSpPr/>
          <p:nvPr/>
        </p:nvSpPr>
        <p:spPr>
          <a:xfrm>
            <a:off x="9147628" y="2350529"/>
            <a:ext cx="1856792" cy="979714"/>
          </a:xfrm>
          <a:prstGeom prst="wedgeRectCallout">
            <a:avLst>
              <a:gd name="adj1" fmla="val 969"/>
              <a:gd name="adj2" fmla="val -7219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Doctor yield diagnoses</a:t>
            </a:r>
            <a:endParaRPr lang="zh-CN" alt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0BD64F-E38F-196E-F5C1-2CDB2B2A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31880"/>
              </p:ext>
            </p:extLst>
          </p:nvPr>
        </p:nvGraphicFramePr>
        <p:xfrm>
          <a:off x="2032000" y="5147346"/>
          <a:ext cx="4766555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247121088"/>
                    </a:ext>
                  </a:extLst>
                </a:gridCol>
                <a:gridCol w="3794098">
                  <a:extLst>
                    <a:ext uri="{9D8B030D-6E8A-4147-A177-3AD203B41FA5}">
                      <a16:colId xmlns:a16="http://schemas.microsoft.com/office/drawing/2014/main" val="2975783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&lt;2days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0-14days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60356020"/>
                  </a:ext>
                </a:extLst>
              </a:tr>
            </a:tbl>
          </a:graphicData>
        </a:graphic>
      </p:graphicFrame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B8E271B-C197-623E-316A-30FB5489E850}"/>
              </a:ext>
            </a:extLst>
          </p:cNvPr>
          <p:cNvSpPr/>
          <p:nvPr/>
        </p:nvSpPr>
        <p:spPr>
          <a:xfrm>
            <a:off x="67557" y="3540152"/>
            <a:ext cx="4457790" cy="684401"/>
          </a:xfrm>
          <a:prstGeom prst="wedgeRectCallout">
            <a:avLst>
              <a:gd name="adj1" fmla="val -6402"/>
              <a:gd name="adj2" fmla="val 1766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book an appointment on our APP. With AI’s help, provide accurate information </a:t>
            </a:r>
            <a:endParaRPr lang="zh-CN" altLang="en-US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480479C4-EBC0-722C-8A4B-AC563B32ABC7}"/>
              </a:ext>
            </a:extLst>
          </p:cNvPr>
          <p:cNvSpPr/>
          <p:nvPr/>
        </p:nvSpPr>
        <p:spPr>
          <a:xfrm>
            <a:off x="1757708" y="5822150"/>
            <a:ext cx="3423891" cy="979714"/>
          </a:xfrm>
          <a:prstGeom prst="wedgeRectCallout">
            <a:avLst>
              <a:gd name="adj1" fmla="val -13376"/>
              <a:gd name="adj2" fmla="val -7841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Doctors authorize AI-suggested tests in 10 min</a:t>
            </a:r>
            <a:endParaRPr lang="zh-CN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FAEAE-543D-0E72-9B50-BAE1C3CB88C0}"/>
              </a:ext>
            </a:extLst>
          </p:cNvPr>
          <p:cNvSpPr txBox="1"/>
          <p:nvPr/>
        </p:nvSpPr>
        <p:spPr>
          <a:xfrm>
            <a:off x="0" y="4281373"/>
            <a:ext cx="1194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Patients: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CC39DB-218B-21C3-3486-78D3957544F6}"/>
              </a:ext>
            </a:extLst>
          </p:cNvPr>
          <p:cNvSpPr txBox="1"/>
          <p:nvPr/>
        </p:nvSpPr>
        <p:spPr>
          <a:xfrm>
            <a:off x="99526" y="5864146"/>
            <a:ext cx="11943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Doctors: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7BAE0C9A-DC8E-F244-568D-C37A7275CC3F}"/>
              </a:ext>
            </a:extLst>
          </p:cNvPr>
          <p:cNvSpPr/>
          <p:nvPr/>
        </p:nvSpPr>
        <p:spPr>
          <a:xfrm>
            <a:off x="2336132" y="4399280"/>
            <a:ext cx="1991612" cy="564407"/>
          </a:xfrm>
          <a:prstGeom prst="wedgeRectCallout">
            <a:avLst>
              <a:gd name="adj1" fmla="val -15622"/>
              <a:gd name="adj2" fmla="val 852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 notification from our APP</a:t>
            </a:r>
            <a:endParaRPr lang="zh-CN" altLang="en-US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6FD54CE5-B5D1-A3EB-0A29-D44B1983FA25}"/>
              </a:ext>
            </a:extLst>
          </p:cNvPr>
          <p:cNvSpPr/>
          <p:nvPr/>
        </p:nvSpPr>
        <p:spPr>
          <a:xfrm>
            <a:off x="7040530" y="3687053"/>
            <a:ext cx="1951757" cy="876524"/>
          </a:xfrm>
          <a:prstGeom prst="wedgeRectCallout">
            <a:avLst>
              <a:gd name="adj1" fmla="val -58134"/>
              <a:gd name="adj2" fmla="val 11029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appointment and get a diagnose</a:t>
            </a:r>
            <a:endParaRPr lang="zh-CN" altLang="en-US" dirty="0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A103FC5E-E049-4365-D0E2-E75AB3F68CE0}"/>
              </a:ext>
            </a:extLst>
          </p:cNvPr>
          <p:cNvSpPr/>
          <p:nvPr/>
        </p:nvSpPr>
        <p:spPr>
          <a:xfrm>
            <a:off x="5870159" y="5813490"/>
            <a:ext cx="1856792" cy="979714"/>
          </a:xfrm>
          <a:prstGeom prst="wedgeRectCallout">
            <a:avLst>
              <a:gd name="adj1" fmla="val 969"/>
              <a:gd name="adj2" fmla="val -7219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Doctor yield diagnoses</a:t>
            </a:r>
            <a:endParaRPr lang="zh-CN" altLang="en-US" dirty="0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3004CACA-1EAA-1F96-FA1F-196201E6FA64}"/>
              </a:ext>
            </a:extLst>
          </p:cNvPr>
          <p:cNvSpPr/>
          <p:nvPr/>
        </p:nvSpPr>
        <p:spPr>
          <a:xfrm>
            <a:off x="6940420" y="39864"/>
            <a:ext cx="2428383" cy="760774"/>
          </a:xfrm>
          <a:prstGeom prst="wedgeRectCallout">
            <a:avLst>
              <a:gd name="adj1" fmla="val -3873"/>
              <a:gd name="adj2" fmla="val 1559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Complete tests and wait for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9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14016-8925-AD5C-09BF-861B46A421C0}"/>
              </a:ext>
            </a:extLst>
          </p:cNvPr>
          <p:cNvSpPr txBox="1"/>
          <p:nvPr/>
        </p:nvSpPr>
        <p:spPr>
          <a:xfrm>
            <a:off x="369913" y="475861"/>
            <a:ext cx="114521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After the first appointment, what is the probability of you being unable to generate a diagnosis immediately?</a:t>
            </a:r>
          </a:p>
          <a:p>
            <a:endParaRPr lang="en-US" altLang="zh-CN" dirty="0"/>
          </a:p>
          <a:p>
            <a:r>
              <a:rPr lang="en-US" altLang="zh-CN" dirty="0"/>
              <a:t>2. If you would like to pay 1 or 2 dollars per patient to use an app to improve your efficiency?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3. Do you think our design could really improve your efficiency in making a diagnosis?</a:t>
            </a:r>
          </a:p>
          <a:p>
            <a:endParaRPr lang="en-US" altLang="zh-CN" dirty="0"/>
          </a:p>
          <a:p>
            <a:r>
              <a:rPr lang="en-US" altLang="zh-CN" dirty="0"/>
              <a:t>4. For all your patients, how long is the longest time cost from the day you told them to bring all test results back?</a:t>
            </a:r>
          </a:p>
          <a:p>
            <a:endParaRPr lang="en-US" altLang="zh-CN" dirty="0"/>
          </a:p>
          <a:p>
            <a:r>
              <a:rPr lang="en-US" altLang="zh-CN" dirty="0"/>
              <a:t>5. Have you met any time conflicts or inconveniences when patients want to make an appointment in person?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80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195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用户</dc:creator>
  <cp:lastModifiedBy>Windows 用户</cp:lastModifiedBy>
  <cp:revision>5</cp:revision>
  <dcterms:created xsi:type="dcterms:W3CDTF">2024-01-31T08:15:49Z</dcterms:created>
  <dcterms:modified xsi:type="dcterms:W3CDTF">2024-01-31T09:40:13Z</dcterms:modified>
</cp:coreProperties>
</file>