
<file path=[Content_Types].xml><?xml version="1.0" encoding="utf-8"?>
<Types xmlns="http://schemas.openxmlformats.org/package/2006/content-types"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Default ContentType="image/png" Extension="png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Default ContentType="image/gif" Extension="gif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package.core-properties+xml" PartName="/docProps/core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E3"/>
    <a:srgbClr val="DFCFC1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15C3-4206-41F4-B59F-06C607BFFB69}" type="datetimeFigureOut">
              <a:rPr lang="ru-RU" smtClean="0"/>
              <a:pPr/>
              <a:t>29.03.2013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6EA6-B958-4125-8827-787BE72DBD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2E68-05A1-4874-814F-6FF9C83212DD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3B0C-24D8-4CD7-B5CB-E5528AE3633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4D4-E0F1-476D-808B-2C575E3BCE5A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2467-5424-4563-95A8-A051D4D37F3F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F0DA-635B-41F8-8303-571CD97CA7D9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04D2-20B6-46A3-9140-7EB9B8ECC3A2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C87A-F680-440C-B7CD-A1D9A80587D8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CAE-054E-4B0E-BB48-6E1830161A0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46B-79C9-4F47-AA70-6BF4B4326127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7EA7-663D-472B-826D-B555E08EEC80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D92F-7937-49A3-9891-D6210A374355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A2F9-E9AC-4A12-83B1-432965342F1E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6373-3873-46F3-85E1-F46DDB585F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3" Target="../media/image3.gif" Type="http://schemas.openxmlformats.org/officeDocument/2006/relationships/image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1" Target="file:///C:\Documents%20and%20Settings\&#1057;&#1077;&#1088;&#1075;&#1077;&#1081;\&#1056;&#1072;&#1073;&#1086;&#1095;&#1080;&#1081;%20&#1089;&#1090;&#1086;&#1083;\&#1084;&#1077;&#1090;&#1086;&#1076;%20&#1088;&#1072;&#1079;&#1088;&#1072;&#1073;\&#1058;&#1077;&#1084;&#1072;%20&#1082;&#1083;&#1072;&#1089;&#1089;%20&#1055;&#1090;&#1080;&#1094;&#1099;\&#1059;&#1088;&#1086;&#1082;%202\&#1087;&#1086;&#1083;&#1105;&#1090;%20&#1087;&#1090;&#1080;&#1094;&#1099;.WMV" TargetMode="External" Type="http://schemas.openxmlformats.org/officeDocument/2006/relationships/video"/><Relationship Id="rId4" Target="../media/image4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3" Target="../media/image5.gif" Type="http://schemas.openxmlformats.org/officeDocument/2006/relationships/image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6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8" Target="../media/image12.jpeg" Type="http://schemas.openxmlformats.org/officeDocument/2006/relationships/image"/><Relationship Id="rId3" Target="../media/image7.jpeg" Type="http://schemas.openxmlformats.org/officeDocument/2006/relationships/image"/><Relationship Id="rId7" Target="../media/image11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Relationship Id="rId6" Target="../media/image10.jpeg" Type="http://schemas.openxmlformats.org/officeDocument/2006/relationships/image"/><Relationship Id="rId5" Target="../media/image9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&#1057;&#1093;&#1077;&#1084;&#1072;%20&#1088;&#1072;&#1073;&#1086;&#1090;&#1099;%20&#1084;&#1099;&#1096;&#1094;%20&#1087;&#1086;&#1076;&#1085;&#1080;&#1084;%20&#1080;%20&#1086;&#1087;&#1091;&#1089;&#1082;%20&#1082;&#1088;&#1099;&#1083;&#1086;.zip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14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3" Target="../media/image15.gif" Type="http://schemas.openxmlformats.org/officeDocument/2006/relationships/image"/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Тема урока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714488"/>
            <a:ext cx="8501122" cy="20717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2143116"/>
          <a:ext cx="6715172" cy="1261872"/>
        </p:xfrm>
        <a:graphic>
          <a:graphicData uri="http://schemas.openxmlformats.org/drawingml/2006/table">
            <a:tbl>
              <a:tblPr/>
              <a:tblGrid>
                <a:gridCol w="671517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b="1" dirty="0" lang="ru-RU" sz="3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Опорно-двигательная </a:t>
                      </a:r>
                      <a:r>
                        <a:rPr b="1" dirty="0" lang="ru-RU" smtClean="0" sz="3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система  </a:t>
                      </a:r>
                      <a:r>
                        <a:rPr b="1" dirty="0" lang="ru-RU" sz="3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Скелет и мышцы </a:t>
                      </a:r>
                      <a:r>
                        <a:rPr b="1" dirty="0" lang="ru-RU" smtClean="0" sz="3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птиц</a:t>
                      </a:r>
                      <a:endParaRPr b="1" dirty="0" lang="ru-RU" sz="36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descr="http://im6-tub-ru.yandex.net/i?id=353480808-45-72&amp;n=21" id="4098" name="Picture 2"/>
          <p:cNvPicPr>
            <a:picLocks noChangeArrowheads="1"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929066"/>
            <a:ext cx="3536181" cy="235745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488" y="6000768"/>
            <a:ext cx="3571900" cy="428628"/>
          </a:xfrm>
          <a:prstGeom prst="rect">
            <a:avLst/>
          </a:prstGeom>
          <a:solidFill>
            <a:srgbClr val="DFCFC1"/>
          </a:solidFill>
          <a:ln>
            <a:solidFill>
              <a:srgbClr val="DFC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>
                <a:solidFill>
                  <a:schemeClr val="accent2">
                    <a:lumMod val="50000"/>
                  </a:schemeClr>
                </a:solidFill>
              </a:rPr>
              <a:t>Голубь сизый</a:t>
            </a:r>
            <a:endParaRPr dirty="0" lang="ru-RU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2" name="Дата 1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DA02E68-05A1-4874-814F-6FF9C83212DD}" type="datetime1">
              <a:rPr lang="ru-RU" smtClean="0"/>
              <a:pPr/>
              <a:t>29.03.2013</a:t>
            </a:fld>
            <a:endParaRPr lang="ru-RU"/>
          </a:p>
        </p:txBody>
      </p:sp>
      <p:sp>
        <p:nvSpPr>
          <p:cNvPr id="13" name="Нижний колонтитул 1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ru-RU" smtClean="0"/>
              <a:t>Зорина Наталья Николаевна</a:t>
            </a:r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Цель урока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714488"/>
            <a:ext cx="8501122" cy="20002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14348" y="1928802"/>
          <a:ext cx="8001056" cy="2319215"/>
        </p:xfrm>
        <a:graphic>
          <a:graphicData uri="http://schemas.openxmlformats.org/drawingml/2006/table">
            <a:tbl>
              <a:tblPr/>
              <a:tblGrid>
                <a:gridCol w="8001056"/>
              </a:tblGrid>
              <a:tr h="231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b="0" dirty="0" i="0" kern="1200" lang="ru-RU" smtClean="0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Выявить особенности опорно-двигательной системы птиц, связанные с полётом</a:t>
                      </a:r>
                      <a:endParaRPr b="1" dirty="0"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descr="http://img-fotki.yandex.ru/get/4700/lady-myatto2010.3/0_537bc_22b5d82a_S" id="2052" name="Picture 4"/>
          <p:cNvPicPr>
            <a:picLocks noChangeArrowheads="1" noChangeAspect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214818"/>
            <a:ext cx="2786082" cy="2143143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Как птицы летают?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500174"/>
            <a:ext cx="8501122" cy="51435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928802"/>
          <a:ext cx="6905652" cy="2319215"/>
        </p:xfrm>
        <a:graphic>
          <a:graphicData uri="http://schemas.openxmlformats.org/drawingml/2006/table">
            <a:tbl>
              <a:tblPr/>
              <a:tblGrid>
                <a:gridCol w="6905652"/>
              </a:tblGrid>
              <a:tr h="231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b="1" dirty="0"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" name="полёт птицы.WMV">
            <a:hlinkClick action="ppaction://media" r:id=""/>
          </p:cNvPr>
          <p:cNvPicPr>
            <a:picLocks noChangeAspect="1" noRo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8728" y="1643050"/>
            <a:ext cx="6429420" cy="482206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delay="0" evt="onClick">
                    <p:tgtEl>
                      <p:spTgt spid="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cmd="togglePause" type="call">
                                      <p:cBhvr>
                                        <p:cTn dur="1" fill="hold" id="6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8"/>
                  </p:tgtEl>
                </p:cond>
              </p:nextCondLst>
            </p:seq>
            <p:video>
              <p:cMediaNode>
                <p:cTn display="0" fill="hold" id="7">
                  <p:stCondLst>
                    <p:cond delay="indefinite"/>
                  </p:stCondLst>
                  <p:endCondLst>
                    <p:cond delay="0" evt="onNext">
                      <p:tgtEl>
                        <p:sldTgt/>
                      </p:tgtEl>
                    </p:cond>
                    <p:cond delay="0" evt="onPrev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Скелет птицы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500174"/>
            <a:ext cx="8501122" cy="51435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928802"/>
          <a:ext cx="6905652" cy="2319215"/>
        </p:xfrm>
        <a:graphic>
          <a:graphicData uri="http://schemas.openxmlformats.org/drawingml/2006/table">
            <a:tbl>
              <a:tblPr/>
              <a:tblGrid>
                <a:gridCol w="6905652"/>
              </a:tblGrid>
              <a:tr h="231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b="1" dirty="0"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descr="http://shkolo.ru/i/skelet-golubya.gif" id="4" name="Picture 2"/>
          <p:cNvPicPr>
            <a:picLocks noChangeArrowheads="1"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1500173"/>
            <a:ext cx="6429420" cy="5121743"/>
          </a:xfrm>
          <a:prstGeom prst="rect">
            <a:avLst/>
          </a:prstGeom>
          <a:noFill/>
        </p:spPr>
      </p:pic>
      <p:pic>
        <p:nvPicPr>
          <p:cNvPr descr="http://files.school-collection.edu.ru/dlrstore/000007ff-1000-4ddd-72e3-1700475d4f0e/61_9.jpg" id="9" name="Рисунок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1643050"/>
            <a:ext cx="628654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9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6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7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8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2071670" y="2500306"/>
            <a:ext cx="5072098" cy="135732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Особенности скелета птиц, </a:t>
            </a:r>
          </a:p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связанные с полётом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28926" y="4429132"/>
            <a:ext cx="3500462" cy="17145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2800">
                <a:solidFill>
                  <a:schemeClr val="accent2">
                    <a:lumMod val="50000"/>
                  </a:schemeClr>
                </a:solidFill>
              </a:rPr>
              <a:t>Прочность скелету придаёт срастание многих костей</a:t>
            </a:r>
            <a:endParaRPr dirty="0" lang="ru-RU" sz="2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8596" y="4429132"/>
            <a:ext cx="2143140" cy="17145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2800">
                <a:solidFill>
                  <a:schemeClr val="accent2">
                    <a:lumMod val="50000"/>
                  </a:schemeClr>
                </a:solidFill>
              </a:rPr>
              <a:t>Ключицы срастаются в вилочку</a:t>
            </a:r>
            <a:endParaRPr dirty="0" lang="ru-RU" sz="2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786578" y="4429132"/>
            <a:ext cx="2143140" cy="17145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2800">
                <a:solidFill>
                  <a:schemeClr val="accent2">
                    <a:lumMod val="50000"/>
                  </a:schemeClr>
                </a:solidFill>
              </a:rPr>
              <a:t>Кости запястья и пясти срастаются</a:t>
            </a:r>
            <a:endParaRPr dirty="0" lang="ru-RU" sz="2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0034" y="357166"/>
            <a:ext cx="2143140" cy="16430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2800">
                <a:solidFill>
                  <a:schemeClr val="accent2">
                    <a:lumMod val="50000"/>
                  </a:schemeClr>
                </a:solidFill>
              </a:rPr>
              <a:t>Скелет прочный и лёгкий</a:t>
            </a:r>
            <a:endParaRPr dirty="0" lang="ru-RU" sz="2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00364" y="357166"/>
            <a:ext cx="3429024" cy="17145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2800">
                <a:solidFill>
                  <a:schemeClr val="accent2">
                    <a:lumMod val="50000"/>
                  </a:schemeClr>
                </a:solidFill>
              </a:rPr>
              <a:t>Кости пневматические, имеют воздушные полости</a:t>
            </a:r>
            <a:endParaRPr dirty="0" lang="ru-RU" sz="2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786578" y="357166"/>
            <a:ext cx="2143140" cy="17145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2800">
                <a:solidFill>
                  <a:schemeClr val="accent2">
                    <a:lumMod val="50000"/>
                  </a:schemeClr>
                </a:solidFill>
              </a:rPr>
              <a:t>Грудина имеет высокий киль</a:t>
            </a:r>
            <a:endParaRPr dirty="0" lang="ru-RU" sz="28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descr="http://im8-tub-ru.yandex.net/i?id=149497612-49-72&amp;n=21" id="2050" name="Picture 2"/>
          <p:cNvPicPr>
            <a:picLocks noChangeArrowheads="1"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2000240"/>
            <a:ext cx="1643074" cy="2392826"/>
          </a:xfrm>
          <a:prstGeom prst="rect">
            <a:avLst/>
          </a:prstGeom>
          <a:noFill/>
        </p:spPr>
      </p:pic>
      <p:pic>
        <p:nvPicPr>
          <p:cNvPr descr="http://popugay.crimea.ua/stati/img/kosti.jpg" id="2052" name="Picture 4"/>
          <p:cNvPicPr>
            <a:picLocks noChangeArrowheads="1" noChangeAspect="1"/>
          </p:cNvPicPr>
          <p:nvPr/>
        </p:nvPicPr>
        <p:blipFill>
          <a:blip r:embed="rId4">
            <a:clrChange>
              <a:clrFrom>
                <a:srgbClr val="C2DCD1"/>
              </a:clrFrom>
              <a:clrTo>
                <a:srgbClr val="C2DCD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0250" y="2214554"/>
            <a:ext cx="3333750" cy="2028826"/>
          </a:xfrm>
          <a:prstGeom prst="rect">
            <a:avLst/>
          </a:prstGeom>
          <a:noFill/>
        </p:spPr>
      </p:pic>
      <p:pic>
        <p:nvPicPr>
          <p:cNvPr descr="http://im5-tub-ru.yandex.net/i?id=427850971-40-72&amp;n=21" id="2054" name="Picture 6"/>
          <p:cNvPicPr>
            <a:picLocks noChangeArrowheads="1" noChangeAspect="1"/>
          </p:cNvPicPr>
          <p:nvPr/>
        </p:nvPicPr>
        <p:blipFill>
          <a:blip r:embed="rId5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94224" y="2571744"/>
            <a:ext cx="2260299" cy="1842635"/>
          </a:xfrm>
          <a:prstGeom prst="rect">
            <a:avLst/>
          </a:prstGeom>
          <a:noFill/>
        </p:spPr>
      </p:pic>
      <p:pic>
        <p:nvPicPr>
          <p:cNvPr descr="http://s60.radikal.ru/i167/1102/15/ca7f70cddebat.jpg" id="2056" name="Picture 8"/>
          <p:cNvPicPr>
            <a:picLocks noChangeArrowheads="1"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0" y="2071678"/>
            <a:ext cx="1879600" cy="2286016"/>
          </a:xfrm>
          <a:prstGeom prst="rect">
            <a:avLst/>
          </a:prstGeom>
          <a:noFill/>
        </p:spPr>
      </p:pic>
      <p:pic>
        <p:nvPicPr>
          <p:cNvPr descr="http://www.zoofirma.ru/images/knigi/0998/1-170.png" id="2058" name="Picture 10"/>
          <p:cNvPicPr>
            <a:picLocks noChangeArrowheads="1"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7"/>
          <a:stretch>
            <a:fillRect/>
          </a:stretch>
        </p:blipFill>
        <p:spPr bwMode="auto">
          <a:xfrm>
            <a:off x="0" y="2500306"/>
            <a:ext cx="2366755" cy="1071570"/>
          </a:xfrm>
          <a:prstGeom prst="rect">
            <a:avLst/>
          </a:prstGeom>
          <a:noFill/>
        </p:spPr>
      </p:pic>
      <p:pic>
        <p:nvPicPr>
          <p:cNvPr descr="http://periodika-onlain.ru/wp-content/uploads/2011/04/303451439.jpg" id="2060" name="Picture 12"/>
          <p:cNvPicPr>
            <a:picLocks noChangeArrowheads="1"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0" y="2428868"/>
            <a:ext cx="2857500" cy="1752600"/>
          </a:xfrm>
          <a:prstGeom prst="rect">
            <a:avLst/>
          </a:prstGeom>
          <a:noFill/>
        </p:spPr>
      </p:pic>
      <p:sp>
        <p:nvSpPr>
          <p:cNvPr id="18" name="Номер слайда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13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14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15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5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3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27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28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29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5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6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7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4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42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43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5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1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55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56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57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5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5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>
                      <p:stCondLst>
                        <p:cond delay="indefinite"/>
                      </p:stCondLst>
                      <p:childTnLst>
                        <p:par>
                          <p:cTn fill="hold" id="67">
                            <p:stCondLst>
                              <p:cond delay="0"/>
                            </p:stCondLst>
                            <p:childTnLst>
                              <p:par>
                                <p:cTn fill="hold" id="68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69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7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71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5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7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8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79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>
                      <p:stCondLst>
                        <p:cond delay="indefinite"/>
                      </p:stCondLst>
                      <p:childTnLst>
                        <p:par>
                          <p:cTn fill="hold" id="81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xit" presetID="53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500" id="83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4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500" id="85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Мускулатура птицы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428736"/>
            <a:ext cx="8501122" cy="51435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928802"/>
          <a:ext cx="6905652" cy="2319215"/>
        </p:xfrm>
        <a:graphic>
          <a:graphicData uri="http://schemas.openxmlformats.org/drawingml/2006/table">
            <a:tbl>
              <a:tblPr/>
              <a:tblGrid>
                <a:gridCol w="6905652"/>
              </a:tblGrid>
              <a:tr h="231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b="1" dirty="0"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descr="http://www.kalitva.ru/uploads/posts/1180096654_kalitva.jpg" id="6146" name="Picture 2"/>
          <p:cNvPicPr>
            <a:picLocks noChangeArrowheads="1"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18278" y="1409734"/>
            <a:ext cx="4682613" cy="5305414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  <a:hlinkClick action="ppaction://hlinkfile" r:id="rId3"/>
              </a:rPr>
              <a:t>Работа мышц при полёте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500174"/>
            <a:ext cx="8501122" cy="51435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928802"/>
          <a:ext cx="6905652" cy="2319215"/>
        </p:xfrm>
        <a:graphic>
          <a:graphicData uri="http://schemas.openxmlformats.org/drawingml/2006/table">
            <a:tbl>
              <a:tblPr/>
              <a:tblGrid>
                <a:gridCol w="6905652"/>
              </a:tblGrid>
              <a:tr h="231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b="1" dirty="0"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" name="Рисунок 9"/>
          <p:cNvPicPr/>
          <p:nvPr/>
        </p:nvPicPr>
        <p:blipFill>
          <a:blip r:embed="rId4">
            <a:clrChange>
              <a:clrFrom>
                <a:srgbClr val="FFFCDF"/>
              </a:clrFrom>
              <a:clrTo>
                <a:srgbClr val="FFFCDF">
                  <a:alpha val="0"/>
                </a:srgbClr>
              </a:clrTo>
            </a:clrChange>
          </a:blip>
          <a:srcRect b="86" r="48"/>
          <a:stretch>
            <a:fillRect/>
          </a:stretch>
        </p:blipFill>
        <p:spPr bwMode="auto">
          <a:xfrm>
            <a:off x="1357290" y="1500174"/>
            <a:ext cx="657229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Домашнее задание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500174"/>
            <a:ext cx="8501122" cy="51435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643050"/>
          <a:ext cx="6905652" cy="5139944"/>
        </p:xfrm>
        <a:graphic>
          <a:graphicData uri="http://schemas.openxmlformats.org/drawingml/2006/table">
            <a:tbl>
              <a:tblPr/>
              <a:tblGrid>
                <a:gridCol w="6905652"/>
              </a:tblGrid>
              <a:tr h="4970147">
                <a:tc>
                  <a:txBody>
                    <a:bodyPr/>
                    <a:lstStyle/>
                    <a:p>
                      <a:pPr algn="just" indent="-514350" marL="5143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b="0" dirty="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§ 45 </a:t>
                      </a:r>
                      <a:r>
                        <a:rPr b="0" dirty="0" err="1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перес</a:t>
                      </a:r>
                      <a:r>
                        <a:rPr b="0" dirty="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indent="-342900" marL="342900">
                        <a:buFont typeface="+mj-lt"/>
                        <a:buAutoNum type="arabicPeriod"/>
                      </a:pPr>
                      <a:r>
                        <a:rPr b="0" dirty="0" i="0" kern="120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Вопросы:</a:t>
                      </a:r>
                    </a:p>
                    <a:p>
                      <a:pPr indent="0" marL="0">
                        <a:buFont typeface="+mj-lt"/>
                        <a:buNone/>
                      </a:pPr>
                      <a:r>
                        <a:rPr b="0" dirty="0" i="0" kern="120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-Какое значение имеет опорно-двигательная система?</a:t>
                      </a:r>
                    </a:p>
                    <a:p>
                      <a:r>
                        <a:rPr b="0" dirty="0" i="0" kern="120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-Какие органы образуют опорно-двигательную систему?</a:t>
                      </a:r>
                    </a:p>
                    <a:p>
                      <a:r>
                        <a:rPr b="0" dirty="0" i="0" kern="120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-В каком направлении шла эволюция опорно-двигательной системы птиц?</a:t>
                      </a:r>
                    </a:p>
                    <a:p>
                      <a:r>
                        <a:rPr b="0" dirty="0" i="0" kern="1200" lang="ru-RU" smtClean="0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Заполните таблицу Скелет птиц</a:t>
                      </a:r>
                    </a:p>
                    <a:p>
                      <a:pPr algn="just" indent="-514350" marL="5143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endParaRPr b="0" dirty="0" lang="ru-RU" smtClean="0" sz="28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 indent="-514350" marL="5143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endParaRPr b="0" dirty="0" lang="ru-RU" sz="28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descr="C:\Documents and Settings\Сергей\Рабочий стол\метод разраб\Тема класс Птицы\Голубь анимация.gif" id="3073" name="Picture 1"/>
          <p:cNvPicPr>
            <a:picLocks noChangeArrowheads="1" noChangeAspect="1" noCrop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857224" y="357166"/>
            <a:ext cx="1276350" cy="942975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 lang="ru-RU"/>
          </a:p>
        </p:txBody>
      </p:sp>
      <p:sp>
        <p:nvSpPr>
          <p:cNvPr id="3" name="Подзаголовок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357166"/>
            <a:ext cx="8501122" cy="9286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ru-RU" smtClean="0" sz="3200">
                <a:solidFill>
                  <a:schemeClr val="accent2">
                    <a:lumMod val="50000"/>
                  </a:schemeClr>
                </a:solidFill>
              </a:rPr>
              <a:t>Таблица Скелет птиц</a:t>
            </a:r>
            <a:endParaRPr dirty="0" lang="ru-RU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500174"/>
            <a:ext cx="8501122" cy="51435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28" y="1928802"/>
          <a:ext cx="6905652" cy="2319215"/>
        </p:xfrm>
        <a:graphic>
          <a:graphicData uri="http://schemas.openxmlformats.org/drawingml/2006/table">
            <a:tbl>
              <a:tblPr/>
              <a:tblGrid>
                <a:gridCol w="6905652"/>
              </a:tblGrid>
              <a:tr h="231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b="1" dirty="0"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B="0" marL="114300" marR="11430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28662" y="2000240"/>
          <a:ext cx="7572428" cy="400052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28760"/>
                <a:gridCol w="1571636"/>
                <a:gridCol w="1357322"/>
                <a:gridCol w="1143008"/>
                <a:gridCol w="1285884"/>
                <a:gridCol w="785818"/>
              </a:tblGrid>
              <a:tr h="707411">
                <a:tc rowSpan="3"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Класс позвоночных животных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Отделы скелета</a:t>
                      </a: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74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Осевой скелет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Скелет конечностей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Череп</a:t>
                      </a: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</a:tr>
              <a:tr h="18782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Отделы позвоночника</a:t>
                      </a: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Соединение позвонков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dirty="0" lang="ru-RU" smtClean="0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Грудная клетка</a:t>
                      </a:r>
                      <a:endParaRPr b="0" dirty="0" lang="ru-RU" sz="1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7411">
                <a:tc>
                  <a:txBody>
                    <a:bodyPr/>
                    <a:lstStyle/>
                    <a:p>
                      <a:pPr algn="ctr"/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Птицы</a:t>
                      </a: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</a:t>
                      </a: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</a:t>
                      </a:r>
                    </a:p>
                  </a:txBody>
                  <a:tcPr anchor="ctr" marB="25613" marL="25613" marR="25613" marT="25613">
                    <a:solidFill>
                      <a:srgbClr val="EDE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0" dirty="0"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</a:t>
                      </a:r>
                    </a:p>
                  </a:txBody>
                  <a:tcPr anchor="ctr" marB="25613" marL="25613" marR="25613" marT="25613">
                    <a:solidFill>
                      <a:srgbClr val="DFCFC1"/>
                    </a:solidFill>
                  </a:tcPr>
                </a:tc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FD66373-3873-46F3-85E1-F46DDB585FF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138</Words>
  <Application>Microsoft Office PowerPoint</Application>
  <PresentationFormat>Экран (4:3)</PresentationFormat>
  <Paragraphs>50</Paragraphs>
  <Slides>9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Сергей</cp:lastModifiedBy>
  <cp:revision>56</cp:revision>
  <dcterms:created xsi:type="dcterms:W3CDTF">2013-03-25T16:47:06Z</dcterms:created>
  <dcterms:modified xsi:type="dcterms:W3CDTF">2013-03-29T11:11:07Z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347672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D5.0.3</vt:lpwstr>
  </property>
</Properties>
</file>