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34" r:id="rId2"/>
    <p:sldId id="437" r:id="rId3"/>
    <p:sldId id="439" r:id="rId4"/>
    <p:sldId id="440" r:id="rId5"/>
    <p:sldId id="445" r:id="rId6"/>
    <p:sldId id="515" r:id="rId7"/>
    <p:sldId id="442" r:id="rId8"/>
    <p:sldId id="444" r:id="rId9"/>
    <p:sldId id="449" r:id="rId10"/>
    <p:sldId id="512" r:id="rId11"/>
    <p:sldId id="451" r:id="rId12"/>
    <p:sldId id="453" r:id="rId13"/>
    <p:sldId id="514" r:id="rId14"/>
    <p:sldId id="513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657"/>
    <p:restoredTop sz="94666"/>
  </p:normalViewPr>
  <p:slideViewPr>
    <p:cSldViewPr snapToGrid="0" snapToObjects="1">
      <p:cViewPr varScale="1">
        <p:scale>
          <a:sx n="45" d="100"/>
          <a:sy n="45" d="100"/>
        </p:scale>
        <p:origin x="18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DDF6-6F4E-A44C-8AD9-B2011CB16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64F79-1DF8-A849-B837-B20AD9EDB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2742D-2AF2-5740-86D5-51A25382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C4E-7C9F-BB44-B811-F64FBF553CAE}" type="datetimeFigureOut">
              <a:rPr lang="en-FR" smtClean="0"/>
              <a:t>18/11/2021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D292-F4C3-FB47-911D-E4E6EE45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708E-1E8A-0A44-BBBD-B953055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94E-4804-7145-958A-4C1944A9025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290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FE05-B99E-7841-AD29-91A83098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C24EA-11C5-A54A-BA65-A2FDD97A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86FE8-16C4-A540-B22C-CEAF8E0D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C4E-7C9F-BB44-B811-F64FBF553CAE}" type="datetimeFigureOut">
              <a:rPr lang="en-FR" smtClean="0"/>
              <a:t>18/11/2021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2AE1-6266-CF4D-A903-8FC77976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0220-F831-6342-B02F-3DC2AA7A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94E-4804-7145-958A-4C1944A9025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36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7C33F-6CD9-2C4C-879B-03435EBA2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DC6BB-29AF-2D42-A66C-4E94AC832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56A85-227D-A247-980F-A77822DD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C4E-7C9F-BB44-B811-F64FBF553CAE}" type="datetimeFigureOut">
              <a:rPr lang="en-FR" smtClean="0"/>
              <a:t>18/11/2021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EA5E-D141-B945-979C-B3EE57D8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929E-FB31-D241-9F00-5DFC86AD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94E-4804-7145-958A-4C1944A9025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5694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5DC0-A762-4D45-8F94-203F1B7D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59C34-6748-1545-BCC7-36AA83C5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A8AA-1EF3-D049-AF44-34E6A81E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C4E-7C9F-BB44-B811-F64FBF553CAE}" type="datetimeFigureOut">
              <a:rPr lang="en-FR" smtClean="0"/>
              <a:t>18/11/2021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983D-B897-4043-AFF9-7736155A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4897-BF9D-8D4D-8A00-5D793BFD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94E-4804-7145-958A-4C1944A9025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838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F4C6-41B6-0446-B9D5-C53F3442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90FBC-8992-E043-AB74-654F870A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AA6B1-5768-814A-A132-FC938B94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C4E-7C9F-BB44-B811-F64FBF553CAE}" type="datetimeFigureOut">
              <a:rPr lang="en-FR" smtClean="0"/>
              <a:t>18/11/2021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2320-64A9-AF4A-802F-25223D12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4885-A8F1-7F4A-92CE-FFCD8B65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94E-4804-7145-958A-4C1944A9025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9849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528E-E2AA-034B-9C71-BCA431DC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83C3-A58C-334F-BB2A-B8D64624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40228-E4A8-0147-81CF-2138D8FB3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A655-BD06-844C-86F5-9E4FBD6B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C4E-7C9F-BB44-B811-F64FBF553CAE}" type="datetimeFigureOut">
              <a:rPr lang="en-FR" smtClean="0"/>
              <a:t>18/11/2021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4138E-42DC-5E4A-BBA6-A3213E2D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114C5-4890-234F-86F4-F662997F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94E-4804-7145-958A-4C1944A9025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8896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538F-F6D7-424C-BB36-A2156EDB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64EE5-1AE5-424A-9B30-BB8A83C9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8C832-9525-D747-A951-730639D56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7C4D6-72A3-BC44-B403-B9FBD47E3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67B98-7B4E-B548-BAB9-B5BDC4964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5BA33-5B6E-7E4B-9DAE-90015C93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C4E-7C9F-BB44-B811-F64FBF553CAE}" type="datetimeFigureOut">
              <a:rPr lang="en-FR" smtClean="0"/>
              <a:t>18/11/2021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9DCB6-6FB5-7F47-932B-FC4D4B5E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3F0AB-2113-D54E-BBD9-FCB69490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94E-4804-7145-958A-4C1944A9025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1118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BB2B-4B84-3749-B8D3-23B5D3DD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7E9F7-656A-8F49-9D83-E539908A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C4E-7C9F-BB44-B811-F64FBF553CAE}" type="datetimeFigureOut">
              <a:rPr lang="en-FR" smtClean="0"/>
              <a:t>18/11/2021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BBA09-040F-F548-B855-BAF39D45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A6ECB-2C80-2145-B1CC-C7761C2D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94E-4804-7145-958A-4C1944A9025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0695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243A2-3642-9E4A-9D43-3A11B029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C4E-7C9F-BB44-B811-F64FBF553CAE}" type="datetimeFigureOut">
              <a:rPr lang="en-FR" smtClean="0"/>
              <a:t>18/11/2021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BBE17-C167-6840-905D-3A830525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3EDB3-C020-6C4B-AA81-DB257766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94E-4804-7145-958A-4C1944A9025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9880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D13E-99F1-D742-8C48-11073111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C27B-F9B2-974A-A42C-59FD57D6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766F8-5A3A-1545-B081-06A8EFC1E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BFC26-FAF0-5E42-97C8-C9A2A50D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C4E-7C9F-BB44-B811-F64FBF553CAE}" type="datetimeFigureOut">
              <a:rPr lang="en-FR" smtClean="0"/>
              <a:t>18/11/2021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F6DDB-D383-CF44-8805-83D25D85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5EBF-2A41-9B46-A5B0-D3018514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94E-4804-7145-958A-4C1944A9025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988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037D-4581-234B-AC2E-CE9BFB8E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6A353-B778-3445-A77D-AEA05837F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B711F-988B-7742-853D-55C500439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7D1F0-3A1A-E242-9923-82BBAC77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5C4E-7C9F-BB44-B811-F64FBF553CAE}" type="datetimeFigureOut">
              <a:rPr lang="en-FR" smtClean="0"/>
              <a:t>18/11/2021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72DD0-4FA2-0D4F-9FB7-9A433A76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EDD29-6BA0-9740-821C-B85238AC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2394E-4804-7145-958A-4C1944A9025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1799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EDFE3-F567-5B4D-950E-4CD768F8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1DEF9-ABEE-A145-8963-7CDAE1922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6C82-6746-8D46-A2C4-C3B0A5040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5C4E-7C9F-BB44-B811-F64FBF553CAE}" type="datetimeFigureOut">
              <a:rPr lang="en-FR" smtClean="0"/>
              <a:t>18/11/2021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6ED0-7B9A-6340-8DC9-67D0B9B23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9748-0DB8-2146-AFC9-8C3F23299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394E-4804-7145-958A-4C1944A9025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8097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BDC-5DBE-D34F-B921-9E60BFC8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77" y="2277094"/>
            <a:ext cx="5982880" cy="272241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Моделирование</a:t>
            </a:r>
            <a:br>
              <a:rPr lang="ru-RU" b="1" dirty="0">
                <a:solidFill>
                  <a:srgbClr val="0070C0"/>
                </a:solidFill>
              </a:rPr>
            </a:br>
            <a:r>
              <a:rPr lang="ru-RU" b="1" dirty="0">
                <a:solidFill>
                  <a:srgbClr val="0070C0"/>
                </a:solidFill>
              </a:rPr>
              <a:t>систем типа «хищник-добыча»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28918258"/>
      </p:ext>
    </p:extLst>
  </p:cSld>
  <p:clrMapOvr>
    <a:masterClrMapping/>
  </p:clrMapOvr>
  <p:transition spd="med" advTm="0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C5850B0-6C0B-A846-91AA-51BF6064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5" y="407698"/>
            <a:ext cx="4659087" cy="1143000"/>
          </a:xfrm>
        </p:spPr>
        <p:txBody>
          <a:bodyPr/>
          <a:lstStyle/>
          <a:p>
            <a:r>
              <a:rPr lang="en-US" dirty="0"/>
              <a:t>Stable solution</a:t>
            </a:r>
            <a:endParaRPr lang="en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03979-CCD2-0946-9527-CF24189EB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16" y="1735524"/>
            <a:ext cx="4030816" cy="47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0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4886-B843-1942-A7F2-F8DEA1C1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4800"/>
            <a:ext cx="6508377" cy="1143000"/>
          </a:xfrm>
        </p:spPr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Гиллеспи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A944-4960-8743-8DAF-F73CEE30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Записываем все процессы как химические реакции</a:t>
            </a:r>
          </a:p>
          <a:p>
            <a:r>
              <a:rPr lang="ru-RU" sz="1400" dirty="0"/>
              <a:t> Все числа  </a:t>
            </a:r>
            <a:r>
              <a:rPr lang="en-US" sz="1400" dirty="0"/>
              <a:t>C, H,</a:t>
            </a:r>
            <a:r>
              <a:rPr lang="ru-RU" sz="1400" dirty="0"/>
              <a:t> </a:t>
            </a:r>
            <a:r>
              <a:rPr lang="en-US" sz="1400" dirty="0"/>
              <a:t>W </a:t>
            </a:r>
            <a:r>
              <a:rPr lang="en-US" sz="1400" dirty="0" err="1"/>
              <a:t>ц</a:t>
            </a:r>
            <a:r>
              <a:rPr lang="ru-RU" sz="1400" dirty="0" err="1"/>
              <a:t>елые</a:t>
            </a:r>
            <a:r>
              <a:rPr lang="en-US" sz="1400" dirty="0"/>
              <a:t>  </a:t>
            </a:r>
            <a:endParaRPr lang="ru-RU" sz="1400" dirty="0"/>
          </a:p>
          <a:p>
            <a:r>
              <a:rPr lang="ru-RU" sz="1400" dirty="0"/>
              <a:t>Задается мелкий шаг по времени</a:t>
            </a:r>
            <a:r>
              <a:rPr lang="en-US" sz="1400" dirty="0"/>
              <a:t>, dt</a:t>
            </a:r>
            <a:endParaRPr lang="ru-RU" sz="1400" dirty="0"/>
          </a:p>
          <a:p>
            <a:r>
              <a:rPr lang="ru-RU" sz="1400" dirty="0"/>
              <a:t> </a:t>
            </a:r>
            <a:r>
              <a:rPr lang="en-US" sz="1400" dirty="0"/>
              <a:t>C, H,</a:t>
            </a:r>
            <a:r>
              <a:rPr lang="ru-RU" sz="1400" dirty="0"/>
              <a:t> </a:t>
            </a:r>
            <a:r>
              <a:rPr lang="en-US" sz="1400" dirty="0"/>
              <a:t>W </a:t>
            </a:r>
            <a:r>
              <a:rPr lang="ru-RU" sz="1400" dirty="0"/>
              <a:t>остается тем же или меняется на 1 или -1</a:t>
            </a:r>
          </a:p>
          <a:p>
            <a:r>
              <a:rPr lang="ru-RU" sz="1400" dirty="0"/>
              <a:t>Изменение происходит с малой вероятностью пропорциональной скорости реакции </a:t>
            </a:r>
            <a:r>
              <a:rPr lang="en-US" sz="1400" dirty="0"/>
              <a:t>             H(</a:t>
            </a:r>
            <a:r>
              <a:rPr lang="en-US" sz="1400" dirty="0" err="1"/>
              <a:t>t+dt</a:t>
            </a:r>
            <a:r>
              <a:rPr lang="en-US" sz="1400" dirty="0"/>
              <a:t>) = H(t) + (rand &lt; dt*f*C)</a:t>
            </a:r>
            <a:endParaRPr lang="en-F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3AD92-AD37-C343-AB43-26A43791D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78" y="4733386"/>
            <a:ext cx="3799922" cy="1648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859BEE-51E9-7C4D-8A8B-A85957D9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28" y="4369796"/>
            <a:ext cx="2279005" cy="2011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966E0-D80F-8846-8CE8-F25DD567264B}"/>
              </a:ext>
            </a:extLst>
          </p:cNvPr>
          <p:cNvSpPr txBox="1"/>
          <p:nvPr/>
        </p:nvSpPr>
        <p:spPr>
          <a:xfrm>
            <a:off x="7014525" y="876300"/>
            <a:ext cx="295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F0000"/>
                </a:solidFill>
              </a:rPr>
              <a:t>Different units of C, H and W!</a:t>
            </a:r>
          </a:p>
        </p:txBody>
      </p:sp>
    </p:spTree>
    <p:extLst>
      <p:ext uri="{BB962C8B-B14F-4D97-AF65-F5344CB8AC3E}">
        <p14:creationId xmlns:p14="http://schemas.microsoft.com/office/powerpoint/2010/main" val="12406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66A-3EED-DE44-86A9-1963B9AE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49" y="-179337"/>
            <a:ext cx="6508377" cy="1143000"/>
          </a:xfrm>
        </p:spPr>
        <p:txBody>
          <a:bodyPr/>
          <a:lstStyle/>
          <a:p>
            <a:r>
              <a:rPr lang="ru-RU" dirty="0"/>
              <a:t>Программа исправленная</a:t>
            </a:r>
            <a:endParaRPr lang="en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9C2DF-EC3E-394F-A6B1-7B698E7B9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56" y="963663"/>
            <a:ext cx="3630516" cy="2521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5BE11-8E45-FF4E-B008-F2C11E810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56" y="3549715"/>
            <a:ext cx="2907006" cy="2965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602BEB-E2E8-7541-B36B-34122061A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00" y="3607297"/>
            <a:ext cx="5719500" cy="29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6783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43BE7-573F-634C-A2A7-C917F9837A36}"/>
              </a:ext>
            </a:extLst>
          </p:cNvPr>
          <p:cNvSpPr txBox="1"/>
          <p:nvPr/>
        </p:nvSpPr>
        <p:spPr>
          <a:xfrm>
            <a:off x="3140454" y="6127136"/>
            <a:ext cx="688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0070C0"/>
                </a:solidFill>
              </a:rPr>
              <a:t>Homework:  a stable 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D0675-1DCA-CE4E-A1D4-258E630F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00" y="2452101"/>
            <a:ext cx="3339459" cy="2913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1767E-84C7-5E43-89D3-46315D6B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756" y="859687"/>
            <a:ext cx="3074995" cy="4798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007BDF-D256-7B4C-BE72-0784A411E1E3}"/>
              </a:ext>
            </a:extLst>
          </p:cNvPr>
          <p:cNvSpPr txBox="1"/>
          <p:nvPr/>
        </p:nvSpPr>
        <p:spPr>
          <a:xfrm>
            <a:off x="4192359" y="1629114"/>
            <a:ext cx="2950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F0000"/>
                </a:solidFill>
              </a:rPr>
              <a:t>Different units of C, H and W!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288207A-D062-6045-AD67-169ECB5F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Unstable solution</a:t>
            </a:r>
          </a:p>
        </p:txBody>
      </p:sp>
    </p:spTree>
    <p:extLst>
      <p:ext uri="{BB962C8B-B14F-4D97-AF65-F5344CB8AC3E}">
        <p14:creationId xmlns:p14="http://schemas.microsoft.com/office/powerpoint/2010/main" val="25377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48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71C5A6-4ED6-BE4B-A5E9-BCEF57588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511" y="3483396"/>
            <a:ext cx="2656692" cy="1496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B9C805-BA84-E740-B131-488BFC19E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8" y="3483395"/>
            <a:ext cx="2656693" cy="1490764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6C38C2A-2BBD-FA4E-8D92-8DF72F511666}"/>
              </a:ext>
            </a:extLst>
          </p:cNvPr>
          <p:cNvSpPr/>
          <p:nvPr/>
        </p:nvSpPr>
        <p:spPr>
          <a:xfrm rot="5400000">
            <a:off x="2258450" y="5316631"/>
            <a:ext cx="944864" cy="278211"/>
          </a:xfrm>
          <a:prstGeom prst="rightArrow">
            <a:avLst>
              <a:gd name="adj1" fmla="val 50000"/>
              <a:gd name="adj2" fmla="val 84237"/>
            </a:avLst>
          </a:prstGeom>
          <a:gradFill flip="none" rotWithShape="1">
            <a:gsLst>
              <a:gs pos="0">
                <a:srgbClr val="A136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081" tIns="43541" rIns="87081" bIns="43541" rtlCol="0" anchor="ctr"/>
          <a:lstStyle/>
          <a:p>
            <a:pPr algn="ctr"/>
            <a:endParaRPr lang="en-US" sz="120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174C758-1860-0A48-9A1D-B1953A2554B3}"/>
              </a:ext>
            </a:extLst>
          </p:cNvPr>
          <p:cNvSpPr/>
          <p:nvPr/>
        </p:nvSpPr>
        <p:spPr>
          <a:xfrm>
            <a:off x="4028893" y="5945942"/>
            <a:ext cx="820898" cy="51247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081" tIns="43541" rIns="87081" bIns="43541" spcCol="0" rtlCol="0" anchor="ctr"/>
          <a:lstStyle/>
          <a:p>
            <a:pPr algn="ctr"/>
            <a:endParaRPr lang="en-US" sz="1200"/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B7C61D22-902B-1749-9A60-E05A1080ED10}"/>
              </a:ext>
            </a:extLst>
          </p:cNvPr>
          <p:cNvSpPr/>
          <p:nvPr/>
        </p:nvSpPr>
        <p:spPr>
          <a:xfrm rot="10800000">
            <a:off x="2762974" y="2890415"/>
            <a:ext cx="1440000" cy="5929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  <p:sp>
        <p:nvSpPr>
          <p:cNvPr id="15" name="Curved Up Arrow 14">
            <a:extLst>
              <a:ext uri="{FF2B5EF4-FFF2-40B4-BE49-F238E27FC236}">
                <a16:creationId xmlns:a16="http://schemas.microsoft.com/office/drawing/2014/main" id="{24D297E5-5EAC-D54D-B9A0-BB0630F2B22E}"/>
              </a:ext>
            </a:extLst>
          </p:cNvPr>
          <p:cNvSpPr/>
          <p:nvPr/>
        </p:nvSpPr>
        <p:spPr>
          <a:xfrm rot="10800000">
            <a:off x="7060741" y="2890414"/>
            <a:ext cx="1440000" cy="5929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3D39C4D-F2A6-6849-9312-1B83CACDE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75" y="526493"/>
            <a:ext cx="3022600" cy="2019300"/>
          </a:xfrm>
          <a:prstGeom prst="rect">
            <a:avLst/>
          </a:prstGeom>
        </p:spPr>
      </p:pic>
      <p:sp>
        <p:nvSpPr>
          <p:cNvPr id="23" name="Cloud 22">
            <a:extLst>
              <a:ext uri="{FF2B5EF4-FFF2-40B4-BE49-F238E27FC236}">
                <a16:creationId xmlns:a16="http://schemas.microsoft.com/office/drawing/2014/main" id="{C931B016-9AF9-754E-A4C3-396F6E715A05}"/>
              </a:ext>
            </a:extLst>
          </p:cNvPr>
          <p:cNvSpPr/>
          <p:nvPr/>
        </p:nvSpPr>
        <p:spPr>
          <a:xfrm>
            <a:off x="7578222" y="5972591"/>
            <a:ext cx="820898" cy="51247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081" tIns="43541" rIns="87081" bIns="43541" spcCol="0" rtlCol="0" anchor="ctr"/>
          <a:lstStyle/>
          <a:p>
            <a:pPr algn="ctr"/>
            <a:endParaRPr lang="en-US" sz="120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7DAE5CA-3835-1840-9B79-D3C44338EC8F}"/>
              </a:ext>
            </a:extLst>
          </p:cNvPr>
          <p:cNvSpPr/>
          <p:nvPr/>
        </p:nvSpPr>
        <p:spPr>
          <a:xfrm flipH="1">
            <a:off x="6500983" y="1249017"/>
            <a:ext cx="1149497" cy="278211"/>
          </a:xfrm>
          <a:prstGeom prst="rightArrow">
            <a:avLst>
              <a:gd name="adj1" fmla="val 50000"/>
              <a:gd name="adj2" fmla="val 84237"/>
            </a:avLst>
          </a:prstGeom>
          <a:gradFill flip="none" rotWithShape="1">
            <a:gsLst>
              <a:gs pos="0">
                <a:srgbClr val="A136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081" tIns="43541" rIns="87081" bIns="43541" rtlCol="0" anchor="ctr"/>
          <a:lstStyle/>
          <a:p>
            <a:pPr algn="ctr"/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D2459C-41D2-F043-AB11-E2EA64BD329E}"/>
              </a:ext>
            </a:extLst>
          </p:cNvPr>
          <p:cNvSpPr txBox="1"/>
          <p:nvPr/>
        </p:nvSpPr>
        <p:spPr>
          <a:xfrm>
            <a:off x="6517414" y="938089"/>
            <a:ext cx="23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почва, вода, </a:t>
            </a:r>
            <a:r>
              <a:rPr lang="en-US" dirty="0"/>
              <a:t>C02, </a:t>
            </a:r>
            <a:r>
              <a:rPr lang="ru-RU" dirty="0"/>
              <a:t>азот</a:t>
            </a:r>
            <a:endParaRPr lang="en-FR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D43FED8-7835-EC42-B038-5E4038FC0BD7}"/>
              </a:ext>
            </a:extLst>
          </p:cNvPr>
          <p:cNvSpPr/>
          <p:nvPr/>
        </p:nvSpPr>
        <p:spPr>
          <a:xfrm rot="8979210" flipH="1" flipV="1">
            <a:off x="3871261" y="2538892"/>
            <a:ext cx="1142379" cy="210085"/>
          </a:xfrm>
          <a:custGeom>
            <a:avLst/>
            <a:gdLst>
              <a:gd name="connsiteX0" fmla="*/ 1219200 w 1219200"/>
              <a:gd name="connsiteY0" fmla="*/ 0 h 228600"/>
              <a:gd name="connsiteX1" fmla="*/ 524933 w 1219200"/>
              <a:gd name="connsiteY1" fmla="*/ 186267 h 228600"/>
              <a:gd name="connsiteX2" fmla="*/ 0 w 121920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28600">
                <a:moveTo>
                  <a:pt x="1219200" y="0"/>
                </a:moveTo>
                <a:cubicBezTo>
                  <a:pt x="973666" y="74083"/>
                  <a:pt x="728133" y="148167"/>
                  <a:pt x="524933" y="186267"/>
                </a:cubicBezTo>
                <a:cubicBezTo>
                  <a:pt x="321733" y="224367"/>
                  <a:pt x="0" y="228600"/>
                  <a:pt x="0" y="228600"/>
                </a:cubicBezTo>
              </a:path>
            </a:pathLst>
          </a:custGeom>
          <a:ln w="57150" cmpd="sng">
            <a:gradFill flip="none" rotWithShape="1">
              <a:gsLst>
                <a:gs pos="33000">
                  <a:srgbClr val="008000"/>
                </a:gs>
                <a:gs pos="96000">
                  <a:prstClr val="white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7081" tIns="43541" rIns="87081" bIns="43541" rtlCol="0" anchor="ctr"/>
          <a:lstStyle/>
          <a:p>
            <a:pPr algn="ctr"/>
            <a:endParaRPr lang="en-US" sz="12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355FD28-0DAD-5246-BA48-E2682473845C}"/>
              </a:ext>
            </a:extLst>
          </p:cNvPr>
          <p:cNvSpPr/>
          <p:nvPr/>
        </p:nvSpPr>
        <p:spPr>
          <a:xfrm rot="13745981">
            <a:off x="5667099" y="2264693"/>
            <a:ext cx="1017246" cy="2125357"/>
          </a:xfrm>
          <a:custGeom>
            <a:avLst/>
            <a:gdLst>
              <a:gd name="connsiteX0" fmla="*/ 1219200 w 1219200"/>
              <a:gd name="connsiteY0" fmla="*/ 0 h 228600"/>
              <a:gd name="connsiteX1" fmla="*/ 524933 w 1219200"/>
              <a:gd name="connsiteY1" fmla="*/ 186267 h 228600"/>
              <a:gd name="connsiteX2" fmla="*/ 0 w 121920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28600">
                <a:moveTo>
                  <a:pt x="1219200" y="0"/>
                </a:moveTo>
                <a:cubicBezTo>
                  <a:pt x="973666" y="74083"/>
                  <a:pt x="728133" y="148167"/>
                  <a:pt x="524933" y="186267"/>
                </a:cubicBezTo>
                <a:cubicBezTo>
                  <a:pt x="321733" y="224367"/>
                  <a:pt x="0" y="228600"/>
                  <a:pt x="0" y="228600"/>
                </a:cubicBezTo>
              </a:path>
            </a:pathLst>
          </a:custGeom>
          <a:ln w="57150" cmpd="sng">
            <a:solidFill>
              <a:srgbClr val="00B05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7081" tIns="43541" rIns="87081" bIns="43541" rtlCol="0" anchor="ctr"/>
          <a:lstStyle/>
          <a:p>
            <a:pPr algn="ctr"/>
            <a:endParaRPr lang="en-US" sz="12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23B5947F-DDF6-BD49-83D9-0DD68FF7BA0E}"/>
              </a:ext>
            </a:extLst>
          </p:cNvPr>
          <p:cNvSpPr/>
          <p:nvPr/>
        </p:nvSpPr>
        <p:spPr>
          <a:xfrm rot="1734417">
            <a:off x="4988815" y="3328810"/>
            <a:ext cx="1035312" cy="2453654"/>
          </a:xfrm>
          <a:custGeom>
            <a:avLst/>
            <a:gdLst>
              <a:gd name="connsiteX0" fmla="*/ 1219200 w 1219200"/>
              <a:gd name="connsiteY0" fmla="*/ 0 h 228600"/>
              <a:gd name="connsiteX1" fmla="*/ 524933 w 1219200"/>
              <a:gd name="connsiteY1" fmla="*/ 186267 h 228600"/>
              <a:gd name="connsiteX2" fmla="*/ 0 w 121920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28600">
                <a:moveTo>
                  <a:pt x="1219200" y="0"/>
                </a:moveTo>
                <a:cubicBezTo>
                  <a:pt x="973666" y="74083"/>
                  <a:pt x="728133" y="148167"/>
                  <a:pt x="524933" y="186267"/>
                </a:cubicBezTo>
                <a:cubicBezTo>
                  <a:pt x="321733" y="224367"/>
                  <a:pt x="0" y="228600"/>
                  <a:pt x="0" y="228600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7081" tIns="43541" rIns="87081" bIns="43541" rtlCol="0" anchor="ctr"/>
          <a:lstStyle/>
          <a:p>
            <a:pPr algn="ctr"/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17B04E-EEB8-5048-A02D-BA16F6475CE0}"/>
              </a:ext>
            </a:extLst>
          </p:cNvPr>
          <p:cNvSpPr txBox="1"/>
          <p:nvPr/>
        </p:nvSpPr>
        <p:spPr>
          <a:xfrm>
            <a:off x="6840588" y="14596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FR" dirty="0">
                <a:latin typeface="Arial" panose="020B0604020202020204" pitchFamily="34" charset="0"/>
                <a:cs typeface="Arial" panose="020B0604020202020204" pitchFamily="34" charset="0"/>
              </a:rPr>
              <a:t>rowth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440AE6-5E8B-E045-AD5F-4C169550F098}"/>
              </a:ext>
            </a:extLst>
          </p:cNvPr>
          <p:cNvSpPr txBox="1"/>
          <p:nvPr/>
        </p:nvSpPr>
        <p:spPr>
          <a:xfrm>
            <a:off x="4635239" y="26118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FR" dirty="0">
                <a:latin typeface="Arial" panose="020B0604020202020204" pitchFamily="34" charset="0"/>
                <a:cs typeface="Arial" panose="020B0604020202020204" pitchFamily="34" charset="0"/>
              </a:rPr>
              <a:t>ood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3B17F5-EAD7-F044-B2E4-9C1344038BD5}"/>
              </a:ext>
            </a:extLst>
          </p:cNvPr>
          <p:cNvSpPr txBox="1"/>
          <p:nvPr/>
        </p:nvSpPr>
        <p:spPr>
          <a:xfrm>
            <a:off x="3680047" y="51912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FR" dirty="0">
                <a:latin typeface="Arial" panose="020B0604020202020204" pitchFamily="34" charset="0"/>
                <a:cs typeface="Arial" panose="020B0604020202020204" pitchFamily="34" charset="0"/>
              </a:rPr>
              <a:t>unt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509EA3-5136-6B44-A0F5-EEC3B0107BDE}"/>
              </a:ext>
            </a:extLst>
          </p:cNvPr>
          <p:cNvSpPr txBox="1"/>
          <p:nvPr/>
        </p:nvSpPr>
        <p:spPr>
          <a:xfrm>
            <a:off x="4400976" y="299135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0070C0"/>
                </a:solidFill>
              </a:rPr>
              <a:t>H(t)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D4D13D-2178-9A48-9C5F-D0694B4DA238}"/>
              </a:ext>
            </a:extLst>
          </p:cNvPr>
          <p:cNvSpPr txBox="1"/>
          <p:nvPr/>
        </p:nvSpPr>
        <p:spPr>
          <a:xfrm>
            <a:off x="8590211" y="30178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0070C0"/>
                </a:solidFill>
              </a:rPr>
              <a:t>W(t)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9F1269-7AAD-C140-87C8-F950C4B76FA6}"/>
              </a:ext>
            </a:extLst>
          </p:cNvPr>
          <p:cNvSpPr txBox="1"/>
          <p:nvPr/>
        </p:nvSpPr>
        <p:spPr>
          <a:xfrm>
            <a:off x="3703503" y="12034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0070C0"/>
                </a:solidFill>
              </a:rPr>
              <a:t>C(t)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780BF9-661F-E046-AE85-26360FDDA626}"/>
              </a:ext>
            </a:extLst>
          </p:cNvPr>
          <p:cNvSpPr txBox="1"/>
          <p:nvPr/>
        </p:nvSpPr>
        <p:spPr>
          <a:xfrm>
            <a:off x="6957729" y="24471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FR" dirty="0"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1766EDBD-3752-D44A-BBF0-7C87A5C7625F}"/>
              </a:ext>
            </a:extLst>
          </p:cNvPr>
          <p:cNvSpPr/>
          <p:nvPr/>
        </p:nvSpPr>
        <p:spPr>
          <a:xfrm rot="5400000">
            <a:off x="3915096" y="5307487"/>
            <a:ext cx="944864" cy="278211"/>
          </a:xfrm>
          <a:prstGeom prst="rightArrow">
            <a:avLst>
              <a:gd name="adj1" fmla="val 50000"/>
              <a:gd name="adj2" fmla="val 84237"/>
            </a:avLst>
          </a:prstGeom>
          <a:gradFill flip="none" rotWithShape="1">
            <a:gsLst>
              <a:gs pos="0">
                <a:srgbClr val="A136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081" tIns="43541" rIns="87081" bIns="43541" rtlCol="0" anchor="ctr"/>
          <a:lstStyle/>
          <a:p>
            <a:pPr algn="ctr"/>
            <a:endParaRPr 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EB5C9F-71BD-264B-BC6E-A7B2B875C88F}"/>
              </a:ext>
            </a:extLst>
          </p:cNvPr>
          <p:cNvSpPr txBox="1"/>
          <p:nvPr/>
        </p:nvSpPr>
        <p:spPr>
          <a:xfrm>
            <a:off x="1781719" y="5147829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FR" dirty="0">
                <a:latin typeface="Arial" panose="020B0604020202020204" pitchFamily="34" charset="0"/>
                <a:cs typeface="Arial" panose="020B0604020202020204" pitchFamily="34" charset="0"/>
              </a:rPr>
              <a:t>eath</a:t>
            </a:r>
            <a:r>
              <a:rPr lang="en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FR" dirty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FF23B972-BDF8-1C45-91CA-0CB66E9854FC}"/>
              </a:ext>
            </a:extLst>
          </p:cNvPr>
          <p:cNvSpPr/>
          <p:nvPr/>
        </p:nvSpPr>
        <p:spPr>
          <a:xfrm rot="5400000">
            <a:off x="7516239" y="5307487"/>
            <a:ext cx="944864" cy="278211"/>
          </a:xfrm>
          <a:prstGeom prst="rightArrow">
            <a:avLst>
              <a:gd name="adj1" fmla="val 50000"/>
              <a:gd name="adj2" fmla="val 84237"/>
            </a:avLst>
          </a:prstGeom>
          <a:gradFill flip="none" rotWithShape="1">
            <a:gsLst>
              <a:gs pos="0">
                <a:srgbClr val="A136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081" tIns="43541" rIns="87081" bIns="43541" rtlCol="0" anchor="ctr"/>
          <a:lstStyle/>
          <a:p>
            <a:pPr algn="ctr"/>
            <a:endParaRPr lang="en-US" sz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F9293A-12F4-6E4A-84CD-A9AD2CEC52C9}"/>
              </a:ext>
            </a:extLst>
          </p:cNvPr>
          <p:cNvSpPr txBox="1"/>
          <p:nvPr/>
        </p:nvSpPr>
        <p:spPr>
          <a:xfrm>
            <a:off x="8081414" y="5179597"/>
            <a:ext cx="179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FR" dirty="0">
                <a:latin typeface="Arial" panose="020B0604020202020204" pitchFamily="34" charset="0"/>
                <a:cs typeface="Arial" panose="020B0604020202020204" pitchFamily="34" charset="0"/>
              </a:rPr>
              <a:t>eath, natural and starvation </a:t>
            </a:r>
            <a:endParaRPr lang="en-F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FF51C57-94CE-AB4C-A704-4AEA205BD6D5}"/>
              </a:ext>
            </a:extLst>
          </p:cNvPr>
          <p:cNvSpPr/>
          <p:nvPr/>
        </p:nvSpPr>
        <p:spPr>
          <a:xfrm flipH="1">
            <a:off x="2421255" y="1463372"/>
            <a:ext cx="1149497" cy="278211"/>
          </a:xfrm>
          <a:prstGeom prst="rightArrow">
            <a:avLst>
              <a:gd name="adj1" fmla="val 50000"/>
              <a:gd name="adj2" fmla="val 84237"/>
            </a:avLst>
          </a:prstGeom>
          <a:gradFill flip="none" rotWithShape="1">
            <a:gsLst>
              <a:gs pos="0">
                <a:srgbClr val="A136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081" tIns="43541" rIns="87081" bIns="43541" rtlCol="0" anchor="ctr"/>
          <a:lstStyle/>
          <a:p>
            <a:pPr algn="ctr"/>
            <a:endParaRPr lang="en-US" sz="1200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0F3B171F-7E2D-F445-861B-79EF8D45C9C6}"/>
              </a:ext>
            </a:extLst>
          </p:cNvPr>
          <p:cNvSpPr/>
          <p:nvPr/>
        </p:nvSpPr>
        <p:spPr>
          <a:xfrm flipH="1">
            <a:off x="2411423" y="1918782"/>
            <a:ext cx="1149497" cy="278211"/>
          </a:xfrm>
          <a:prstGeom prst="rightArrow">
            <a:avLst>
              <a:gd name="adj1" fmla="val 50000"/>
              <a:gd name="adj2" fmla="val 84237"/>
            </a:avLst>
          </a:prstGeom>
          <a:gradFill flip="none" rotWithShape="1">
            <a:gsLst>
              <a:gs pos="0">
                <a:srgbClr val="A136A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081" tIns="43541" rIns="87081" bIns="43541" rtlCol="0" anchor="ctr"/>
          <a:lstStyle/>
          <a:p>
            <a:pPr algn="ctr"/>
            <a:endParaRPr lang="en-US" sz="1200"/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F3E25E46-9E4F-924D-9C18-233412327B53}"/>
              </a:ext>
            </a:extLst>
          </p:cNvPr>
          <p:cNvSpPr/>
          <p:nvPr/>
        </p:nvSpPr>
        <p:spPr>
          <a:xfrm>
            <a:off x="1558610" y="1589393"/>
            <a:ext cx="820898" cy="51247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081" tIns="43541" rIns="87081" bIns="43541" spcCol="0" rtlCol="0" anchor="ctr"/>
          <a:lstStyle/>
          <a:p>
            <a:pPr algn="ctr"/>
            <a:endParaRPr lang="en-US" sz="12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E02F28-D59F-7945-9A55-3B47AC9B13AC}"/>
              </a:ext>
            </a:extLst>
          </p:cNvPr>
          <p:cNvSpPr txBox="1"/>
          <p:nvPr/>
        </p:nvSpPr>
        <p:spPr>
          <a:xfrm>
            <a:off x="2779984" y="11357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FR" dirty="0"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6226DE-9CD0-9541-8865-535521C71D21}"/>
              </a:ext>
            </a:extLst>
          </p:cNvPr>
          <p:cNvSpPr txBox="1"/>
          <p:nvPr/>
        </p:nvSpPr>
        <p:spPr>
          <a:xfrm>
            <a:off x="2786039" y="161822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FR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2D7F0D5E-8736-5143-AFD1-2B6661900F42}"/>
              </a:ext>
            </a:extLst>
          </p:cNvPr>
          <p:cNvSpPr/>
          <p:nvPr/>
        </p:nvSpPr>
        <p:spPr>
          <a:xfrm rot="8190863">
            <a:off x="2302152" y="2362977"/>
            <a:ext cx="996253" cy="890705"/>
          </a:xfrm>
          <a:custGeom>
            <a:avLst/>
            <a:gdLst>
              <a:gd name="connsiteX0" fmla="*/ 1219200 w 1219200"/>
              <a:gd name="connsiteY0" fmla="*/ 0 h 228600"/>
              <a:gd name="connsiteX1" fmla="*/ 524933 w 1219200"/>
              <a:gd name="connsiteY1" fmla="*/ 186267 h 228600"/>
              <a:gd name="connsiteX2" fmla="*/ 0 w 121920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28600">
                <a:moveTo>
                  <a:pt x="1219200" y="0"/>
                </a:moveTo>
                <a:cubicBezTo>
                  <a:pt x="973666" y="74083"/>
                  <a:pt x="728133" y="148167"/>
                  <a:pt x="524933" y="186267"/>
                </a:cubicBezTo>
                <a:cubicBezTo>
                  <a:pt x="321733" y="224367"/>
                  <a:pt x="0" y="228600"/>
                  <a:pt x="0" y="228600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7081" tIns="43541" rIns="87081" bIns="43541" rtlCol="0" anchor="ctr"/>
          <a:lstStyle/>
          <a:p>
            <a:pPr algn="ctr"/>
            <a:endParaRPr lang="en-US" sz="1200" dirty="0"/>
          </a:p>
        </p:txBody>
      </p:sp>
      <p:sp>
        <p:nvSpPr>
          <p:cNvPr id="59" name="Cloud 58">
            <a:extLst>
              <a:ext uri="{FF2B5EF4-FFF2-40B4-BE49-F238E27FC236}">
                <a16:creationId xmlns:a16="http://schemas.microsoft.com/office/drawing/2014/main" id="{6782C585-DEBC-FC49-B56F-5C2CA0A39866}"/>
              </a:ext>
            </a:extLst>
          </p:cNvPr>
          <p:cNvSpPr/>
          <p:nvPr/>
        </p:nvSpPr>
        <p:spPr>
          <a:xfrm>
            <a:off x="2352525" y="5951517"/>
            <a:ext cx="820898" cy="512473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7081" tIns="43541" rIns="87081" bIns="43541" spcCol="0" rtlCol="0" anchor="ctr"/>
          <a:lstStyle/>
          <a:p>
            <a:pPr algn="ctr"/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255B2-538B-CF4E-B497-411A62A2A0DC}"/>
              </a:ext>
            </a:extLst>
          </p:cNvPr>
          <p:cNvSpPr txBox="1"/>
          <p:nvPr/>
        </p:nvSpPr>
        <p:spPr>
          <a:xfrm>
            <a:off x="2156175" y="110134"/>
            <a:ext cx="5121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Немного экологии и моделирования</a:t>
            </a:r>
            <a:endParaRPr lang="en-FR" sz="2400" b="1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2D4687C-568D-C540-8185-17ACE007B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79" y="5093240"/>
            <a:ext cx="1550670" cy="13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64399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  <p:bldP spid="23" grpId="0" animBg="1"/>
      <p:bldP spid="27" grpId="0" animBg="1"/>
      <p:bldP spid="34" grpId="0" animBg="1"/>
      <p:bldP spid="36" grpId="0" animBg="1"/>
      <p:bldP spid="41" grpId="0"/>
      <p:bldP spid="42" grpId="0"/>
      <p:bldP spid="43" grpId="0"/>
      <p:bldP spid="44" grpId="0"/>
      <p:bldP spid="47" grpId="0"/>
      <p:bldP spid="49" grpId="0" animBg="1"/>
      <p:bldP spid="50" grpId="0"/>
      <p:bldP spid="51" grpId="0" animBg="1"/>
      <p:bldP spid="52" grpId="0"/>
      <p:bldP spid="54" grpId="0" animBg="1"/>
      <p:bldP spid="57" grpId="0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3713-66FB-0747-9133-51A329C4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249382"/>
            <a:ext cx="6508377" cy="1143000"/>
          </a:xfrm>
        </p:spPr>
        <p:txBody>
          <a:bodyPr/>
          <a:lstStyle/>
          <a:p>
            <a:r>
              <a:rPr lang="ru-RU" dirty="0"/>
              <a:t>Стационарное состояние</a:t>
            </a:r>
            <a:endParaRPr lang="en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F421D-672B-3341-B7DD-CC4A48DF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41" y="1236534"/>
            <a:ext cx="2279005" cy="2011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7B4A6-2512-B34B-9961-DE02F8A62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87" y="1817018"/>
            <a:ext cx="2489200" cy="850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59E85B-D4CE-DE49-84C4-F15FDD6C0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17" y="5515650"/>
            <a:ext cx="3289300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45C04D-04A7-094E-A932-F4C602895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17" y="3454261"/>
            <a:ext cx="3162300" cy="58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8337D4-88BF-D74E-875A-6B7B72F41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37" y="3456369"/>
            <a:ext cx="1358900" cy="596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C7CA7E-148A-1F4C-A546-F085AC165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37" y="4413545"/>
            <a:ext cx="2641600" cy="787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A6F325-7C28-4540-A7EB-7A6C058CB1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17" y="4445295"/>
            <a:ext cx="3924300" cy="7239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FC1EBD-9F9A-D443-88BF-EE9099ABB9A5}"/>
              </a:ext>
            </a:extLst>
          </p:cNvPr>
          <p:cNvGrpSpPr/>
          <p:nvPr/>
        </p:nvGrpSpPr>
        <p:grpSpPr>
          <a:xfrm>
            <a:off x="5122223" y="4053270"/>
            <a:ext cx="562018" cy="1379253"/>
            <a:chOff x="3598223" y="4368405"/>
            <a:chExt cx="498764" cy="99286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2B5080-E20D-B647-8ABA-AE10F696B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1387" y="4368405"/>
              <a:ext cx="385600" cy="9928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053849-5A63-D243-87CD-9E4C869D78B6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23" y="5361271"/>
              <a:ext cx="2137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C54385-7D3B-8940-8155-397F85E4EAB2}"/>
              </a:ext>
            </a:extLst>
          </p:cNvPr>
          <p:cNvGrpSpPr/>
          <p:nvPr/>
        </p:nvGrpSpPr>
        <p:grpSpPr>
          <a:xfrm rot="11018668">
            <a:off x="5133749" y="4045890"/>
            <a:ext cx="1742616" cy="536271"/>
            <a:chOff x="3598223" y="4368405"/>
            <a:chExt cx="498764" cy="99286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800D9DF-1209-4349-9F4C-E734C7D1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1387" y="4368405"/>
              <a:ext cx="385600" cy="9928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28C0547-CBB5-D94A-AA72-67362DA8247A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23" y="5361271"/>
              <a:ext cx="2137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BE46E8F-2B9D-394D-8349-F12E6FE98C7B}"/>
              </a:ext>
            </a:extLst>
          </p:cNvPr>
          <p:cNvSpPr txBox="1"/>
          <p:nvPr/>
        </p:nvSpPr>
        <p:spPr>
          <a:xfrm>
            <a:off x="6497067" y="5750333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Assuming W &gt;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24A63A-6B9B-5643-9B66-DDE990BCB3A0}"/>
              </a:ext>
            </a:extLst>
          </p:cNvPr>
          <p:cNvSpPr txBox="1"/>
          <p:nvPr/>
        </p:nvSpPr>
        <p:spPr>
          <a:xfrm>
            <a:off x="8489576" y="461187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&gt; 0</a:t>
            </a:r>
            <a:endParaRPr lang="en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5772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3713-66FB-0747-9133-51A329C4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249382"/>
            <a:ext cx="6508377" cy="1143000"/>
          </a:xfrm>
        </p:spPr>
        <p:txBody>
          <a:bodyPr/>
          <a:lstStyle/>
          <a:p>
            <a:r>
              <a:rPr lang="ru-RU" dirty="0"/>
              <a:t>Условие существования</a:t>
            </a:r>
            <a:endParaRPr lang="en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18708D-02B1-4E46-A917-76AA2D22052E}"/>
              </a:ext>
            </a:extLst>
          </p:cNvPr>
          <p:cNvSpPr/>
          <p:nvPr/>
        </p:nvSpPr>
        <p:spPr>
          <a:xfrm>
            <a:off x="6507761" y="4609362"/>
            <a:ext cx="2616447" cy="615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B6775-417E-884F-8A3D-C607D7763BC6}"/>
              </a:ext>
            </a:extLst>
          </p:cNvPr>
          <p:cNvSpPr txBox="1"/>
          <p:nvPr/>
        </p:nvSpPr>
        <p:spPr>
          <a:xfrm>
            <a:off x="2889662" y="1638795"/>
            <a:ext cx="31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Волки не вымрут, </a:t>
            </a:r>
            <a:r>
              <a:rPr lang="en-US" dirty="0"/>
              <a:t>W</a:t>
            </a:r>
            <a:r>
              <a:rPr lang="ru-RU" dirty="0"/>
              <a:t> &gt; 0</a:t>
            </a:r>
            <a:r>
              <a:rPr lang="en-US" dirty="0"/>
              <a:t>, </a:t>
            </a:r>
            <a:r>
              <a:rPr lang="ru-RU" dirty="0"/>
              <a:t>если</a:t>
            </a:r>
            <a:endParaRPr lang="en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124D4-6E57-2B48-8CC1-A72E95B8B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62" y="2104863"/>
            <a:ext cx="2819400" cy="68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C0DB0C-6F51-614A-B4E5-82DCE79C9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705" y="4669387"/>
            <a:ext cx="2279005" cy="20118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9DBCA9-F491-2842-AA11-0BE47459174F}"/>
              </a:ext>
            </a:extLst>
          </p:cNvPr>
          <p:cNvSpPr txBox="1"/>
          <p:nvPr/>
        </p:nvSpPr>
        <p:spPr>
          <a:xfrm>
            <a:off x="2972331" y="2994087"/>
            <a:ext cx="52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Иначе волков не будет</a:t>
            </a:r>
            <a:r>
              <a:rPr lang="en-US" dirty="0"/>
              <a:t>, </a:t>
            </a:r>
            <a:r>
              <a:rPr lang="ru-RU" dirty="0"/>
              <a:t>только морковка и кролики</a:t>
            </a:r>
            <a:endParaRPr lang="en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7447F6-F79E-A449-87B2-2DA1402FD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41" y="5281505"/>
            <a:ext cx="4927600" cy="736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1B2BA4-E454-AA40-837A-213B6FC50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30" y="3419506"/>
            <a:ext cx="7340600" cy="660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BA6D92A-1A44-724C-ACB6-93448F42E017}"/>
              </a:ext>
            </a:extLst>
          </p:cNvPr>
          <p:cNvSpPr txBox="1"/>
          <p:nvPr/>
        </p:nvSpPr>
        <p:spPr>
          <a:xfrm>
            <a:off x="2972331" y="4893416"/>
            <a:ext cx="221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 </a:t>
            </a:r>
            <a:r>
              <a:rPr lang="en-US" dirty="0"/>
              <a:t>  </a:t>
            </a:r>
            <a:r>
              <a:rPr lang="ru-RU" dirty="0"/>
              <a:t>одна морковка</a:t>
            </a:r>
            <a:br>
              <a:rPr lang="en-US" dirty="0"/>
            </a:br>
            <a:endParaRPr lang="en-FR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ABD2E9-59DB-4E40-9AB4-7E43CE1FEAC1}"/>
              </a:ext>
            </a:extLst>
          </p:cNvPr>
          <p:cNvCxnSpPr/>
          <p:nvPr/>
        </p:nvCxnSpPr>
        <p:spPr>
          <a:xfrm flipH="1" flipV="1">
            <a:off x="8164287" y="3929743"/>
            <a:ext cx="97971" cy="739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F40AD4-D5DD-2F46-91E1-6FDB7728606E}"/>
              </a:ext>
            </a:extLst>
          </p:cNvPr>
          <p:cNvCxnSpPr>
            <a:cxnSpLocks/>
          </p:cNvCxnSpPr>
          <p:nvPr/>
        </p:nvCxnSpPr>
        <p:spPr>
          <a:xfrm flipH="1" flipV="1">
            <a:off x="7024786" y="3979558"/>
            <a:ext cx="1000725" cy="1484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DF0BE5-7207-2D45-84A0-6E51DA591E2E}"/>
              </a:ext>
            </a:extLst>
          </p:cNvPr>
          <p:cNvCxnSpPr>
            <a:cxnSpLocks/>
          </p:cNvCxnSpPr>
          <p:nvPr/>
        </p:nvCxnSpPr>
        <p:spPr>
          <a:xfrm>
            <a:off x="7594537" y="3979557"/>
            <a:ext cx="2485635" cy="937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03531"/>
      </p:ext>
    </p:extLst>
  </p:cSld>
  <p:clrMapOvr>
    <a:masterClrMapping/>
  </p:clrMapOvr>
  <p:transition spd="med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3713-66FB-0747-9133-51A329C4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9" y="425532"/>
            <a:ext cx="71083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Предел: морковка не гниет, кролики вечны (</a:t>
            </a:r>
            <a:r>
              <a:rPr lang="en-US" dirty="0" err="1"/>
              <a:t>d</a:t>
            </a:r>
            <a:r>
              <a:rPr lang="en-US" baseline="-25000" dirty="0" err="1"/>
              <a:t>H</a:t>
            </a:r>
            <a:r>
              <a:rPr lang="en-US" dirty="0"/>
              <a:t> = r = 0)</a:t>
            </a:r>
            <a:endParaRPr lang="en-F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C0DB0C-6F51-614A-B4E5-82DCE79C9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89" y="2656116"/>
            <a:ext cx="2977966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088961-3171-694C-89A1-07DB23BB8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3" y="2713264"/>
            <a:ext cx="4800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65533"/>
      </p:ext>
    </p:extLst>
  </p:cSld>
  <p:clrMapOvr>
    <a:masterClrMapping/>
  </p:clrMapOvr>
  <p:transition spd="med" advTm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A56A-F7B2-1A42-97CC-EF605A2B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60337"/>
            <a:ext cx="6508377" cy="1143000"/>
          </a:xfrm>
        </p:spPr>
        <p:txBody>
          <a:bodyPr/>
          <a:lstStyle/>
          <a:p>
            <a:r>
              <a:rPr lang="en-FR" dirty="0"/>
              <a:t>Stability condition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B2F56A-8BE3-E743-AAB0-0911DF33D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76" y="1303337"/>
            <a:ext cx="47498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1CF033-EDDC-2B40-ADA9-B9C6C6D5854D}"/>
              </a:ext>
            </a:extLst>
          </p:cNvPr>
          <p:cNvSpPr/>
          <p:nvPr/>
        </p:nvSpPr>
        <p:spPr>
          <a:xfrm>
            <a:off x="5725298" y="3880022"/>
            <a:ext cx="1618735" cy="69197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021696734"/>
      </p:ext>
    </p:extLst>
  </p:cSld>
  <p:clrMapOvr>
    <a:masterClrMapping/>
  </p:clrMapOvr>
  <p:transition spd="slow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F969-8E62-794E-8419-AF5265C2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моделирование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BCDD-AB79-CB4E-BAAC-89393829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Решать ОДУ численно (большая система)</a:t>
            </a:r>
          </a:p>
          <a:p>
            <a:r>
              <a:rPr lang="ru-RU" dirty="0"/>
              <a:t> Стохастическое моделирование (</a:t>
            </a:r>
            <a:r>
              <a:rPr lang="ru-RU" dirty="0" err="1"/>
              <a:t>Гиллеспи</a:t>
            </a:r>
            <a:r>
              <a:rPr lang="ru-RU" dirty="0"/>
              <a:t>, Монте Карло) (маленькая система)</a:t>
            </a:r>
          </a:p>
          <a:p>
            <a:r>
              <a:rPr lang="ru-RU" dirty="0"/>
              <a:t>Смешанный метод: ОДУ выше порога размера (когда есть «горлышко бутылки»)</a:t>
            </a:r>
          </a:p>
          <a:p>
            <a:endParaRPr lang="ru-RU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831695815"/>
      </p:ext>
    </p:extLst>
  </p:cSld>
  <p:clrMapOvr>
    <a:masterClrMapping/>
  </p:clrMapOvr>
  <p:transition spd="med" advTm="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EFB4-95A2-6B4B-B9FF-D454F5DFE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358" y="1828801"/>
            <a:ext cx="7859487" cy="447402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Состояние системы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Задаете начальные условия и промежуток времени </a:t>
            </a:r>
            <a:r>
              <a:rPr lang="en-US" dirty="0"/>
              <a:t>[t</a:t>
            </a:r>
            <a:r>
              <a:rPr lang="en-US" baseline="-25000" dirty="0"/>
              <a:t>1</a:t>
            </a:r>
            <a:r>
              <a:rPr lang="en-US" dirty="0"/>
              <a:t> t</a:t>
            </a:r>
            <a:r>
              <a:rPr lang="en-US" baseline="-25000" dirty="0"/>
              <a:t>2</a:t>
            </a:r>
            <a:r>
              <a:rPr lang="en-US" dirty="0"/>
              <a:t>]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Программируете вектор правых частей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Передаете параметры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ru-RU" dirty="0"/>
              <a:t>через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global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Находите </a:t>
            </a:r>
            <a:r>
              <a:rPr lang="ru-RU" b="1" dirty="0">
                <a:solidFill>
                  <a:schemeClr val="tx1"/>
                </a:solidFill>
              </a:rPr>
              <a:t>Х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ru-RU" dirty="0">
                <a:solidFill>
                  <a:schemeClr val="tx1"/>
                </a:solidFill>
              </a:rPr>
              <a:t>) встроенной программой </a:t>
            </a:r>
            <a:r>
              <a:rPr lang="en-US" dirty="0">
                <a:solidFill>
                  <a:schemeClr val="tx1"/>
                </a:solidFill>
              </a:rPr>
              <a:t>ODE</a:t>
            </a:r>
          </a:p>
          <a:p>
            <a:r>
              <a:rPr lang="ru-RU" dirty="0">
                <a:solidFill>
                  <a:schemeClr val="tx1"/>
                </a:solidFill>
              </a:rPr>
              <a:t>Рисуете график и печатаете над ним параметры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ru-RU" dirty="0"/>
            </a:b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A8999-3626-5748-B989-8444490C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209" y="237667"/>
            <a:ext cx="6508377" cy="1143000"/>
          </a:xfrm>
        </p:spPr>
        <p:txBody>
          <a:bodyPr/>
          <a:lstStyle/>
          <a:p>
            <a:r>
              <a:rPr lang="ru-RU" dirty="0"/>
              <a:t>Численное решение ОДУ</a:t>
            </a:r>
            <a:endParaRPr lang="en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E08C6-DD8B-1C46-8F1E-24F6D3906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80" y="2148936"/>
            <a:ext cx="2929737" cy="499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18FCFE-D507-A24C-8FFD-6563CF50B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62" y="3096308"/>
            <a:ext cx="1345169" cy="4992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3509CC-C73C-394F-B7FD-DAE0C2EE1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586" y="3542292"/>
            <a:ext cx="1561889" cy="6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30994"/>
      </p:ext>
    </p:extLst>
  </p:cSld>
  <p:clrMapOvr>
    <a:masterClrMapping/>
  </p:clrMapOvr>
  <p:transition spd="med" advTm="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A9FF6-C367-5F4C-A29A-CD4F92242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44" y="227694"/>
            <a:ext cx="3775017" cy="3593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ED374-0978-2A4B-A3EF-ACDFEA528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43" y="3906157"/>
            <a:ext cx="5860666" cy="1014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5EDC5-E05B-D546-97AD-7022E2E49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43" y="5100473"/>
            <a:ext cx="3775017" cy="1673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C5850B0-6C0B-A846-91AA-51BF6064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5" y="407698"/>
            <a:ext cx="4659087" cy="1143000"/>
          </a:xfrm>
        </p:spPr>
        <p:txBody>
          <a:bodyPr/>
          <a:lstStyle/>
          <a:p>
            <a:r>
              <a:rPr lang="en-US" dirty="0"/>
              <a:t>MATLAB</a:t>
            </a:r>
            <a:endParaRPr lang="en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ECE00-8B6B-2E46-A5DE-F4C2EB6692C6}"/>
              </a:ext>
            </a:extLst>
          </p:cNvPr>
          <p:cNvSpPr txBox="1"/>
          <p:nvPr/>
        </p:nvSpPr>
        <p:spPr>
          <a:xfrm>
            <a:off x="4354284" y="6156757"/>
            <a:ext cx="104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Ошибка!</a:t>
            </a:r>
            <a:endParaRPr lang="en-FR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A86E0E-52C5-7347-BB0D-84D44CD8404A}"/>
              </a:ext>
            </a:extLst>
          </p:cNvPr>
          <p:cNvCxnSpPr>
            <a:cxnSpLocks/>
          </p:cNvCxnSpPr>
          <p:nvPr/>
        </p:nvCxnSpPr>
        <p:spPr>
          <a:xfrm flipH="1">
            <a:off x="3982192" y="6341423"/>
            <a:ext cx="372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D485C15-2FA4-E84B-A8DE-30DDBC3DB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08" y="5077199"/>
            <a:ext cx="2786262" cy="169726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E70ED0-65F3-FD40-B2DD-4A34DC08945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96000" y="5925831"/>
            <a:ext cx="1107508" cy="230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28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272</Words>
  <Application>Microsoft Macintosh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Моделирование систем типа «хищник-добыча»</vt:lpstr>
      <vt:lpstr>PowerPoint Presentation</vt:lpstr>
      <vt:lpstr>Стационарное состояние</vt:lpstr>
      <vt:lpstr>Условие существования</vt:lpstr>
      <vt:lpstr>Предел: морковка не гниет, кролики вечны (dH = r = 0)</vt:lpstr>
      <vt:lpstr>Stability condition</vt:lpstr>
      <vt:lpstr>Динамическое моделирование</vt:lpstr>
      <vt:lpstr>Численное решение ОДУ</vt:lpstr>
      <vt:lpstr>MATLAB</vt:lpstr>
      <vt:lpstr>Stable solution</vt:lpstr>
      <vt:lpstr>Метод Гиллеспи</vt:lpstr>
      <vt:lpstr>Программа исправленная</vt:lpstr>
      <vt:lpstr>Unstable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систем типа «хищник-добыча»</dc:title>
  <dc:creator>ivan4995@gmail.com</dc:creator>
  <cp:lastModifiedBy>ivan4995@gmail.com</cp:lastModifiedBy>
  <cp:revision>6</cp:revision>
  <dcterms:created xsi:type="dcterms:W3CDTF">2021-11-18T07:53:29Z</dcterms:created>
  <dcterms:modified xsi:type="dcterms:W3CDTF">2021-11-18T10:19:11Z</dcterms:modified>
</cp:coreProperties>
</file>