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igitalocean.com/community/tutorials/una-introduccion-a-oauth-2-e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igitalocean.com/community/tutorials/una-introduccion-a-oauth-2-e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atzi.com/blog/introduccion-json-web-tokens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atzi.com/blog/introduccion-json-web-tokens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atzi.com/blog/introduccion-json-web-tokens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atzi.com/blog/introduccion-json-web-tokens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b7d35d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b7d35d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e709c1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e709c1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be709c1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be709c1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Fuente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https://www.digitalocean.com/community/tutorials/una-introduccion-a-oauth-2-es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162c5e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162c5e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Fuente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https://www.digitalocean.com/community/tutorials/una-introduccion-a-oauth-2-es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e709c1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e709c1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Fuente: </a:t>
            </a:r>
            <a:r>
              <a:rPr lang="es-419" sz="1400" u="sng">
                <a:solidFill>
                  <a:schemeClr val="hlink"/>
                </a:solidFill>
                <a:hlinkClick r:id="rId2"/>
              </a:rPr>
              <a:t>https://platzi.com/blog/introduccion-json-web-tokens/</a:t>
            </a:r>
            <a:r>
              <a:rPr lang="es-419" sz="14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162c5e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162c5e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Fuente: </a:t>
            </a:r>
            <a:r>
              <a:rPr lang="es-419" sz="14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https://platzi.com/blog/introduccion-json-web-tokens/</a:t>
            </a:r>
            <a:r>
              <a:rPr lang="es-419" sz="14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162c5e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162c5e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Fuente: </a:t>
            </a:r>
            <a:r>
              <a:rPr lang="es-419" sz="14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https://platzi.com/blog/introduccion-json-web-tokens/</a:t>
            </a:r>
            <a:r>
              <a:rPr lang="es-419" sz="14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162c5e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162c5e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Fuente: </a:t>
            </a:r>
            <a:r>
              <a:rPr lang="es-419" sz="14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https://platzi.com/blog/introduccion-json-web-tokens/</a:t>
            </a:r>
            <a:r>
              <a:rPr lang="es-419" sz="14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162c5ed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162c5e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ols.ietf.org/html/rfc751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ctrTitle"/>
          </p:nvPr>
        </p:nvSpPr>
        <p:spPr>
          <a:xfrm>
            <a:off x="311700" y="1537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Autenticación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Basic Authentication</a:t>
            </a:r>
            <a:endParaRPr/>
          </a:p>
        </p:txBody>
      </p:sp>
      <p:sp>
        <p:nvSpPr>
          <p:cNvPr id="90" name="Google Shape;90;p24"/>
          <p:cNvSpPr txBox="1"/>
          <p:nvPr/>
        </p:nvSpPr>
        <p:spPr>
          <a:xfrm>
            <a:off x="227600" y="983175"/>
            <a:ext cx="79746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 Sistema simple de autenticación para el protocolo HTTP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Cliente  </a:t>
            </a:r>
            <a:r>
              <a:rPr lang="es-419"/>
              <a:t>envía</a:t>
            </a:r>
            <a:r>
              <a:rPr lang="es-419"/>
              <a:t> una </a:t>
            </a:r>
            <a:r>
              <a:rPr lang="es-419"/>
              <a:t>petición</a:t>
            </a:r>
            <a:r>
              <a:rPr lang="es-419"/>
              <a:t> HTTP con la cabecera “Authorization” y esta contiene la palabra </a:t>
            </a:r>
            <a:r>
              <a:rPr b="1" lang="es-419"/>
              <a:t>“Basic”</a:t>
            </a:r>
            <a:r>
              <a:rPr lang="es-419"/>
              <a:t> seguida por un espacio  y  en un string  “</a:t>
            </a:r>
            <a:r>
              <a:rPr b="1" lang="es-419"/>
              <a:t>username:password” </a:t>
            </a:r>
            <a:r>
              <a:rPr lang="es-419"/>
              <a:t>en formato de </a:t>
            </a:r>
            <a:r>
              <a:rPr b="1" lang="es-419"/>
              <a:t>base64</a:t>
            </a:r>
            <a:r>
              <a:rPr lang="es-419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Por Ejemplo, Para </a:t>
            </a:r>
            <a:r>
              <a:rPr lang="es-419"/>
              <a:t>autorizar</a:t>
            </a:r>
            <a:r>
              <a:rPr lang="es-419"/>
              <a:t> a </a:t>
            </a:r>
            <a:r>
              <a:rPr b="1" lang="es-419"/>
              <a:t>“demo” </a:t>
            </a:r>
            <a:r>
              <a:rPr lang="es-419"/>
              <a:t> </a:t>
            </a:r>
            <a:r>
              <a:rPr b="1" lang="es-419"/>
              <a:t>demo:p@55w0rd </a:t>
            </a:r>
            <a:r>
              <a:rPr lang="es-419"/>
              <a:t>el cliente debe mandar la siguiente cabecera: </a:t>
            </a:r>
            <a:r>
              <a:rPr lang="es-419">
                <a:solidFill>
                  <a:srgbClr val="E06666"/>
                </a:solidFill>
              </a:rPr>
              <a:t>Authorization: Basic ZGVtbzpwQDU1dzByZA== 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base64 es </a:t>
            </a:r>
            <a:r>
              <a:rPr lang="es-419"/>
              <a:t>fácil</a:t>
            </a:r>
            <a:r>
              <a:rPr lang="es-419"/>
              <a:t> de decodificar, Basic authentication </a:t>
            </a:r>
            <a:r>
              <a:rPr lang="es-419"/>
              <a:t>debería</a:t>
            </a:r>
            <a:r>
              <a:rPr lang="es-419"/>
              <a:t> usarse junto con otros </a:t>
            </a:r>
            <a:r>
              <a:rPr lang="es-419"/>
              <a:t>protocolos</a:t>
            </a:r>
            <a:r>
              <a:rPr lang="es-419"/>
              <a:t> de seguridad como </a:t>
            </a:r>
            <a:r>
              <a:rPr b="1" lang="es-419"/>
              <a:t>HTTPS/SSL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OAUTH2</a:t>
            </a:r>
            <a:endParaRPr/>
          </a:p>
        </p:txBody>
      </p:sp>
      <p:sp>
        <p:nvSpPr>
          <p:cNvPr id="96" name="Google Shape;96;p25"/>
          <p:cNvSpPr txBox="1"/>
          <p:nvPr/>
        </p:nvSpPr>
        <p:spPr>
          <a:xfrm>
            <a:off x="391450" y="1083325"/>
            <a:ext cx="8448000" cy="3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Es un framework </a:t>
            </a:r>
            <a:r>
              <a:rPr lang="es-419"/>
              <a:t>de autorización que le permite a las aplicaciones obtener acceso limitado a cuentas de usuario en un servicio HTTP (Facebook,Google,Github,etc)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Delega la autenticación del usuario al servicio y autoriza a aplicaciones de terceros el acceso a dicha cuenta de usuario.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Cuenta con 4 Roles: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Propietario del recurso:</a:t>
            </a:r>
            <a:r>
              <a:rPr b="1" i="1" lang="es-419"/>
              <a:t> Es el "usuario" que da la autorización a una aplicación, para acceder a su cuenta. 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Cliente:</a:t>
            </a:r>
            <a:r>
              <a:rPr i="1" lang="es-419"/>
              <a:t> </a:t>
            </a:r>
            <a:r>
              <a:rPr b="1" i="1" lang="es-419"/>
              <a:t>Es la aplicación que desea acceder a la cuenta del usuario. 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Servidor de recursos: </a:t>
            </a:r>
            <a:r>
              <a:rPr b="1" i="1" lang="es-419"/>
              <a:t>Servidor que autentifica al cliente y regresa token de </a:t>
            </a:r>
            <a:r>
              <a:rPr b="1" i="1" lang="es-419"/>
              <a:t>acceso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Servidor de autorización: </a:t>
            </a:r>
            <a:r>
              <a:rPr b="1" i="1" lang="es-419"/>
              <a:t>Servidor  que regresa los recursos solicitados al cliente</a:t>
            </a:r>
            <a:endParaRPr b="1" i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OAUTH2 </a:t>
            </a:r>
            <a:endParaRPr/>
          </a:p>
        </p:txBody>
      </p:sp>
      <p:pic>
        <p:nvPicPr>
          <p:cNvPr id="102" name="Google Shape;1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700" y="872817"/>
            <a:ext cx="6142778" cy="415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JWT</a:t>
            </a:r>
            <a:endParaRPr/>
          </a:p>
        </p:txBody>
      </p:sp>
      <p:sp>
        <p:nvSpPr>
          <p:cNvPr id="108" name="Google Shape;108;p27"/>
          <p:cNvSpPr txBox="1"/>
          <p:nvPr/>
        </p:nvSpPr>
        <p:spPr>
          <a:xfrm>
            <a:off x="391450" y="1046900"/>
            <a:ext cx="84573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</a:t>
            </a:r>
            <a:r>
              <a:rPr lang="es-419"/>
              <a:t>stándar abierto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RFC-7519</a:t>
            </a:r>
            <a:r>
              <a:rPr lang="es-419"/>
              <a:t>) basado en JSON para crear un token que sirva para enviar datos entre aplicaciones o servicios y garantizar que sean válidos y seguros.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s-419" sz="1500">
                <a:solidFill>
                  <a:srgbClr val="1C3643"/>
                </a:solidFill>
                <a:highlight>
                  <a:srgbClr val="FFFFFF"/>
                </a:highlight>
              </a:rPr>
              <a:t>JWT</a:t>
            </a:r>
            <a:r>
              <a:rPr lang="es-419" sz="1500">
                <a:solidFill>
                  <a:srgbClr val="1C3643"/>
                </a:solidFill>
                <a:highlight>
                  <a:srgbClr val="FFFFFF"/>
                </a:highlight>
              </a:rPr>
              <a:t> es muy usado  para manejar la autenticación en aplicaciones móviles o web. </a:t>
            </a:r>
            <a:endParaRPr sz="1500">
              <a:solidFill>
                <a:srgbClr val="1C364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1C3643"/>
              </a:buClr>
              <a:buSzPts val="1500"/>
              <a:buChar char="●"/>
            </a:pPr>
            <a:r>
              <a:rPr lang="es-419" sz="1500">
                <a:solidFill>
                  <a:srgbClr val="1C3643"/>
                </a:solidFill>
                <a:highlight>
                  <a:srgbClr val="FFFFFF"/>
                </a:highlight>
              </a:rPr>
              <a:t>Se compone  de tres partes  </a:t>
            </a:r>
            <a:r>
              <a:rPr b="1" lang="es-419" sz="1500">
                <a:solidFill>
                  <a:srgbClr val="1C3643"/>
                </a:solidFill>
                <a:highlight>
                  <a:srgbClr val="FFFFFF"/>
                </a:highlight>
              </a:rPr>
              <a:t>header,payload y signature </a:t>
            </a:r>
            <a:r>
              <a:rPr lang="es-419" sz="1500">
                <a:solidFill>
                  <a:srgbClr val="1C3643"/>
                </a:solidFill>
                <a:highlight>
                  <a:srgbClr val="FFFFFF"/>
                </a:highlight>
              </a:rPr>
              <a:t> todas las partes se concatenan con un </a:t>
            </a:r>
            <a:r>
              <a:rPr b="1" lang="es-419" sz="1500">
                <a:solidFill>
                  <a:srgbClr val="1C3643"/>
                </a:solidFill>
                <a:highlight>
                  <a:srgbClr val="FFFFFF"/>
                </a:highlight>
              </a:rPr>
              <a:t>punto  </a:t>
            </a:r>
            <a:r>
              <a:rPr lang="es-419" sz="1500">
                <a:solidFill>
                  <a:srgbClr val="1C3643"/>
                </a:solidFill>
                <a:highlight>
                  <a:srgbClr val="FFFFFF"/>
                </a:highlight>
              </a:rPr>
              <a:t>quedando de la siguiente manera: </a:t>
            </a:r>
            <a:endParaRPr sz="1500">
              <a:solidFill>
                <a:srgbClr val="1C3643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C3643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header.payload.signature</a:t>
            </a:r>
            <a:endParaRPr>
              <a:solidFill>
                <a:srgbClr val="1C3643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3643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Ejemplo de un JWT: </a:t>
            </a:r>
            <a:r>
              <a:rPr lang="es-41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eyJhbGciOiJIUzI1NiIsInR5cCI6IkpXVCJ9</a:t>
            </a:r>
            <a:r>
              <a:rPr lang="es-419">
                <a:solidFill>
                  <a:srgbClr val="1C364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eyJpZCI6IjEiLCJ1c2VybmFtZSI6InNlcmdpb2R4YSJ9</a:t>
            </a:r>
            <a:r>
              <a:rPr lang="es-419">
                <a:solidFill>
                  <a:srgbClr val="1C364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Qu7rv5wqk6zGjiMU8ZixwvKQGBNW9hhj55DbSP50b1g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41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419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endParaRPr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41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Signature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JWT - Header</a:t>
            </a:r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59525" y="1046900"/>
            <a:ext cx="84573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275" y="1046900"/>
            <a:ext cx="2264600" cy="13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/>
        </p:nvSpPr>
        <p:spPr>
          <a:xfrm>
            <a:off x="664550" y="2849400"/>
            <a:ext cx="34686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8"/>
          <p:cNvSpPr txBox="1"/>
          <p:nvPr/>
        </p:nvSpPr>
        <p:spPr>
          <a:xfrm>
            <a:off x="400550" y="2885825"/>
            <a:ext cx="84573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Json con Metadata del JWT  el cual especifica el tipo de token y algoritmo de encriptación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Tipo de token (typ) - Identifica el tipo de token.</a:t>
            </a:r>
            <a:r>
              <a:rPr lang="es-419">
                <a:solidFill>
                  <a:schemeClr val="dk1"/>
                </a:solidFill>
              </a:rPr>
              <a:t> (siempre debe ser JWT)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Algoritmo de firmado (alg) - Indica que tipo de algoritmo fue usado para firmar el token.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JWT - Payload</a:t>
            </a:r>
            <a:endParaRPr/>
          </a:p>
        </p:txBody>
      </p:sp>
      <p:sp>
        <p:nvSpPr>
          <p:cNvPr id="123" name="Google Shape;123;p29"/>
          <p:cNvSpPr txBox="1"/>
          <p:nvPr/>
        </p:nvSpPr>
        <p:spPr>
          <a:xfrm>
            <a:off x="391450" y="1046900"/>
            <a:ext cx="84573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9"/>
          <p:cNvSpPr txBox="1"/>
          <p:nvPr/>
        </p:nvSpPr>
        <p:spPr>
          <a:xfrm>
            <a:off x="664550" y="2849400"/>
            <a:ext cx="34686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9"/>
          <p:cNvSpPr txBox="1"/>
          <p:nvPr/>
        </p:nvSpPr>
        <p:spPr>
          <a:xfrm>
            <a:off x="391450" y="2904025"/>
            <a:ext cx="84573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Json  que puede llevar cualquier tipo de dato, por lo regular se ocupa para mandar datos de la </a:t>
            </a:r>
            <a:r>
              <a:rPr lang="es-419"/>
              <a:t>sesión</a:t>
            </a:r>
            <a:r>
              <a:rPr lang="es-419"/>
              <a:t> como: email,id,username. </a:t>
            </a:r>
            <a:r>
              <a:rPr lang="es-419"/>
              <a:t>Además</a:t>
            </a:r>
            <a:r>
              <a:rPr lang="es-419"/>
              <a:t> </a:t>
            </a:r>
            <a:r>
              <a:rPr lang="es-419"/>
              <a:t>aquí</a:t>
            </a:r>
            <a:r>
              <a:rPr lang="es-419"/>
              <a:t> se ponen otras reglas como la expiración del token.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reglas son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Creador (iss) - Identifica a quien creo el JWT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Razón (sub) - Identifica la razón del JWT, se puede usar para limitar su uso a ciertos casos.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Tiempo de expiración (exp) - Una fecha que sirva para verificar si el JWT está vencido y obligar al usuario a volver a autenticarse.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No antes (nbf) - Indica desde qué momento se va a empezar a aceptar un JWT.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Creado (iat) - Indica cuando fue creado el JWT.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75" y="957725"/>
            <a:ext cx="3806721" cy="19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JWT - Signature</a:t>
            </a: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391450" y="1046900"/>
            <a:ext cx="84573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0"/>
          <p:cNvSpPr txBox="1"/>
          <p:nvPr/>
        </p:nvSpPr>
        <p:spPr>
          <a:xfrm>
            <a:off x="664550" y="2849400"/>
            <a:ext cx="34686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0"/>
          <p:cNvSpPr txBox="1"/>
          <p:nvPr/>
        </p:nvSpPr>
        <p:spPr>
          <a:xfrm>
            <a:off x="400550" y="2885825"/>
            <a:ext cx="84573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</a:t>
            </a:r>
            <a:r>
              <a:rPr lang="es-419"/>
              <a:t>a firma del JWT se genera usando el header y el payload en base64 y una key secreta(Solo la debe saber el servidor que la </a:t>
            </a:r>
            <a:r>
              <a:rPr lang="es-419"/>
              <a:t>creó</a:t>
            </a:r>
            <a:r>
              <a:rPr lang="es-419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300" y="1046900"/>
            <a:ext cx="3652151" cy="16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Otras Forma de Autenticación</a:t>
            </a:r>
            <a:endParaRPr/>
          </a:p>
        </p:txBody>
      </p:sp>
      <p:sp>
        <p:nvSpPr>
          <p:cNvPr id="141" name="Google Shape;141;p31"/>
          <p:cNvSpPr txBox="1"/>
          <p:nvPr/>
        </p:nvSpPr>
        <p:spPr>
          <a:xfrm>
            <a:off x="449825" y="1268575"/>
            <a:ext cx="83208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API Keys: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generan dos diferentes keys una privada y una </a:t>
            </a:r>
            <a:r>
              <a:rPr lang="es-419"/>
              <a:t>pública</a:t>
            </a:r>
            <a:r>
              <a:rPr lang="es-419"/>
              <a:t>, ambas son dependientes y por lo regular la llave </a:t>
            </a:r>
            <a:r>
              <a:rPr lang="es-419"/>
              <a:t>pública</a:t>
            </a:r>
            <a:r>
              <a:rPr lang="es-419"/>
              <a:t> se usa en el frontend y la llave privada en el backend, estas llaves son asociadas a un solo usuario de manera permanente.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API Token: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genera un token de caracteres aleatorios y es asociado de manera permanente a un </a:t>
            </a:r>
            <a:r>
              <a:rPr lang="es-419"/>
              <a:t>usuario. Es un token simple, solo sirve para identificar el usuario que hace uso de la API.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HMAC: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Conocido como </a:t>
            </a:r>
            <a:r>
              <a:rPr i="1" lang="es-419"/>
              <a:t>“hash-based message authentication code” </a:t>
            </a:r>
            <a:r>
              <a:rPr lang="es-419"/>
              <a:t>  se envía una versión en hash del password y otros elementos de autenticación al servidor, este recibe varias parte y recompone el password y así dar acceso al usuario.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