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3"/>
  </p:notesMasterIdLst>
  <p:sldIdLst>
    <p:sldId id="256" r:id="rId2"/>
    <p:sldId id="284" r:id="rId3"/>
    <p:sldId id="286" r:id="rId4"/>
    <p:sldId id="285" r:id="rId5"/>
    <p:sldId id="287" r:id="rId6"/>
    <p:sldId id="288" r:id="rId7"/>
    <p:sldId id="289" r:id="rId8"/>
    <p:sldId id="290" r:id="rId9"/>
    <p:sldId id="291" r:id="rId10"/>
    <p:sldId id="293" r:id="rId11"/>
    <p:sldId id="292" r:id="rId12"/>
  </p:sldIdLst>
  <p:sldSz cx="9144000" cy="5143500" type="screen16x9"/>
  <p:notesSz cx="6858000" cy="9144000"/>
  <p:embeddedFontLst>
    <p:embeddedFont>
      <p:font typeface="Karla"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1629ECA-AD82-49F3-8057-EA13AE38BD0C}">
  <a:tblStyle styleId="{81629ECA-AD82-49F3-8057-EA13AE38BD0C}"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wrap="square"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wrap="square" lIns="91425" tIns="91425" rIns="91425" bIns="91425" anchor="t" anchorCtr="0"/>
          <a:lstStyle>
            <a:lvl1pPr lvl="0">
              <a:spcBef>
                <a:spcPts val="600"/>
              </a:spcBef>
              <a:buClr>
                <a:srgbClr val="ABE33F"/>
              </a:buClr>
              <a:buSzPct val="100000"/>
              <a:buFont typeface="Karla"/>
              <a:buChar char="◆"/>
              <a:defRPr sz="2400">
                <a:solidFill>
                  <a:srgbClr val="004C52"/>
                </a:solidFill>
                <a:latin typeface="Karla"/>
                <a:ea typeface="Karla"/>
                <a:cs typeface="Karla"/>
                <a:sym typeface="Karla"/>
              </a:defRPr>
            </a:lvl1pPr>
            <a:lvl2pPr lvl="1">
              <a:spcBef>
                <a:spcPts val="480"/>
              </a:spcBef>
              <a:buClr>
                <a:srgbClr val="ABE33F"/>
              </a:buClr>
              <a:buSzPct val="100000"/>
              <a:buFont typeface="Karla"/>
              <a:buChar char="◆"/>
              <a:defRPr sz="2400">
                <a:solidFill>
                  <a:srgbClr val="004C52"/>
                </a:solidFill>
                <a:latin typeface="Karla"/>
                <a:ea typeface="Karla"/>
                <a:cs typeface="Karla"/>
                <a:sym typeface="Karla"/>
              </a:defRPr>
            </a:lvl2pPr>
            <a:lvl3pPr lvl="2">
              <a:spcBef>
                <a:spcPts val="480"/>
              </a:spcBef>
              <a:buClr>
                <a:srgbClr val="ABE33F"/>
              </a:buClr>
              <a:buSzPct val="100000"/>
              <a:buFont typeface="Karla"/>
              <a:buChar char="◇"/>
              <a:defRPr sz="2400">
                <a:solidFill>
                  <a:srgbClr val="004C52"/>
                </a:solidFill>
                <a:latin typeface="Karla"/>
                <a:ea typeface="Karla"/>
                <a:cs typeface="Karla"/>
                <a:sym typeface="Karla"/>
              </a:defRPr>
            </a:lvl3pPr>
            <a:lvl4pPr lvl="3">
              <a:spcBef>
                <a:spcPts val="360"/>
              </a:spcBef>
              <a:buClr>
                <a:srgbClr val="004C52"/>
              </a:buClr>
              <a:buSzPct val="100000"/>
              <a:buFont typeface="Karla"/>
              <a:buChar char="●"/>
              <a:defRPr sz="2400">
                <a:solidFill>
                  <a:srgbClr val="004C52"/>
                </a:solidFill>
                <a:latin typeface="Karla"/>
                <a:ea typeface="Karla"/>
                <a:cs typeface="Karla"/>
                <a:sym typeface="Karla"/>
              </a:defRPr>
            </a:lvl4pPr>
            <a:lvl5pPr lvl="4">
              <a:spcBef>
                <a:spcPts val="360"/>
              </a:spcBef>
              <a:buClr>
                <a:srgbClr val="004C52"/>
              </a:buClr>
              <a:buSzPct val="100000"/>
              <a:buFont typeface="Karla"/>
              <a:buChar char="○"/>
              <a:defRPr sz="2400">
                <a:solidFill>
                  <a:srgbClr val="004C52"/>
                </a:solidFill>
                <a:latin typeface="Karla"/>
                <a:ea typeface="Karla"/>
                <a:cs typeface="Karla"/>
                <a:sym typeface="Karla"/>
              </a:defRPr>
            </a:lvl5pPr>
            <a:lvl6pPr lvl="5">
              <a:spcBef>
                <a:spcPts val="360"/>
              </a:spcBef>
              <a:buClr>
                <a:srgbClr val="004C52"/>
              </a:buClr>
              <a:buSzPct val="100000"/>
              <a:buFont typeface="Karla"/>
              <a:buChar char="■"/>
              <a:defRPr sz="2400">
                <a:solidFill>
                  <a:srgbClr val="004C52"/>
                </a:solidFill>
                <a:latin typeface="Karla"/>
                <a:ea typeface="Karla"/>
                <a:cs typeface="Karla"/>
                <a:sym typeface="Karla"/>
              </a:defRPr>
            </a:lvl6pPr>
            <a:lvl7pPr lvl="6">
              <a:spcBef>
                <a:spcPts val="360"/>
              </a:spcBef>
              <a:buClr>
                <a:srgbClr val="004C52"/>
              </a:buClr>
              <a:buSzPct val="100000"/>
              <a:buFont typeface="Karla"/>
              <a:buChar char="●"/>
              <a:defRPr sz="2400">
                <a:solidFill>
                  <a:srgbClr val="004C52"/>
                </a:solidFill>
                <a:latin typeface="Karla"/>
                <a:ea typeface="Karla"/>
                <a:cs typeface="Karla"/>
                <a:sym typeface="Karla"/>
              </a:defRPr>
            </a:lvl7pPr>
            <a:lvl8pPr lvl="7">
              <a:spcBef>
                <a:spcPts val="360"/>
              </a:spcBef>
              <a:buClr>
                <a:srgbClr val="004C52"/>
              </a:buClr>
              <a:buSzPct val="100000"/>
              <a:buFont typeface="Karla"/>
              <a:buChar char="○"/>
              <a:defRPr sz="2400">
                <a:solidFill>
                  <a:srgbClr val="004C52"/>
                </a:solidFill>
                <a:latin typeface="Karla"/>
                <a:ea typeface="Karla"/>
                <a:cs typeface="Karla"/>
                <a:sym typeface="Karla"/>
              </a:defRPr>
            </a:lvl8pPr>
            <a:lvl9pPr lvl="8">
              <a:spcBef>
                <a:spcPts val="360"/>
              </a:spcBef>
              <a:buClr>
                <a:srgbClr val="004C52"/>
              </a:buClr>
              <a:buSzPct val="1000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wrap="square" lIns="91425" tIns="91425" rIns="91425" bIns="91425" anchor="t" anchorCtr="0"/>
          <a:lstStyle>
            <a:lvl1pPr lvl="0">
              <a:spcBef>
                <a:spcPts val="0"/>
              </a:spcBef>
              <a:buClr>
                <a:srgbClr val="FFFFFF"/>
              </a:buClr>
              <a:buSzPct val="100000"/>
              <a:buFont typeface="Raleway"/>
              <a:buNone/>
              <a:defRPr sz="2400" b="1">
                <a:solidFill>
                  <a:srgbClr val="FFFFFF"/>
                </a:solidFill>
                <a:latin typeface="Raleway"/>
                <a:ea typeface="Raleway"/>
                <a:cs typeface="Raleway"/>
                <a:sym typeface="Raleway"/>
              </a:defRPr>
            </a:lvl1pPr>
            <a:lvl2pPr lvl="1">
              <a:spcBef>
                <a:spcPts val="0"/>
              </a:spcBef>
              <a:buClr>
                <a:srgbClr val="FFFFFF"/>
              </a:buClr>
              <a:buSzPct val="100000"/>
              <a:buFont typeface="Raleway"/>
              <a:buNone/>
              <a:defRPr sz="2400" b="1">
                <a:solidFill>
                  <a:srgbClr val="FFFFFF"/>
                </a:solidFill>
                <a:latin typeface="Raleway"/>
                <a:ea typeface="Raleway"/>
                <a:cs typeface="Raleway"/>
                <a:sym typeface="Raleway"/>
              </a:defRPr>
            </a:lvl2pPr>
            <a:lvl3pPr lvl="2">
              <a:spcBef>
                <a:spcPts val="0"/>
              </a:spcBef>
              <a:buClr>
                <a:srgbClr val="FFFFFF"/>
              </a:buClr>
              <a:buSzPct val="100000"/>
              <a:buFont typeface="Raleway"/>
              <a:buNone/>
              <a:defRPr sz="2400" b="1">
                <a:solidFill>
                  <a:srgbClr val="FFFFFF"/>
                </a:solidFill>
                <a:latin typeface="Raleway"/>
                <a:ea typeface="Raleway"/>
                <a:cs typeface="Raleway"/>
                <a:sym typeface="Raleway"/>
              </a:defRPr>
            </a:lvl3pPr>
            <a:lvl4pPr lvl="3">
              <a:spcBef>
                <a:spcPts val="0"/>
              </a:spcBef>
              <a:buClr>
                <a:srgbClr val="FFFFFF"/>
              </a:buClr>
              <a:buSzPct val="100000"/>
              <a:buFont typeface="Raleway"/>
              <a:buNone/>
              <a:defRPr sz="2400" b="1">
                <a:solidFill>
                  <a:srgbClr val="FFFFFF"/>
                </a:solidFill>
                <a:latin typeface="Raleway"/>
                <a:ea typeface="Raleway"/>
                <a:cs typeface="Raleway"/>
                <a:sym typeface="Raleway"/>
              </a:defRPr>
            </a:lvl4pPr>
            <a:lvl5pPr lvl="4">
              <a:spcBef>
                <a:spcPts val="0"/>
              </a:spcBef>
              <a:buClr>
                <a:srgbClr val="FFFFFF"/>
              </a:buClr>
              <a:buSzPct val="100000"/>
              <a:buFont typeface="Raleway"/>
              <a:buNone/>
              <a:defRPr sz="2400" b="1">
                <a:solidFill>
                  <a:srgbClr val="FFFFFF"/>
                </a:solidFill>
                <a:latin typeface="Raleway"/>
                <a:ea typeface="Raleway"/>
                <a:cs typeface="Raleway"/>
                <a:sym typeface="Raleway"/>
              </a:defRPr>
            </a:lvl5pPr>
            <a:lvl6pPr lvl="5">
              <a:spcBef>
                <a:spcPts val="0"/>
              </a:spcBef>
              <a:buClr>
                <a:srgbClr val="FFFFFF"/>
              </a:buClr>
              <a:buSzPct val="100000"/>
              <a:buFont typeface="Raleway"/>
              <a:buNone/>
              <a:defRPr sz="2400" b="1">
                <a:solidFill>
                  <a:srgbClr val="FFFFFF"/>
                </a:solidFill>
                <a:latin typeface="Raleway"/>
                <a:ea typeface="Raleway"/>
                <a:cs typeface="Raleway"/>
                <a:sym typeface="Raleway"/>
              </a:defRPr>
            </a:lvl6pPr>
            <a:lvl7pPr lvl="6">
              <a:spcBef>
                <a:spcPts val="0"/>
              </a:spcBef>
              <a:buClr>
                <a:srgbClr val="FFFFFF"/>
              </a:buClr>
              <a:buSzPct val="100000"/>
              <a:buFont typeface="Raleway"/>
              <a:buNone/>
              <a:defRPr sz="2400" b="1">
                <a:solidFill>
                  <a:srgbClr val="FFFFFF"/>
                </a:solidFill>
                <a:latin typeface="Raleway"/>
                <a:ea typeface="Raleway"/>
                <a:cs typeface="Raleway"/>
                <a:sym typeface="Raleway"/>
              </a:defRPr>
            </a:lvl7pPr>
            <a:lvl8pPr lvl="7">
              <a:spcBef>
                <a:spcPts val="0"/>
              </a:spcBef>
              <a:buClr>
                <a:srgbClr val="FFFFFF"/>
              </a:buClr>
              <a:buSzPct val="100000"/>
              <a:buFont typeface="Raleway"/>
              <a:buNone/>
              <a:defRPr sz="2400" b="1">
                <a:solidFill>
                  <a:srgbClr val="FFFFFF"/>
                </a:solidFill>
                <a:latin typeface="Raleway"/>
                <a:ea typeface="Raleway"/>
                <a:cs typeface="Raleway"/>
                <a:sym typeface="Raleway"/>
              </a:defRPr>
            </a:lvl8pPr>
            <a:lvl9pPr lvl="8">
              <a:spcBef>
                <a:spcPts val="0"/>
              </a:spcBef>
              <a:buClr>
                <a:srgbClr val="FFFFFF"/>
              </a:buClr>
              <a:buSzPct val="1000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752600" y="1733550"/>
            <a:ext cx="5706000" cy="1159800"/>
          </a:xfrm>
          <a:prstGeom prst="rect">
            <a:avLst/>
          </a:prstGeom>
        </p:spPr>
        <p:txBody>
          <a:bodyPr wrap="square" lIns="91425" tIns="91425" rIns="91425" bIns="91425" anchor="ctr" anchorCtr="0">
            <a:noAutofit/>
          </a:bodyPr>
          <a:lstStyle/>
          <a:p>
            <a:pPr lvl="0">
              <a:spcBef>
                <a:spcPts val="0"/>
              </a:spcBef>
              <a:buNone/>
            </a:pPr>
            <a:r>
              <a:rPr lang="en" dirty="0"/>
              <a:t>Augmented Reality in Welding Education</a:t>
            </a:r>
          </a:p>
        </p:txBody>
      </p:sp>
      <p:sp>
        <p:nvSpPr>
          <p:cNvPr id="3" name="Shape 87"/>
          <p:cNvSpPr txBox="1">
            <a:spLocks/>
          </p:cNvSpPr>
          <p:nvPr/>
        </p:nvSpPr>
        <p:spPr>
          <a:xfrm>
            <a:off x="304800" y="3714750"/>
            <a:ext cx="3267600" cy="1159800"/>
          </a:xfrm>
          <a:prstGeom prst="rect">
            <a:avLst/>
          </a:prstGeom>
          <a:noFill/>
          <a:ln>
            <a:noFill/>
          </a:ln>
        </p:spPr>
        <p:txBody>
          <a:bodyPr wrap="square" lIns="91425" tIns="91425" rIns="91425" bIns="91425" anchor="ctr" anchorCtr="0">
            <a:noAutofit/>
          </a:bodyPr>
          <a:lstStyle/>
          <a:p>
            <a:pPr marL="0" marR="0" lvl="0" indent="0" algn="just" defTabSz="914400" rtl="0" eaLnBrk="1" fontAlgn="auto" latinLnBrk="0" hangingPunct="1">
              <a:lnSpc>
                <a:spcPct val="100000"/>
              </a:lnSpc>
              <a:spcBef>
                <a:spcPts val="0"/>
              </a:spcBef>
              <a:spcAft>
                <a:spcPts val="0"/>
              </a:spcAft>
              <a:buClr>
                <a:srgbClr val="FFFFFF"/>
              </a:buClr>
              <a:buSzPct val="100000"/>
              <a:buFont typeface="Wingdings" pitchFamily="2" charset="2"/>
              <a:buChar char="q"/>
              <a:tabLst/>
              <a:defRPr/>
            </a:pPr>
            <a:r>
              <a:rPr lang="en" b="1" dirty="0">
                <a:solidFill>
                  <a:srgbClr val="FFFFFF"/>
                </a:solidFill>
                <a:latin typeface="Raleway"/>
                <a:ea typeface="Raleway"/>
                <a:cs typeface="Raleway"/>
                <a:sym typeface="Raleway"/>
              </a:rPr>
              <a:t>  Anisah Nurul Q	 1157050020</a:t>
            </a:r>
          </a:p>
          <a:p>
            <a:pPr lvl="0" algn="just">
              <a:buClr>
                <a:srgbClr val="FFFFFF"/>
              </a:buClr>
              <a:buSzPct val="100000"/>
              <a:buFont typeface="Wingdings" pitchFamily="2" charset="2"/>
              <a:buChar char="q"/>
            </a:pPr>
            <a:r>
              <a:rPr lang="en" b="1" dirty="0">
                <a:solidFill>
                  <a:srgbClr val="FFFFFF"/>
                </a:solidFill>
                <a:latin typeface="Raleway"/>
                <a:ea typeface="Raleway"/>
                <a:cs typeface="Raleway"/>
                <a:sym typeface="Raleway"/>
              </a:rPr>
              <a:t>  Banni Pebriansyah 1167050041</a:t>
            </a:r>
          </a:p>
          <a:p>
            <a:pPr lvl="0" algn="just">
              <a:buClr>
                <a:srgbClr val="FFFFFF"/>
              </a:buClr>
              <a:buSzPct val="100000"/>
              <a:buFont typeface="Wingdings" pitchFamily="2" charset="2"/>
              <a:buChar char="q"/>
            </a:pPr>
            <a:r>
              <a:rPr kumimoji="0" lang="en" b="1" i="0" u="none" strike="noStrike" kern="0" cap="none" spc="0" normalizeH="0" baseline="0" noProof="0" dirty="0">
                <a:ln>
                  <a:noFill/>
                </a:ln>
                <a:solidFill>
                  <a:srgbClr val="FFFFFF"/>
                </a:solidFill>
                <a:effectLst/>
                <a:uLnTx/>
                <a:uFillTx/>
                <a:latin typeface="Raleway"/>
                <a:ea typeface="Raleway"/>
                <a:cs typeface="Raleway"/>
                <a:sym typeface="Raleway"/>
              </a:rPr>
              <a:t>  Rifki Irpandi	</a:t>
            </a:r>
            <a:r>
              <a:rPr lang="en" b="1" dirty="0">
                <a:solidFill>
                  <a:srgbClr val="FFFFFF"/>
                </a:solidFill>
                <a:latin typeface="Raleway"/>
                <a:ea typeface="Raleway"/>
                <a:cs typeface="Raleway"/>
                <a:sym typeface="Raleway"/>
              </a:rPr>
              <a:t> 1157050140</a:t>
            </a:r>
            <a:endParaRPr kumimoji="0" lang="en" b="1" i="0" u="none" strike="noStrike" kern="0" cap="none" spc="0" normalizeH="0" baseline="0" noProof="0" dirty="0">
              <a:ln>
                <a:noFill/>
              </a:ln>
              <a:solidFill>
                <a:srgbClr val="FFFFFF"/>
              </a:solidFill>
              <a:effectLst/>
              <a:uLnTx/>
              <a:uFillTx/>
              <a:latin typeface="Raleway"/>
              <a:ea typeface="Raleway"/>
              <a:cs typeface="Raleway"/>
              <a:sym typeface="Raleway"/>
            </a:endParaRPr>
          </a:p>
          <a:p>
            <a:pPr lvl="0" algn="just">
              <a:buClr>
                <a:srgbClr val="FFFFFF"/>
              </a:buClr>
              <a:buSzPct val="100000"/>
              <a:buFont typeface="Wingdings" pitchFamily="2" charset="2"/>
              <a:buChar char="q"/>
            </a:pPr>
            <a:r>
              <a:rPr lang="en" b="1" dirty="0">
                <a:solidFill>
                  <a:srgbClr val="FFFFFF"/>
                </a:solidFill>
                <a:latin typeface="Raleway"/>
                <a:ea typeface="Raleway"/>
                <a:cs typeface="Raleway"/>
                <a:sym typeface="Raleway"/>
              </a:rPr>
              <a:t>  Rizkhita H M	 1157050152</a:t>
            </a:r>
          </a:p>
          <a:p>
            <a:pPr lvl="0" algn="just">
              <a:buClr>
                <a:srgbClr val="FFFFFF"/>
              </a:buClr>
              <a:buSzPct val="100000"/>
              <a:buFont typeface="Wingdings" pitchFamily="2" charset="2"/>
              <a:buChar char="q"/>
            </a:pPr>
            <a:r>
              <a:rPr kumimoji="0" lang="en" b="1" i="0" u="none" strike="noStrike" kern="0" cap="none" spc="0" normalizeH="0" noProof="0" dirty="0">
                <a:ln>
                  <a:noFill/>
                </a:ln>
                <a:solidFill>
                  <a:srgbClr val="FFFFFF"/>
                </a:solidFill>
                <a:effectLst/>
                <a:uLnTx/>
                <a:uFillTx/>
                <a:latin typeface="Raleway"/>
                <a:ea typeface="Raleway"/>
                <a:cs typeface="Raleway"/>
                <a:sym typeface="Raleway"/>
              </a:rPr>
              <a:t>  Septya Eghu P</a:t>
            </a:r>
            <a:r>
              <a:rPr kumimoji="0" lang="en" b="1" i="0" u="none" strike="noStrike" kern="0" cap="none" spc="0" normalizeH="0" baseline="0" noProof="0" dirty="0">
                <a:ln>
                  <a:noFill/>
                </a:ln>
                <a:solidFill>
                  <a:srgbClr val="FFFFFF"/>
                </a:solidFill>
                <a:effectLst/>
                <a:uLnTx/>
                <a:uFillTx/>
                <a:latin typeface="Raleway"/>
                <a:ea typeface="Raleway"/>
                <a:cs typeface="Raleway"/>
                <a:sym typeface="Raleway"/>
              </a:rPr>
              <a:t>  	</a:t>
            </a:r>
            <a:r>
              <a:rPr lang="en" b="1" dirty="0">
                <a:solidFill>
                  <a:srgbClr val="FFFFFF"/>
                </a:solidFill>
                <a:latin typeface="Raleway"/>
                <a:ea typeface="Raleway"/>
                <a:cs typeface="Raleway"/>
                <a:sym typeface="Raleway"/>
              </a:rPr>
              <a:t> 1157050155</a:t>
            </a:r>
            <a:endParaRPr kumimoji="0" lang="en" b="1" i="0" u="none" strike="noStrike" kern="0" cap="none" spc="0" normalizeH="0" baseline="0" noProof="0" dirty="0">
              <a:ln>
                <a:noFill/>
              </a:ln>
              <a:solidFill>
                <a:srgbClr val="FFFFFF"/>
              </a:solidFill>
              <a:effectLst/>
              <a:uLnTx/>
              <a:uFillTx/>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50" y="398400"/>
            <a:ext cx="3151950" cy="496950"/>
          </a:xfrm>
        </p:spPr>
        <p:txBody>
          <a:bodyPr/>
          <a:lstStyle/>
          <a:p>
            <a:r>
              <a:rPr lang="en-US" dirty="0" err="1"/>
              <a:t>Kesimpulan</a:t>
            </a:r>
            <a:r>
              <a:rPr lang="en-US" dirty="0"/>
              <a:t> </a:t>
            </a:r>
          </a:p>
        </p:txBody>
      </p:sp>
      <p:pic>
        <p:nvPicPr>
          <p:cNvPr id="4" name="Picture 3" descr="kesimpulan orang tamvan.jpg"/>
          <p:cNvPicPr>
            <a:picLocks noChangeAspect="1"/>
          </p:cNvPicPr>
          <p:nvPr/>
        </p:nvPicPr>
        <p:blipFill>
          <a:blip r:embed="rId2"/>
          <a:stretch>
            <a:fillRect/>
          </a:stretch>
        </p:blipFill>
        <p:spPr>
          <a:xfrm>
            <a:off x="1752600" y="1200150"/>
            <a:ext cx="5715000" cy="3238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4724400" cy="990600"/>
          </a:xfrm>
        </p:spPr>
        <p:txBody>
          <a:bodyPr/>
          <a:lstStyle/>
          <a:p>
            <a:r>
              <a:rPr lang="en-US" dirty="0" err="1"/>
              <a:t>Kesimpulan</a:t>
            </a:r>
            <a:r>
              <a:rPr lang="en-US" dirty="0"/>
              <a:t> (</a:t>
            </a:r>
            <a:r>
              <a:rPr lang="en-US" dirty="0" err="1"/>
              <a:t>penjelasan</a:t>
            </a:r>
            <a:r>
              <a:rPr lang="en-US" dirty="0"/>
              <a:t>)</a:t>
            </a:r>
          </a:p>
        </p:txBody>
      </p:sp>
      <p:sp>
        <p:nvSpPr>
          <p:cNvPr id="3" name="Text Placeholder 2"/>
          <p:cNvSpPr>
            <a:spLocks noGrp="1"/>
          </p:cNvSpPr>
          <p:nvPr>
            <p:ph type="body" idx="1"/>
          </p:nvPr>
        </p:nvSpPr>
        <p:spPr>
          <a:xfrm>
            <a:off x="838200" y="1352550"/>
            <a:ext cx="7370700" cy="3327300"/>
          </a:xfrm>
        </p:spPr>
        <p:txBody>
          <a:bodyPr/>
          <a:lstStyle/>
          <a:p>
            <a:pPr marL="228600" indent="-228600">
              <a:buAutoNum type="arabicPeriod"/>
            </a:pPr>
            <a:r>
              <a:rPr lang="en-US" sz="1200" dirty="0" err="1">
                <a:latin typeface="+mj-lt"/>
              </a:rPr>
              <a:t>Siswa</a:t>
            </a:r>
            <a:r>
              <a:rPr lang="en-US" sz="1200" dirty="0">
                <a:latin typeface="+mj-lt"/>
              </a:rPr>
              <a:t> </a:t>
            </a:r>
            <a:r>
              <a:rPr lang="en-US" sz="1200" dirty="0" err="1">
                <a:latin typeface="+mj-lt"/>
              </a:rPr>
              <a:t>sangat</a:t>
            </a:r>
            <a:r>
              <a:rPr lang="en-US" sz="1200" dirty="0">
                <a:latin typeface="+mj-lt"/>
              </a:rPr>
              <a:t> </a:t>
            </a:r>
            <a:r>
              <a:rPr lang="en-US" sz="1200" dirty="0" err="1">
                <a:latin typeface="+mj-lt"/>
              </a:rPr>
              <a:t>termotivasi</a:t>
            </a:r>
            <a:r>
              <a:rPr lang="en-US" sz="1200" dirty="0">
                <a:latin typeface="+mj-lt"/>
              </a:rPr>
              <a:t> </a:t>
            </a:r>
            <a:r>
              <a:rPr lang="en-US" sz="1200" dirty="0" err="1">
                <a:latin typeface="+mj-lt"/>
              </a:rPr>
              <a:t>unutk</a:t>
            </a:r>
            <a:r>
              <a:rPr lang="en-US" sz="1200" dirty="0">
                <a:latin typeface="+mj-lt"/>
              </a:rPr>
              <a:t> </a:t>
            </a:r>
            <a:r>
              <a:rPr lang="en-US" sz="1200" dirty="0" err="1">
                <a:latin typeface="+mj-lt"/>
              </a:rPr>
              <a:t>melakukan</a:t>
            </a:r>
            <a:r>
              <a:rPr lang="en-US" sz="1200" dirty="0">
                <a:latin typeface="+mj-lt"/>
              </a:rPr>
              <a:t> </a:t>
            </a:r>
            <a:r>
              <a:rPr lang="en-US" sz="1200" dirty="0" err="1">
                <a:latin typeface="+mj-lt"/>
              </a:rPr>
              <a:t>pelatihan</a:t>
            </a:r>
            <a:r>
              <a:rPr lang="en-US" sz="1200" dirty="0">
                <a:latin typeface="+mj-lt"/>
              </a:rPr>
              <a:t> </a:t>
            </a:r>
            <a:r>
              <a:rPr lang="en-US" sz="1200" dirty="0" err="1">
                <a:latin typeface="+mj-lt"/>
              </a:rPr>
              <a:t>pertamanya</a:t>
            </a:r>
            <a:endParaRPr lang="en-US" sz="1200" dirty="0">
              <a:latin typeface="+mj-lt"/>
            </a:endParaRPr>
          </a:p>
          <a:p>
            <a:pPr marL="228600" indent="-228600">
              <a:buAutoNum type="arabicPeriod"/>
            </a:pPr>
            <a:r>
              <a:rPr lang="en-US" sz="1200" dirty="0" err="1">
                <a:latin typeface="+mj-lt"/>
              </a:rPr>
              <a:t>Latihan</a:t>
            </a:r>
            <a:r>
              <a:rPr lang="en-US" sz="1200" dirty="0">
                <a:latin typeface="+mj-lt"/>
              </a:rPr>
              <a:t> </a:t>
            </a:r>
            <a:r>
              <a:rPr lang="en-US" sz="1200" dirty="0" err="1">
                <a:latin typeface="+mj-lt"/>
              </a:rPr>
              <a:t>untuk</a:t>
            </a:r>
            <a:r>
              <a:rPr lang="en-US" sz="1200" dirty="0">
                <a:latin typeface="+mj-lt"/>
              </a:rPr>
              <a:t> </a:t>
            </a:r>
            <a:r>
              <a:rPr lang="en-US" sz="1200" dirty="0" err="1">
                <a:latin typeface="+mj-lt"/>
              </a:rPr>
              <a:t>pemula</a:t>
            </a:r>
            <a:r>
              <a:rPr lang="en-US" sz="1200" dirty="0">
                <a:latin typeface="+mj-lt"/>
              </a:rPr>
              <a:t> </a:t>
            </a:r>
            <a:r>
              <a:rPr lang="en-US" sz="1200" dirty="0" err="1">
                <a:latin typeface="+mj-lt"/>
              </a:rPr>
              <a:t>dalam</a:t>
            </a:r>
            <a:r>
              <a:rPr lang="en-US" sz="1200" dirty="0">
                <a:latin typeface="+mj-lt"/>
              </a:rPr>
              <a:t> </a:t>
            </a:r>
            <a:r>
              <a:rPr lang="en-US" sz="1200" dirty="0" err="1">
                <a:latin typeface="+mj-lt"/>
              </a:rPr>
              <a:t>pengelasan</a:t>
            </a:r>
            <a:r>
              <a:rPr lang="en-US" sz="1200" dirty="0">
                <a:latin typeface="+mj-lt"/>
              </a:rPr>
              <a:t> </a:t>
            </a:r>
            <a:r>
              <a:rPr lang="en-US" sz="1200" dirty="0" err="1">
                <a:latin typeface="+mj-lt"/>
              </a:rPr>
              <a:t>menggunakan</a:t>
            </a:r>
            <a:r>
              <a:rPr lang="en-US" sz="1200" dirty="0">
                <a:latin typeface="+mj-lt"/>
              </a:rPr>
              <a:t> AR </a:t>
            </a:r>
            <a:r>
              <a:rPr lang="en-US" sz="1200" dirty="0" err="1">
                <a:latin typeface="+mj-lt"/>
              </a:rPr>
              <a:t>di</a:t>
            </a:r>
            <a:r>
              <a:rPr lang="en-US" sz="1200" dirty="0">
                <a:latin typeface="+mj-lt"/>
              </a:rPr>
              <a:t> </a:t>
            </a:r>
            <a:r>
              <a:rPr lang="en-US" sz="1200" dirty="0" err="1">
                <a:latin typeface="+mj-lt"/>
              </a:rPr>
              <a:t>rekomendasikan</a:t>
            </a:r>
            <a:r>
              <a:rPr lang="en-US" sz="1200" dirty="0">
                <a:latin typeface="+mj-lt"/>
              </a:rPr>
              <a:t> agar </a:t>
            </a:r>
            <a:r>
              <a:rPr lang="en-US" sz="1200" dirty="0" err="1">
                <a:latin typeface="+mj-lt"/>
              </a:rPr>
              <a:t>pemula</a:t>
            </a:r>
            <a:r>
              <a:rPr lang="en-US" sz="1200" dirty="0">
                <a:latin typeface="+mj-lt"/>
              </a:rPr>
              <a:t> </a:t>
            </a:r>
            <a:r>
              <a:rPr lang="en-US" sz="1200" dirty="0" err="1">
                <a:latin typeface="+mj-lt"/>
              </a:rPr>
              <a:t>dapat</a:t>
            </a:r>
            <a:r>
              <a:rPr lang="en-US" sz="1200" dirty="0">
                <a:latin typeface="+mj-lt"/>
              </a:rPr>
              <a:t> </a:t>
            </a:r>
            <a:r>
              <a:rPr lang="en-US" sz="1200" dirty="0" err="1">
                <a:latin typeface="+mj-lt"/>
              </a:rPr>
              <a:t>beradaptasi</a:t>
            </a:r>
            <a:r>
              <a:rPr lang="en-US" sz="1200" dirty="0">
                <a:latin typeface="+mj-lt"/>
              </a:rPr>
              <a:t> (</a:t>
            </a:r>
            <a:r>
              <a:rPr lang="en-US" sz="1200" dirty="0" err="1">
                <a:latin typeface="+mj-lt"/>
              </a:rPr>
              <a:t>meningkatkan</a:t>
            </a:r>
            <a:r>
              <a:rPr lang="en-US" sz="1200" dirty="0">
                <a:latin typeface="+mj-lt"/>
              </a:rPr>
              <a:t> </a:t>
            </a:r>
            <a:r>
              <a:rPr lang="en-US" sz="1200" dirty="0" err="1">
                <a:latin typeface="+mj-lt"/>
              </a:rPr>
              <a:t>ketajaman</a:t>
            </a:r>
            <a:r>
              <a:rPr lang="en-US" sz="1200" dirty="0">
                <a:latin typeface="+mj-lt"/>
              </a:rPr>
              <a:t> visual) </a:t>
            </a:r>
            <a:r>
              <a:rPr lang="en-US" sz="1200" dirty="0" err="1">
                <a:latin typeface="+mj-lt"/>
              </a:rPr>
              <a:t>sebelum</a:t>
            </a:r>
            <a:r>
              <a:rPr lang="en-US" sz="1200" dirty="0">
                <a:latin typeface="+mj-lt"/>
              </a:rPr>
              <a:t> </a:t>
            </a:r>
            <a:r>
              <a:rPr lang="en-US" sz="1200" dirty="0" err="1">
                <a:latin typeface="+mj-lt"/>
              </a:rPr>
              <a:t>melakukan</a:t>
            </a:r>
            <a:r>
              <a:rPr lang="en-US" sz="1200" dirty="0">
                <a:latin typeface="+mj-lt"/>
              </a:rPr>
              <a:t> real training (</a:t>
            </a:r>
            <a:r>
              <a:rPr lang="en-US" sz="1200" dirty="0" err="1">
                <a:latin typeface="+mj-lt"/>
              </a:rPr>
              <a:t>pekerjaan</a:t>
            </a:r>
            <a:r>
              <a:rPr lang="en-US" sz="1200" dirty="0">
                <a:latin typeface="+mj-lt"/>
              </a:rPr>
              <a:t> </a:t>
            </a:r>
            <a:r>
              <a:rPr lang="en-US" sz="1200" dirty="0" err="1">
                <a:latin typeface="+mj-lt"/>
              </a:rPr>
              <a:t>sebenarnya</a:t>
            </a:r>
            <a:r>
              <a:rPr lang="en-US" sz="1200" dirty="0">
                <a:latin typeface="+mj-lt"/>
              </a:rPr>
              <a:t>).</a:t>
            </a:r>
          </a:p>
          <a:p>
            <a:pPr marL="228600" indent="-228600">
              <a:buAutoNum type="arabicPeriod"/>
            </a:pPr>
            <a:r>
              <a:rPr lang="en-US" sz="1200" dirty="0" err="1">
                <a:latin typeface="+mj-lt"/>
              </a:rPr>
              <a:t>Biaya</a:t>
            </a:r>
            <a:r>
              <a:rPr lang="en-US" sz="1200" dirty="0">
                <a:latin typeface="+mj-lt"/>
              </a:rPr>
              <a:t> </a:t>
            </a:r>
            <a:r>
              <a:rPr lang="en-US" sz="1200" dirty="0" err="1">
                <a:latin typeface="+mj-lt"/>
              </a:rPr>
              <a:t>dapat</a:t>
            </a:r>
            <a:r>
              <a:rPr lang="en-US" sz="1200" dirty="0">
                <a:latin typeface="+mj-lt"/>
              </a:rPr>
              <a:t> </a:t>
            </a:r>
            <a:r>
              <a:rPr lang="en-US" sz="1200" dirty="0" err="1">
                <a:latin typeface="+mj-lt"/>
              </a:rPr>
              <a:t>terminimalisir</a:t>
            </a:r>
            <a:r>
              <a:rPr lang="en-US" sz="1200" dirty="0">
                <a:latin typeface="+mj-lt"/>
              </a:rPr>
              <a:t> </a:t>
            </a:r>
            <a:r>
              <a:rPr lang="en-US" sz="1200" dirty="0" err="1">
                <a:latin typeface="+mj-lt"/>
              </a:rPr>
              <a:t>karena</a:t>
            </a:r>
            <a:r>
              <a:rPr lang="en-US" sz="1200" dirty="0">
                <a:latin typeface="+mj-lt"/>
              </a:rPr>
              <a:t> </a:t>
            </a:r>
            <a:r>
              <a:rPr lang="en-US" sz="1200" dirty="0" err="1">
                <a:latin typeface="+mj-lt"/>
              </a:rPr>
              <a:t>pada</a:t>
            </a:r>
            <a:r>
              <a:rPr lang="en-US" sz="1200" dirty="0">
                <a:latin typeface="+mj-lt"/>
              </a:rPr>
              <a:t> </a:t>
            </a:r>
            <a:r>
              <a:rPr lang="en-US" sz="1200" dirty="0" err="1">
                <a:latin typeface="+mj-lt"/>
              </a:rPr>
              <a:t>pelatihan</a:t>
            </a:r>
            <a:r>
              <a:rPr lang="en-US" sz="1200" dirty="0">
                <a:latin typeface="+mj-lt"/>
              </a:rPr>
              <a:t> </a:t>
            </a:r>
            <a:r>
              <a:rPr lang="en-US" sz="1200" dirty="0" err="1">
                <a:latin typeface="+mj-lt"/>
              </a:rPr>
              <a:t>nyata</a:t>
            </a:r>
            <a:r>
              <a:rPr lang="en-US" sz="1200" dirty="0">
                <a:latin typeface="+mj-lt"/>
              </a:rPr>
              <a:t>, </a:t>
            </a:r>
            <a:r>
              <a:rPr lang="en-US" sz="1200" dirty="0" err="1">
                <a:latin typeface="+mj-lt"/>
              </a:rPr>
              <a:t>apabila</a:t>
            </a:r>
            <a:r>
              <a:rPr lang="en-US" sz="1200" dirty="0">
                <a:latin typeface="+mj-lt"/>
              </a:rPr>
              <a:t> </a:t>
            </a:r>
            <a:r>
              <a:rPr lang="en-US" sz="1200" dirty="0" err="1">
                <a:latin typeface="+mj-lt"/>
              </a:rPr>
              <a:t>terjadi</a:t>
            </a:r>
            <a:r>
              <a:rPr lang="en-US" sz="1200" dirty="0">
                <a:latin typeface="+mj-lt"/>
              </a:rPr>
              <a:t> </a:t>
            </a:r>
            <a:r>
              <a:rPr lang="en-US" sz="1200" dirty="0" err="1">
                <a:latin typeface="+mj-lt"/>
              </a:rPr>
              <a:t>kesalahan</a:t>
            </a:r>
            <a:r>
              <a:rPr lang="en-US" sz="1200" dirty="0">
                <a:latin typeface="+mj-lt"/>
              </a:rPr>
              <a:t> </a:t>
            </a:r>
            <a:r>
              <a:rPr lang="en-US" sz="1200" dirty="0" err="1">
                <a:latin typeface="+mj-lt"/>
              </a:rPr>
              <a:t>maka</a:t>
            </a:r>
            <a:r>
              <a:rPr lang="en-US" sz="1200" dirty="0">
                <a:latin typeface="+mj-lt"/>
              </a:rPr>
              <a:t> </a:t>
            </a:r>
            <a:r>
              <a:rPr lang="en-US" sz="1200" dirty="0" err="1">
                <a:latin typeface="+mj-lt"/>
              </a:rPr>
              <a:t>proyek</a:t>
            </a:r>
            <a:r>
              <a:rPr lang="en-US" sz="1200" dirty="0">
                <a:latin typeface="+mj-lt"/>
              </a:rPr>
              <a:t> </a:t>
            </a:r>
            <a:r>
              <a:rPr lang="en-US" sz="1200" dirty="0" err="1">
                <a:latin typeface="+mj-lt"/>
              </a:rPr>
              <a:t>pengelasan</a:t>
            </a:r>
            <a:r>
              <a:rPr lang="en-US" sz="1200" dirty="0">
                <a:latin typeface="+mj-lt"/>
              </a:rPr>
              <a:t> </a:t>
            </a:r>
            <a:r>
              <a:rPr lang="en-US" sz="1200" dirty="0" err="1">
                <a:latin typeface="+mj-lt"/>
              </a:rPr>
              <a:t>harus</a:t>
            </a:r>
            <a:r>
              <a:rPr lang="en-US" sz="1200" dirty="0">
                <a:latin typeface="+mj-lt"/>
              </a:rPr>
              <a:t> </a:t>
            </a:r>
            <a:r>
              <a:rPr lang="en-US" sz="1200" dirty="0" err="1">
                <a:latin typeface="+mj-lt"/>
              </a:rPr>
              <a:t>diulang</a:t>
            </a:r>
            <a:r>
              <a:rPr lang="en-US" sz="1200" dirty="0">
                <a:latin typeface="+mj-lt"/>
              </a:rPr>
              <a:t> </a:t>
            </a:r>
            <a:r>
              <a:rPr lang="en-US" sz="1200" dirty="0" err="1">
                <a:latin typeface="+mj-lt"/>
              </a:rPr>
              <a:t>dari</a:t>
            </a:r>
            <a:r>
              <a:rPr lang="en-US" sz="1200" dirty="0">
                <a:latin typeface="+mj-lt"/>
              </a:rPr>
              <a:t> </a:t>
            </a:r>
            <a:r>
              <a:rPr lang="en-US" sz="1200" dirty="0" err="1">
                <a:latin typeface="+mj-lt"/>
              </a:rPr>
              <a:t>awal</a:t>
            </a:r>
            <a:r>
              <a:rPr lang="en-US" sz="1200" dirty="0">
                <a:latin typeface="+mj-lt"/>
              </a:rPr>
              <a:t> </a:t>
            </a:r>
            <a:r>
              <a:rPr lang="en-US" sz="1200" dirty="0" err="1">
                <a:latin typeface="+mj-lt"/>
              </a:rPr>
              <a:t>sehingga</a:t>
            </a:r>
            <a:r>
              <a:rPr lang="en-US" sz="1200" dirty="0">
                <a:latin typeface="+mj-lt"/>
              </a:rPr>
              <a:t> </a:t>
            </a:r>
            <a:r>
              <a:rPr lang="en-US" sz="1200" dirty="0" err="1">
                <a:latin typeface="+mj-lt"/>
              </a:rPr>
              <a:t>membuang</a:t>
            </a:r>
            <a:r>
              <a:rPr lang="en-US" sz="1200" dirty="0">
                <a:latin typeface="+mj-lt"/>
              </a:rPr>
              <a:t> </a:t>
            </a:r>
            <a:r>
              <a:rPr lang="en-US" sz="1200" dirty="0" err="1">
                <a:latin typeface="+mj-lt"/>
              </a:rPr>
              <a:t>banyak</a:t>
            </a:r>
            <a:r>
              <a:rPr lang="en-US" sz="1200" dirty="0">
                <a:latin typeface="+mj-lt"/>
              </a:rPr>
              <a:t> </a:t>
            </a:r>
            <a:r>
              <a:rPr lang="en-US" sz="1200" dirty="0" err="1">
                <a:latin typeface="+mj-lt"/>
              </a:rPr>
              <a:t>bahan</a:t>
            </a:r>
            <a:r>
              <a:rPr lang="en-US" sz="1200" dirty="0">
                <a:latin typeface="+mj-lt"/>
              </a:rPr>
              <a:t> </a:t>
            </a:r>
            <a:r>
              <a:rPr lang="en-US" sz="1200" dirty="0" err="1">
                <a:latin typeface="+mj-lt"/>
              </a:rPr>
              <a:t>dan</a:t>
            </a:r>
            <a:r>
              <a:rPr lang="en-US" sz="1200" dirty="0">
                <a:latin typeface="+mj-lt"/>
              </a:rPr>
              <a:t> </a:t>
            </a:r>
            <a:r>
              <a:rPr lang="en-US" sz="1200" dirty="0" err="1">
                <a:latin typeface="+mj-lt"/>
              </a:rPr>
              <a:t>waktu</a:t>
            </a:r>
            <a:r>
              <a:rPr lang="en-US" sz="1200" dirty="0">
                <a:latin typeface="+mj-lt"/>
              </a:rPr>
              <a:t>.</a:t>
            </a:r>
          </a:p>
          <a:p>
            <a:pPr marL="228600" indent="-228600">
              <a:buAutoNum type="arabicPeriod"/>
            </a:pPr>
            <a:r>
              <a:rPr lang="id-ID" sz="1200" dirty="0">
                <a:latin typeface="+mj-lt"/>
              </a:rPr>
              <a:t>proses simulasi memberi siswa keamanan yang lebih besar pada tahap awal pelatihan, tidak mengekspos asap yang dihasilkan dalam proses, proses suhu tinggi (daerah busur listrik yang dapat mencapai suhu antara 15000º sampai 20.000 ° C).</a:t>
            </a:r>
            <a:endParaRPr lang="en-US" sz="1200" dirty="0">
              <a:latin typeface="+mj-lt"/>
            </a:endParaRPr>
          </a:p>
          <a:p>
            <a:pPr marL="228600" indent="-228600">
              <a:buAutoNum type="arabicPeriod"/>
            </a:pPr>
            <a:r>
              <a:rPr lang="id-ID" sz="1200" dirty="0">
                <a:latin typeface="+mj-lt"/>
              </a:rPr>
              <a:t>Sebagai saran masa depan untuk memperdalam studi ini, kami merekomendasikan tindak lanjut mengenai periode pelatihan yang lebih lama untuk para pemula. Ini juga menunjukkan bahwa data adalah keterampilan dan kualitas pengelasan dapat dikorelasikan dengan kelompok kontrol subjek tanpa AR pelatihan sebelumnya.</a:t>
            </a:r>
            <a:endParaRPr lang="en-US" sz="1200" dirty="0">
              <a:latin typeface="+mj-lt"/>
            </a:endParaRPr>
          </a:p>
          <a:p>
            <a:pPr marL="228600" indent="-228600">
              <a:buAutoNum type="arabicPeriod"/>
            </a:pPr>
            <a:endParaRPr lang="en-US" sz="12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38200" y="285750"/>
            <a:ext cx="7370700" cy="857400"/>
          </a:xfrm>
          <a:prstGeom prst="rect">
            <a:avLst/>
          </a:prstGeom>
        </p:spPr>
        <p:txBody>
          <a:bodyPr wrap="square" lIns="91425" tIns="91425" rIns="91425" bIns="91425" anchor="t" anchorCtr="0">
            <a:noAutofit/>
          </a:bodyPr>
          <a:lstStyle/>
          <a:p>
            <a:pPr lvl="0">
              <a:spcBef>
                <a:spcPts val="0"/>
              </a:spcBef>
              <a:buNone/>
            </a:pPr>
            <a:r>
              <a:rPr lang="en" dirty="0"/>
              <a:t>Abstrack</a:t>
            </a:r>
          </a:p>
        </p:txBody>
      </p:sp>
      <p:sp>
        <p:nvSpPr>
          <p:cNvPr id="125" name="Shape 125"/>
          <p:cNvSpPr txBox="1">
            <a:spLocks noGrp="1"/>
          </p:cNvSpPr>
          <p:nvPr>
            <p:ph type="body" idx="1"/>
          </p:nvPr>
        </p:nvSpPr>
        <p:spPr>
          <a:xfrm>
            <a:off x="914400" y="1352550"/>
            <a:ext cx="7370700" cy="3327300"/>
          </a:xfrm>
          <a:prstGeom prst="rect">
            <a:avLst/>
          </a:prstGeom>
        </p:spPr>
        <p:txBody>
          <a:bodyPr wrap="square" lIns="91425" tIns="91425" rIns="91425" bIns="91425" anchor="t" anchorCtr="0">
            <a:noAutofit/>
          </a:bodyPr>
          <a:lstStyle/>
          <a:p>
            <a:pPr marL="457200" lvl="0" indent="-381000" rtl="0">
              <a:spcBef>
                <a:spcPts val="0"/>
              </a:spcBef>
            </a:pPr>
            <a:r>
              <a:rPr lang="en" dirty="0"/>
              <a:t>Ruang Lingkup :</a:t>
            </a:r>
          </a:p>
          <a:p>
            <a:pPr marL="457200" lvl="0" indent="-381000" rtl="0">
              <a:spcBef>
                <a:spcPts val="0"/>
              </a:spcBef>
              <a:buNone/>
            </a:pPr>
            <a:r>
              <a:rPr lang="en" dirty="0"/>
              <a:t>		- UX</a:t>
            </a:r>
          </a:p>
          <a:p>
            <a:pPr marL="457200" lvl="1" indent="-381000">
              <a:buNone/>
            </a:pPr>
            <a:r>
              <a:rPr lang="en" dirty="0"/>
              <a:t>		-  AR</a:t>
            </a:r>
          </a:p>
          <a:p>
            <a:pPr marL="457200" lvl="1" indent="-381000">
              <a:buNone/>
            </a:pPr>
            <a:r>
              <a:rPr lang="en" dirty="0"/>
              <a:t>		-  Welding</a:t>
            </a:r>
          </a:p>
          <a:p>
            <a:pPr marL="457200" lvl="0" indent="-381000" rtl="0">
              <a:spcBef>
                <a:spcPts val="0"/>
              </a:spcBef>
            </a:pPr>
            <a:r>
              <a:rPr lang="en" dirty="0"/>
              <a:t>Masalah :</a:t>
            </a:r>
          </a:p>
          <a:p>
            <a:pPr marL="457200" lvl="0" indent="-381000" rtl="0">
              <a:spcBef>
                <a:spcPts val="0"/>
              </a:spcBef>
              <a:buNone/>
            </a:pPr>
            <a:r>
              <a:rPr lang="en" dirty="0"/>
              <a:t>		- Kompleksitas Geometri</a:t>
            </a:r>
          </a:p>
          <a:p>
            <a:pPr marL="457200" lvl="0" indent="-381000" rtl="0">
              <a:spcBef>
                <a:spcPts val="0"/>
              </a:spcBef>
              <a:buNone/>
            </a:pPr>
            <a:r>
              <a:rPr lang="en" dirty="0"/>
              <a:t>		- Kesalahan Real Training, Biaya &amp; Resiko</a:t>
            </a:r>
          </a:p>
          <a:p>
            <a:pPr marL="457200" lvl="0" indent="-381000" rtl="0">
              <a:spcBef>
                <a:spcPts val="0"/>
              </a:spcBef>
            </a:pPr>
            <a:r>
              <a:rPr lang="en" dirty="0"/>
              <a:t>Solusi :</a:t>
            </a:r>
          </a:p>
          <a:p>
            <a:pPr marL="457200" lvl="0" indent="-381000" rtl="0">
              <a:spcBef>
                <a:spcPts val="0"/>
              </a:spcBef>
              <a:buNone/>
            </a:pPr>
            <a:r>
              <a:rPr lang="en" dirty="0"/>
              <a:t>		-  Augmented Reality Technology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38200" y="285750"/>
            <a:ext cx="7370700" cy="857400"/>
          </a:xfrm>
          <a:prstGeom prst="rect">
            <a:avLst/>
          </a:prstGeom>
        </p:spPr>
        <p:txBody>
          <a:bodyPr wrap="square" lIns="91425" tIns="91425" rIns="91425" bIns="91425" anchor="t" anchorCtr="0">
            <a:noAutofit/>
          </a:bodyPr>
          <a:lstStyle/>
          <a:p>
            <a:pPr lvl="0">
              <a:spcBef>
                <a:spcPts val="0"/>
              </a:spcBef>
              <a:buNone/>
            </a:pPr>
            <a:r>
              <a:rPr lang="en" dirty="0"/>
              <a:t>Abstrack (penjelasan)</a:t>
            </a:r>
          </a:p>
        </p:txBody>
      </p:sp>
      <p:sp>
        <p:nvSpPr>
          <p:cNvPr id="125" name="Shape 125"/>
          <p:cNvSpPr txBox="1">
            <a:spLocks noGrp="1"/>
          </p:cNvSpPr>
          <p:nvPr>
            <p:ph type="body" idx="1"/>
          </p:nvPr>
        </p:nvSpPr>
        <p:spPr>
          <a:xfrm>
            <a:off x="838200" y="742950"/>
            <a:ext cx="7370700" cy="4114800"/>
          </a:xfrm>
          <a:prstGeom prst="rect">
            <a:avLst/>
          </a:prstGeom>
        </p:spPr>
        <p:txBody>
          <a:bodyPr wrap="square" lIns="91425" tIns="91425" rIns="91425" bIns="91425" anchor="t" anchorCtr="0">
            <a:noAutofit/>
          </a:bodyPr>
          <a:lstStyle/>
          <a:p>
            <a:pPr lvl="0"/>
            <a:r>
              <a:rPr lang="en-US" sz="1050" dirty="0"/>
              <a:t>Field establish</a:t>
            </a:r>
          </a:p>
          <a:p>
            <a:pPr>
              <a:buNone/>
            </a:pPr>
            <a:r>
              <a:rPr lang="en-US" sz="1050" dirty="0"/>
              <a:t>	HCI &gt; </a:t>
            </a:r>
            <a:r>
              <a:rPr lang="en-US" sz="1050" dirty="0" err="1"/>
              <a:t>Techology</a:t>
            </a:r>
            <a:r>
              <a:rPr lang="en-US" sz="1050" dirty="0"/>
              <a:t> &amp; Education &gt; Augmented Reality</a:t>
            </a:r>
          </a:p>
          <a:p>
            <a:pPr>
              <a:buFont typeface="Arial" pitchFamily="34" charset="0"/>
              <a:buChar char="•"/>
            </a:pPr>
            <a:r>
              <a:rPr lang="en-US" sz="1050" i="1" dirty="0"/>
              <a:t>      </a:t>
            </a:r>
            <a:r>
              <a:rPr lang="en-US" sz="1050" b="1" dirty="0"/>
              <a:t>User Experience (UX) </a:t>
            </a:r>
            <a:r>
              <a:rPr lang="en-US" sz="1050" dirty="0" err="1"/>
              <a:t>dapat</a:t>
            </a:r>
            <a:r>
              <a:rPr lang="en-US" sz="1050" dirty="0"/>
              <a:t> </a:t>
            </a:r>
            <a:r>
              <a:rPr lang="en-US" sz="1050" dirty="0" err="1"/>
              <a:t>didefinisikan</a:t>
            </a:r>
            <a:r>
              <a:rPr lang="en-US" sz="1050" dirty="0"/>
              <a:t> </a:t>
            </a:r>
            <a:r>
              <a:rPr lang="en-US" sz="1050" dirty="0" err="1"/>
              <a:t>sebagai</a:t>
            </a:r>
            <a:r>
              <a:rPr lang="en-US" sz="1050" dirty="0"/>
              <a:t> </a:t>
            </a:r>
            <a:r>
              <a:rPr lang="en-US" sz="1050" dirty="0" err="1"/>
              <a:t>segala</a:t>
            </a:r>
            <a:r>
              <a:rPr lang="en-US" sz="1050" dirty="0"/>
              <a:t> </a:t>
            </a:r>
            <a:r>
              <a:rPr lang="en-US" sz="1050" dirty="0" err="1"/>
              <a:t>pengalaman</a:t>
            </a:r>
            <a:r>
              <a:rPr lang="en-US" sz="1050" dirty="0"/>
              <a:t> yang </a:t>
            </a:r>
            <a:r>
              <a:rPr lang="en-US" sz="1050" dirty="0" err="1"/>
              <a:t>dialami</a:t>
            </a:r>
            <a:r>
              <a:rPr lang="en-US" sz="1050" dirty="0"/>
              <a:t> </a:t>
            </a:r>
            <a:r>
              <a:rPr lang="en-US" sz="1050" dirty="0" err="1"/>
              <a:t>oleh</a:t>
            </a:r>
            <a:r>
              <a:rPr lang="en-US" sz="1050" dirty="0"/>
              <a:t> </a:t>
            </a:r>
            <a:r>
              <a:rPr lang="en-US" sz="1050" dirty="0" err="1"/>
              <a:t>pengguna</a:t>
            </a:r>
            <a:r>
              <a:rPr lang="en-US" sz="1050" dirty="0"/>
              <a:t> </a:t>
            </a:r>
            <a:r>
              <a:rPr lang="en-US" sz="1050" dirty="0" err="1"/>
              <a:t>saat</a:t>
            </a:r>
            <a:r>
              <a:rPr lang="en-US" sz="1050" dirty="0"/>
              <a:t> </a:t>
            </a:r>
            <a:r>
              <a:rPr lang="en-US" sz="1050" dirty="0" err="1"/>
              <a:t>berinteraksi</a:t>
            </a:r>
            <a:r>
              <a:rPr lang="en-US" sz="1050" dirty="0"/>
              <a:t> </a:t>
            </a:r>
            <a:r>
              <a:rPr lang="en-US" sz="1050" dirty="0" err="1"/>
              <a:t>dengan</a:t>
            </a:r>
            <a:r>
              <a:rPr lang="en-US" sz="1050" dirty="0"/>
              <a:t> </a:t>
            </a:r>
            <a:r>
              <a:rPr lang="en-US" sz="1050" dirty="0" err="1"/>
              <a:t>alat</a:t>
            </a:r>
            <a:r>
              <a:rPr lang="en-US" sz="1050" dirty="0"/>
              <a:t> digital. </a:t>
            </a:r>
            <a:r>
              <a:rPr lang="en-US" sz="1050" dirty="0" err="1"/>
              <a:t>Segala</a:t>
            </a:r>
            <a:r>
              <a:rPr lang="en-US" sz="1050" dirty="0"/>
              <a:t> </a:t>
            </a:r>
            <a:r>
              <a:rPr lang="en-US" sz="1050" i="1" dirty="0"/>
              <a:t>experience</a:t>
            </a:r>
            <a:r>
              <a:rPr lang="en-US" sz="1050" dirty="0"/>
              <a:t> </a:t>
            </a:r>
            <a:r>
              <a:rPr lang="en-US" sz="1050" dirty="0" err="1"/>
              <a:t>atau</a:t>
            </a:r>
            <a:r>
              <a:rPr lang="en-US" sz="1050" dirty="0"/>
              <a:t> </a:t>
            </a:r>
            <a:r>
              <a:rPr lang="en-US" sz="1050" dirty="0" err="1"/>
              <a:t>pengalaman</a:t>
            </a:r>
            <a:r>
              <a:rPr lang="en-US" sz="1050" dirty="0"/>
              <a:t> </a:t>
            </a:r>
            <a:r>
              <a:rPr lang="en-US" sz="1050" dirty="0" err="1"/>
              <a:t>tersebut</a:t>
            </a:r>
            <a:r>
              <a:rPr lang="en-US" sz="1050" dirty="0"/>
              <a:t> </a:t>
            </a:r>
            <a:r>
              <a:rPr lang="en-US" sz="1050" dirty="0" err="1"/>
              <a:t>seperti</a:t>
            </a:r>
            <a:r>
              <a:rPr lang="en-US" sz="1050" dirty="0"/>
              <a:t>, </a:t>
            </a:r>
            <a:r>
              <a:rPr lang="en-US" sz="1050" dirty="0" err="1"/>
              <a:t>interaksi</a:t>
            </a:r>
            <a:r>
              <a:rPr lang="en-US" sz="1050" dirty="0"/>
              <a:t> </a:t>
            </a:r>
            <a:r>
              <a:rPr lang="en-US" sz="1050" dirty="0" err="1"/>
              <a:t>fisik</a:t>
            </a:r>
            <a:r>
              <a:rPr lang="en-US" sz="1050" dirty="0"/>
              <a:t>, sensor, </a:t>
            </a:r>
            <a:r>
              <a:rPr lang="en-US" sz="1050" dirty="0" err="1"/>
              <a:t>emosi</a:t>
            </a:r>
            <a:r>
              <a:rPr lang="en-US" sz="1050" dirty="0"/>
              <a:t> </a:t>
            </a:r>
            <a:r>
              <a:rPr lang="en-US" sz="1050" dirty="0" err="1"/>
              <a:t>dan</a:t>
            </a:r>
            <a:r>
              <a:rPr lang="en-US" sz="1050" dirty="0"/>
              <a:t> mental. </a:t>
            </a:r>
            <a:r>
              <a:rPr lang="en-US" sz="1050" dirty="0" err="1"/>
              <a:t>Atau</a:t>
            </a:r>
            <a:r>
              <a:rPr lang="en-US" sz="1050" dirty="0"/>
              <a:t> </a:t>
            </a:r>
            <a:r>
              <a:rPr lang="en-US" sz="1050" dirty="0" err="1"/>
              <a:t>dengan</a:t>
            </a:r>
            <a:r>
              <a:rPr lang="en-US" sz="1050" dirty="0"/>
              <a:t> </a:t>
            </a:r>
            <a:r>
              <a:rPr lang="en-US" sz="1050" dirty="0" err="1"/>
              <a:t>kata</a:t>
            </a:r>
            <a:r>
              <a:rPr lang="en-US" sz="1050" dirty="0"/>
              <a:t> lain, </a:t>
            </a:r>
            <a:r>
              <a:rPr lang="en-US" sz="1050" dirty="0" err="1"/>
              <a:t>adalah</a:t>
            </a:r>
            <a:r>
              <a:rPr lang="en-US" sz="1050" dirty="0"/>
              <a:t> </a:t>
            </a:r>
            <a:r>
              <a:rPr lang="en-US" sz="1050" dirty="0" err="1"/>
              <a:t>tingkat</a:t>
            </a:r>
            <a:r>
              <a:rPr lang="en-US" sz="1050" dirty="0"/>
              <a:t> </a:t>
            </a:r>
            <a:r>
              <a:rPr lang="en-US" sz="1050" dirty="0" err="1"/>
              <a:t>kepuasan</a:t>
            </a:r>
            <a:r>
              <a:rPr lang="en-US" sz="1050" dirty="0"/>
              <a:t> </a:t>
            </a:r>
            <a:r>
              <a:rPr lang="en-US" sz="1050" dirty="0" err="1"/>
              <a:t>pengguna</a:t>
            </a:r>
            <a:r>
              <a:rPr lang="en-US" sz="1050" dirty="0"/>
              <a:t> yang </a:t>
            </a:r>
            <a:r>
              <a:rPr lang="en-US" sz="1050" dirty="0" err="1"/>
              <a:t>diperoleh</a:t>
            </a:r>
            <a:r>
              <a:rPr lang="en-US" sz="1050" dirty="0"/>
              <a:t> </a:t>
            </a:r>
            <a:r>
              <a:rPr lang="en-US" sz="1050" dirty="0" err="1"/>
              <a:t>ketika</a:t>
            </a:r>
            <a:r>
              <a:rPr lang="en-US" sz="1050" dirty="0"/>
              <a:t> </a:t>
            </a:r>
            <a:r>
              <a:rPr lang="en-US" sz="1050" dirty="0" err="1"/>
              <a:t>mereka</a:t>
            </a:r>
            <a:r>
              <a:rPr lang="en-US" sz="1050" dirty="0"/>
              <a:t> </a:t>
            </a:r>
            <a:r>
              <a:rPr lang="en-US" sz="1050" dirty="0" err="1"/>
              <a:t>berinteraksi</a:t>
            </a:r>
            <a:r>
              <a:rPr lang="en-US" sz="1050" dirty="0"/>
              <a:t> </a:t>
            </a:r>
            <a:r>
              <a:rPr lang="en-US" sz="1050" dirty="0" err="1"/>
              <a:t>dengan</a:t>
            </a:r>
            <a:r>
              <a:rPr lang="en-US" sz="1050" dirty="0"/>
              <a:t> </a:t>
            </a:r>
            <a:r>
              <a:rPr lang="en-US" sz="1050" dirty="0" err="1"/>
              <a:t>produk</a:t>
            </a:r>
            <a:r>
              <a:rPr lang="en-US" sz="1050" dirty="0"/>
              <a:t> </a:t>
            </a:r>
            <a:r>
              <a:rPr lang="en-US" sz="1050" dirty="0" err="1"/>
              <a:t>dengan</a:t>
            </a:r>
            <a:r>
              <a:rPr lang="en-US" sz="1050" dirty="0"/>
              <a:t> </a:t>
            </a:r>
            <a:r>
              <a:rPr lang="en-US" sz="1050" dirty="0" err="1"/>
              <a:t>konteks</a:t>
            </a:r>
            <a:r>
              <a:rPr lang="en-US" sz="1050" dirty="0"/>
              <a:t> </a:t>
            </a:r>
            <a:r>
              <a:rPr lang="en-US" sz="1050" dirty="0" err="1"/>
              <a:t>berbasis</a:t>
            </a:r>
            <a:r>
              <a:rPr lang="en-US" sz="1050" dirty="0"/>
              <a:t> </a:t>
            </a:r>
            <a:r>
              <a:rPr lang="en-US" sz="1050" dirty="0" err="1"/>
              <a:t>teknologi</a:t>
            </a:r>
            <a:r>
              <a:rPr lang="en-US" sz="1050" dirty="0"/>
              <a:t>.</a:t>
            </a:r>
          </a:p>
          <a:p>
            <a:pPr>
              <a:buFont typeface="Arial" pitchFamily="34" charset="0"/>
              <a:buChar char="•"/>
            </a:pPr>
            <a:r>
              <a:rPr lang="en-US" sz="1050" dirty="0"/>
              <a:t>    AR (</a:t>
            </a:r>
            <a:r>
              <a:rPr lang="en-US" sz="1050" b="1" dirty="0"/>
              <a:t>augmented reality</a:t>
            </a:r>
            <a:r>
              <a:rPr lang="en-US" sz="1050" dirty="0"/>
              <a:t>), </a:t>
            </a:r>
            <a:r>
              <a:rPr lang="en-US" sz="1050" dirty="0" err="1"/>
              <a:t>adalah</a:t>
            </a:r>
            <a:r>
              <a:rPr lang="en-US" sz="1050" dirty="0"/>
              <a:t> </a:t>
            </a:r>
            <a:r>
              <a:rPr lang="en-US" sz="1050" dirty="0" err="1"/>
              <a:t>teknologi</a:t>
            </a:r>
            <a:r>
              <a:rPr lang="en-US" sz="1050" dirty="0"/>
              <a:t> yang </a:t>
            </a:r>
            <a:r>
              <a:rPr lang="en-US" sz="1050" dirty="0" err="1"/>
              <a:t>menggabungkan</a:t>
            </a:r>
            <a:r>
              <a:rPr lang="en-US" sz="1050" dirty="0"/>
              <a:t> </a:t>
            </a:r>
            <a:r>
              <a:rPr lang="en-US" sz="1050" dirty="0" err="1"/>
              <a:t>benda</a:t>
            </a:r>
            <a:r>
              <a:rPr lang="en-US" sz="1050" dirty="0"/>
              <a:t> </a:t>
            </a:r>
            <a:r>
              <a:rPr lang="en-US" sz="1050" dirty="0" err="1"/>
              <a:t>maya</a:t>
            </a:r>
            <a:r>
              <a:rPr lang="en-US" sz="1050" dirty="0"/>
              <a:t> </a:t>
            </a:r>
            <a:r>
              <a:rPr lang="en-US" sz="1050" dirty="0" err="1"/>
              <a:t>dua</a:t>
            </a:r>
            <a:r>
              <a:rPr lang="en-US" sz="1050" dirty="0"/>
              <a:t> </a:t>
            </a:r>
            <a:r>
              <a:rPr lang="en-US" sz="1050" dirty="0" err="1"/>
              <a:t>dimensi</a:t>
            </a:r>
            <a:r>
              <a:rPr lang="en-US" sz="1050" dirty="0"/>
              <a:t> </a:t>
            </a:r>
            <a:r>
              <a:rPr lang="en-US" sz="1050" dirty="0" err="1"/>
              <a:t>dan</a:t>
            </a:r>
            <a:r>
              <a:rPr lang="en-US" sz="1050" dirty="0"/>
              <a:t> </a:t>
            </a:r>
            <a:r>
              <a:rPr lang="en-US" sz="1050" dirty="0" err="1"/>
              <a:t>ataupun</a:t>
            </a:r>
            <a:r>
              <a:rPr lang="en-US" sz="1050" dirty="0"/>
              <a:t> </a:t>
            </a:r>
            <a:r>
              <a:rPr lang="en-US" sz="1050" dirty="0" err="1"/>
              <a:t>tiga</a:t>
            </a:r>
            <a:r>
              <a:rPr lang="en-US" sz="1050" dirty="0"/>
              <a:t> </a:t>
            </a:r>
            <a:r>
              <a:rPr lang="en-US" sz="1050" dirty="0" err="1"/>
              <a:t>dimensi</a:t>
            </a:r>
            <a:r>
              <a:rPr lang="en-US" sz="1050" dirty="0"/>
              <a:t> </a:t>
            </a:r>
            <a:r>
              <a:rPr lang="en-US" sz="1050" dirty="0" err="1"/>
              <a:t>ke</a:t>
            </a:r>
            <a:r>
              <a:rPr lang="en-US" sz="1050" dirty="0"/>
              <a:t> </a:t>
            </a:r>
            <a:r>
              <a:rPr lang="en-US" sz="1050" dirty="0" err="1"/>
              <a:t>dalam</a:t>
            </a:r>
            <a:r>
              <a:rPr lang="en-US" sz="1050" dirty="0"/>
              <a:t> </a:t>
            </a:r>
            <a:r>
              <a:rPr lang="en-US" sz="1050" dirty="0" err="1"/>
              <a:t>sebuah</a:t>
            </a:r>
            <a:r>
              <a:rPr lang="en-US" sz="1050" dirty="0"/>
              <a:t> </a:t>
            </a:r>
            <a:r>
              <a:rPr lang="en-US" sz="1050" dirty="0" err="1"/>
              <a:t>lingkungan</a:t>
            </a:r>
            <a:r>
              <a:rPr lang="en-US" sz="1050" dirty="0"/>
              <a:t> </a:t>
            </a:r>
            <a:r>
              <a:rPr lang="en-US" sz="1050" dirty="0" err="1"/>
              <a:t>nyata</a:t>
            </a:r>
            <a:r>
              <a:rPr lang="en-US" sz="1050" dirty="0"/>
              <a:t> </a:t>
            </a:r>
            <a:r>
              <a:rPr lang="en-US" sz="1050" dirty="0" err="1"/>
              <a:t>lalu</a:t>
            </a:r>
            <a:r>
              <a:rPr lang="en-US" sz="1050" dirty="0"/>
              <a:t> </a:t>
            </a:r>
            <a:r>
              <a:rPr lang="en-US" sz="1050" dirty="0" err="1"/>
              <a:t>memproyeksikan</a:t>
            </a:r>
            <a:r>
              <a:rPr lang="en-US" sz="1050" dirty="0"/>
              <a:t> </a:t>
            </a:r>
            <a:r>
              <a:rPr lang="en-US" sz="1050" dirty="0" err="1"/>
              <a:t>benda-benda</a:t>
            </a:r>
            <a:r>
              <a:rPr lang="en-US" sz="1050" dirty="0"/>
              <a:t> </a:t>
            </a:r>
            <a:r>
              <a:rPr lang="en-US" sz="1050" dirty="0" err="1"/>
              <a:t>maya</a:t>
            </a:r>
            <a:r>
              <a:rPr lang="en-US" sz="1050" dirty="0"/>
              <a:t> </a:t>
            </a:r>
            <a:r>
              <a:rPr lang="en-US" sz="1050" dirty="0" err="1"/>
              <a:t>tersebut</a:t>
            </a:r>
            <a:r>
              <a:rPr lang="en-US" sz="1050" dirty="0"/>
              <a:t> </a:t>
            </a:r>
            <a:r>
              <a:rPr lang="en-US" sz="1050" dirty="0" err="1"/>
              <a:t>secara</a:t>
            </a:r>
            <a:r>
              <a:rPr lang="en-US" sz="1050" dirty="0"/>
              <a:t> </a:t>
            </a:r>
            <a:r>
              <a:rPr lang="en-US" sz="1050" dirty="0" err="1"/>
              <a:t>realitas</a:t>
            </a:r>
            <a:r>
              <a:rPr lang="en-US" sz="1050" dirty="0"/>
              <a:t> </a:t>
            </a:r>
            <a:r>
              <a:rPr lang="en-US" sz="1050" dirty="0" err="1"/>
              <a:t>dalam</a:t>
            </a:r>
            <a:r>
              <a:rPr lang="en-US" sz="1050" dirty="0"/>
              <a:t> </a:t>
            </a:r>
            <a:r>
              <a:rPr lang="en-US" sz="1050" dirty="0" err="1"/>
              <a:t>waktu</a:t>
            </a:r>
            <a:r>
              <a:rPr lang="en-US" sz="1050" dirty="0"/>
              <a:t> </a:t>
            </a:r>
            <a:r>
              <a:rPr lang="en-US" sz="1050" dirty="0" err="1"/>
              <a:t>nyata</a:t>
            </a:r>
            <a:r>
              <a:rPr lang="en-US" sz="1050" dirty="0"/>
              <a:t>.</a:t>
            </a:r>
          </a:p>
          <a:p>
            <a:pPr>
              <a:buFont typeface="Arial" pitchFamily="34" charset="0"/>
              <a:buChar char="•"/>
            </a:pPr>
            <a:r>
              <a:rPr lang="en-US" sz="1050" b="1" dirty="0"/>
              <a:t>     </a:t>
            </a:r>
            <a:r>
              <a:rPr lang="en-US" sz="1050" b="1" dirty="0" err="1"/>
              <a:t>Pengelasan</a:t>
            </a:r>
            <a:r>
              <a:rPr lang="en-US" sz="1050" dirty="0"/>
              <a:t> (welding) </a:t>
            </a:r>
            <a:r>
              <a:rPr lang="en-US" sz="1050" dirty="0" err="1"/>
              <a:t>adalah</a:t>
            </a:r>
            <a:r>
              <a:rPr lang="en-US" sz="1050" dirty="0"/>
              <a:t> </a:t>
            </a:r>
            <a:r>
              <a:rPr lang="en-US" sz="1050" dirty="0" err="1"/>
              <a:t>salah</a:t>
            </a:r>
            <a:r>
              <a:rPr lang="en-US" sz="1050" dirty="0"/>
              <a:t> </a:t>
            </a:r>
            <a:r>
              <a:rPr lang="en-US" sz="1050" dirty="0" err="1"/>
              <a:t>salah</a:t>
            </a:r>
            <a:r>
              <a:rPr lang="en-US" sz="1050" dirty="0"/>
              <a:t> </a:t>
            </a:r>
            <a:r>
              <a:rPr lang="en-US" sz="1050" dirty="0" err="1"/>
              <a:t>satu</a:t>
            </a:r>
            <a:r>
              <a:rPr lang="en-US" sz="1050" dirty="0"/>
              <a:t> </a:t>
            </a:r>
            <a:r>
              <a:rPr lang="en-US" sz="1050" b="1" dirty="0" err="1"/>
              <a:t>teknik</a:t>
            </a:r>
            <a:r>
              <a:rPr lang="en-US" sz="1050" dirty="0" err="1"/>
              <a:t>penyambungan</a:t>
            </a:r>
            <a:r>
              <a:rPr lang="en-US" sz="1050" dirty="0"/>
              <a:t> </a:t>
            </a:r>
            <a:r>
              <a:rPr lang="en-US" sz="1050" dirty="0" err="1"/>
              <a:t>logam</a:t>
            </a:r>
            <a:r>
              <a:rPr lang="en-US" sz="1050" dirty="0"/>
              <a:t> </a:t>
            </a:r>
            <a:r>
              <a:rPr lang="en-US" sz="1050" dirty="0" err="1"/>
              <a:t>dengan</a:t>
            </a:r>
            <a:r>
              <a:rPr lang="en-US" sz="1050" dirty="0"/>
              <a:t> </a:t>
            </a:r>
            <a:r>
              <a:rPr lang="en-US" sz="1050" dirty="0" err="1"/>
              <a:t>cara</a:t>
            </a:r>
            <a:r>
              <a:rPr lang="en-US" sz="1050" dirty="0"/>
              <a:t> </a:t>
            </a:r>
            <a:r>
              <a:rPr lang="en-US" sz="1050" dirty="0" err="1"/>
              <a:t>mencairkan</a:t>
            </a:r>
            <a:r>
              <a:rPr lang="en-US" sz="1050" dirty="0"/>
              <a:t> </a:t>
            </a:r>
            <a:r>
              <a:rPr lang="en-US" sz="1050" dirty="0" err="1"/>
              <a:t>sebagian</a:t>
            </a:r>
            <a:r>
              <a:rPr lang="en-US" sz="1050" dirty="0"/>
              <a:t> </a:t>
            </a:r>
            <a:r>
              <a:rPr lang="en-US" sz="1050" dirty="0" err="1"/>
              <a:t>logam</a:t>
            </a:r>
            <a:r>
              <a:rPr lang="en-US" sz="1050" dirty="0"/>
              <a:t> </a:t>
            </a:r>
            <a:r>
              <a:rPr lang="en-US" sz="1050" dirty="0" err="1"/>
              <a:t>induk</a:t>
            </a:r>
            <a:r>
              <a:rPr lang="en-US" sz="1050" dirty="0"/>
              <a:t> </a:t>
            </a:r>
            <a:r>
              <a:rPr lang="en-US" sz="1050" dirty="0" err="1"/>
              <a:t>dan</a:t>
            </a:r>
            <a:r>
              <a:rPr lang="en-US" sz="1050" dirty="0"/>
              <a:t> </a:t>
            </a:r>
            <a:r>
              <a:rPr lang="en-US" sz="1050" dirty="0" err="1"/>
              <a:t>logam</a:t>
            </a:r>
            <a:r>
              <a:rPr lang="en-US" sz="1050" dirty="0"/>
              <a:t> </a:t>
            </a:r>
            <a:r>
              <a:rPr lang="en-US" sz="1050" dirty="0" err="1"/>
              <a:t>pengisi</a:t>
            </a:r>
            <a:r>
              <a:rPr lang="en-US" sz="1050" dirty="0"/>
              <a:t> </a:t>
            </a:r>
            <a:r>
              <a:rPr lang="en-US" sz="1050" dirty="0" err="1"/>
              <a:t>dengan</a:t>
            </a:r>
            <a:r>
              <a:rPr lang="en-US" sz="1050" dirty="0"/>
              <a:t> </a:t>
            </a:r>
            <a:r>
              <a:rPr lang="en-US" sz="1050" dirty="0" err="1"/>
              <a:t>atau</a:t>
            </a:r>
            <a:r>
              <a:rPr lang="en-US" sz="1050" dirty="0"/>
              <a:t> </a:t>
            </a:r>
            <a:r>
              <a:rPr lang="en-US" sz="1050" dirty="0" err="1"/>
              <a:t>tanpa</a:t>
            </a:r>
            <a:r>
              <a:rPr lang="en-US" sz="1050" dirty="0"/>
              <a:t> </a:t>
            </a:r>
            <a:r>
              <a:rPr lang="en-US" sz="1050" dirty="0" err="1"/>
              <a:t>tekanan</a:t>
            </a:r>
            <a:r>
              <a:rPr lang="en-US" sz="1050" dirty="0"/>
              <a:t> </a:t>
            </a:r>
            <a:r>
              <a:rPr lang="en-US" sz="1050" dirty="0" err="1"/>
              <a:t>dan</a:t>
            </a:r>
            <a:r>
              <a:rPr lang="en-US" sz="1050" dirty="0"/>
              <a:t> </a:t>
            </a:r>
            <a:r>
              <a:rPr lang="en-US" sz="1050" dirty="0" err="1"/>
              <a:t>dengan</a:t>
            </a:r>
            <a:r>
              <a:rPr lang="en-US" sz="1050" dirty="0"/>
              <a:t> </a:t>
            </a:r>
            <a:r>
              <a:rPr lang="en-US" sz="1050" dirty="0" err="1"/>
              <a:t>atau</a:t>
            </a:r>
            <a:r>
              <a:rPr lang="en-US" sz="1050" dirty="0"/>
              <a:t> </a:t>
            </a:r>
            <a:r>
              <a:rPr lang="en-US" sz="1050" dirty="0" err="1"/>
              <a:t>tanpa</a:t>
            </a:r>
            <a:r>
              <a:rPr lang="en-US" sz="1050" dirty="0"/>
              <a:t> </a:t>
            </a:r>
            <a:r>
              <a:rPr lang="en-US" sz="1050" dirty="0" err="1"/>
              <a:t>logam</a:t>
            </a:r>
            <a:r>
              <a:rPr lang="en-US" sz="1050" dirty="0"/>
              <a:t> </a:t>
            </a:r>
            <a:r>
              <a:rPr lang="en-US" sz="1050" dirty="0" err="1"/>
              <a:t>penambah</a:t>
            </a:r>
            <a:r>
              <a:rPr lang="en-US" sz="1050" dirty="0"/>
              <a:t> </a:t>
            </a:r>
            <a:r>
              <a:rPr lang="en-US" sz="1050" dirty="0" err="1"/>
              <a:t>dan</a:t>
            </a:r>
            <a:r>
              <a:rPr lang="en-US" sz="1050" dirty="0"/>
              <a:t> </a:t>
            </a:r>
            <a:r>
              <a:rPr lang="en-US" sz="1050" dirty="0" err="1"/>
              <a:t>menghasilkan</a:t>
            </a:r>
            <a:r>
              <a:rPr lang="en-US" sz="1050" dirty="0"/>
              <a:t> </a:t>
            </a:r>
            <a:r>
              <a:rPr lang="en-US" sz="1050" dirty="0" err="1"/>
              <a:t>sambungan</a:t>
            </a:r>
            <a:r>
              <a:rPr lang="en-US" sz="1050" dirty="0"/>
              <a:t> yang </a:t>
            </a:r>
            <a:r>
              <a:rPr lang="en-US" sz="1050" dirty="0" err="1"/>
              <a:t>kontinyu</a:t>
            </a:r>
            <a:endParaRPr lang="en-US" sz="1050" dirty="0"/>
          </a:p>
          <a:p>
            <a:pPr>
              <a:buNone/>
            </a:pPr>
            <a:r>
              <a:rPr lang="en-US" sz="1050" dirty="0"/>
              <a:t> </a:t>
            </a:r>
          </a:p>
          <a:p>
            <a:pPr lvl="0"/>
            <a:r>
              <a:rPr lang="en-US" sz="1050" dirty="0"/>
              <a:t>Problem :</a:t>
            </a:r>
          </a:p>
          <a:p>
            <a:pPr>
              <a:buNone/>
            </a:pPr>
            <a:r>
              <a:rPr lang="en-US" sz="1050" dirty="0"/>
              <a:t> </a:t>
            </a:r>
          </a:p>
          <a:p>
            <a:pPr lvl="2">
              <a:buFont typeface="Arial" pitchFamily="34" charset="0"/>
              <a:buChar char="•"/>
            </a:pPr>
            <a:r>
              <a:rPr lang="en-US" sz="1050" dirty="0"/>
              <a:t>    </a:t>
            </a:r>
            <a:r>
              <a:rPr lang="en-US" sz="1050" dirty="0" err="1"/>
              <a:t>Dalam</a:t>
            </a:r>
            <a:r>
              <a:rPr lang="en-US" sz="1050" dirty="0"/>
              <a:t> mechanical engineering, </a:t>
            </a:r>
            <a:r>
              <a:rPr lang="en-US" sz="1050" dirty="0" err="1"/>
              <a:t>terdapat</a:t>
            </a:r>
            <a:r>
              <a:rPr lang="en-US" sz="1050" dirty="0"/>
              <a:t> welding education / </a:t>
            </a:r>
            <a:r>
              <a:rPr lang="en-US" sz="1050" dirty="0" err="1"/>
              <a:t>edukasi</a:t>
            </a:r>
            <a:r>
              <a:rPr lang="en-US" sz="1050" dirty="0"/>
              <a:t> </a:t>
            </a:r>
            <a:r>
              <a:rPr lang="en-US" sz="1050" dirty="0" err="1"/>
              <a:t>pengelasan</a:t>
            </a:r>
            <a:r>
              <a:rPr lang="en-US" sz="1050" dirty="0"/>
              <a:t>, </a:t>
            </a:r>
          </a:p>
          <a:p>
            <a:pPr lvl="2">
              <a:buNone/>
            </a:pPr>
            <a:r>
              <a:rPr lang="en-US" sz="1050" dirty="0"/>
              <a:t>      </a:t>
            </a:r>
            <a:r>
              <a:rPr lang="en-US" sz="1050" dirty="0" err="1"/>
              <a:t>masalah</a:t>
            </a:r>
            <a:r>
              <a:rPr lang="en-US" sz="1050" dirty="0"/>
              <a:t> yang </a:t>
            </a:r>
            <a:r>
              <a:rPr lang="en-US" sz="1050" dirty="0" err="1"/>
              <a:t>ada</a:t>
            </a:r>
            <a:r>
              <a:rPr lang="en-US" sz="1050" dirty="0"/>
              <a:t> </a:t>
            </a:r>
            <a:r>
              <a:rPr lang="en-US" sz="1050" dirty="0" err="1"/>
              <a:t>dalam</a:t>
            </a:r>
            <a:r>
              <a:rPr lang="en-US" sz="1050" dirty="0"/>
              <a:t> welding education </a:t>
            </a:r>
            <a:r>
              <a:rPr lang="en-US" sz="1050" dirty="0" err="1"/>
              <a:t>diantaranya</a:t>
            </a:r>
            <a:r>
              <a:rPr lang="en-US" sz="1050" dirty="0"/>
              <a:t> ;</a:t>
            </a:r>
          </a:p>
          <a:p>
            <a:pPr lvl="0">
              <a:buFont typeface="Arial" pitchFamily="34" charset="0"/>
              <a:buChar char="•"/>
            </a:pPr>
            <a:r>
              <a:rPr lang="en-US" sz="1050" dirty="0"/>
              <a:t>    </a:t>
            </a:r>
            <a:r>
              <a:rPr lang="en-US" sz="1050" dirty="0" err="1"/>
              <a:t>Kesalahan</a:t>
            </a:r>
            <a:r>
              <a:rPr lang="en-US" sz="1050" dirty="0"/>
              <a:t> </a:t>
            </a:r>
            <a:r>
              <a:rPr lang="en-US" sz="1050" dirty="0" err="1"/>
              <a:t>saat</a:t>
            </a:r>
            <a:r>
              <a:rPr lang="en-US" sz="1050" dirty="0"/>
              <a:t> real-training</a:t>
            </a:r>
          </a:p>
          <a:p>
            <a:pPr lvl="0">
              <a:buFont typeface="Arial" pitchFamily="34" charset="0"/>
              <a:buChar char="•"/>
            </a:pPr>
            <a:r>
              <a:rPr lang="en-US" sz="1050" dirty="0"/>
              <a:t>     </a:t>
            </a:r>
            <a:r>
              <a:rPr lang="en-US" sz="1050" dirty="0" err="1"/>
              <a:t>Biaya</a:t>
            </a:r>
            <a:r>
              <a:rPr lang="en-US" sz="1050" dirty="0"/>
              <a:t> </a:t>
            </a:r>
            <a:r>
              <a:rPr lang="en-US" sz="1050" dirty="0" err="1"/>
              <a:t>peralatan</a:t>
            </a:r>
            <a:r>
              <a:rPr lang="en-US" sz="1050" dirty="0"/>
              <a:t> yang </a:t>
            </a:r>
            <a:r>
              <a:rPr lang="en-US" sz="1050" dirty="0" err="1"/>
              <a:t>tidak</a:t>
            </a:r>
            <a:r>
              <a:rPr lang="en-US" sz="1050" dirty="0"/>
              <a:t> </a:t>
            </a:r>
            <a:r>
              <a:rPr lang="en-US" sz="1050" dirty="0" err="1"/>
              <a:t>murah</a:t>
            </a:r>
            <a:endParaRPr lang="en-US" sz="1050" dirty="0"/>
          </a:p>
          <a:p>
            <a:pPr lvl="0">
              <a:buFont typeface="Arial" pitchFamily="34" charset="0"/>
              <a:buChar char="•"/>
            </a:pPr>
            <a:r>
              <a:rPr lang="en-US" sz="1050" dirty="0"/>
              <a:t>     </a:t>
            </a:r>
            <a:r>
              <a:rPr lang="en-US" sz="1050" dirty="0" err="1"/>
              <a:t>Resiko</a:t>
            </a:r>
            <a:r>
              <a:rPr lang="en-US" sz="1050" dirty="0"/>
              <a:t> </a:t>
            </a:r>
            <a:r>
              <a:rPr lang="en-US" sz="1050" dirty="0" err="1"/>
              <a:t>kecelakaan</a:t>
            </a:r>
            <a:r>
              <a:rPr lang="en-US" sz="1050" dirty="0"/>
              <a:t> yang </a:t>
            </a:r>
            <a:r>
              <a:rPr lang="en-US" sz="1050" dirty="0" err="1"/>
              <a:t>tinggi</a:t>
            </a:r>
            <a:endParaRPr lang="en-US" sz="1050" dirty="0"/>
          </a:p>
          <a:p>
            <a:pPr>
              <a:buNone/>
            </a:pPr>
            <a:endParaRPr lang="en-US" sz="1050" dirty="0"/>
          </a:p>
          <a:p>
            <a:pPr lvl="0"/>
            <a:r>
              <a:rPr lang="en-US" sz="1050" dirty="0"/>
              <a:t>Solution :</a:t>
            </a:r>
          </a:p>
          <a:p>
            <a:pPr>
              <a:buNone/>
            </a:pPr>
            <a:endParaRPr lang="en-US" sz="1050" dirty="0"/>
          </a:p>
          <a:p>
            <a:pPr>
              <a:buNone/>
            </a:pPr>
            <a:r>
              <a:rPr lang="en-US" sz="1050" dirty="0" err="1">
                <a:solidFill>
                  <a:srgbClr val="92D050"/>
                </a:solidFill>
              </a:rPr>
              <a:t>Teknologi</a:t>
            </a:r>
            <a:r>
              <a:rPr lang="en-US" sz="1050" dirty="0">
                <a:solidFill>
                  <a:srgbClr val="92D050"/>
                </a:solidFill>
              </a:rPr>
              <a:t> AR  </a:t>
            </a:r>
            <a:r>
              <a:rPr lang="en-US" sz="1050" dirty="0" err="1">
                <a:solidFill>
                  <a:srgbClr val="92D050"/>
                </a:solidFill>
              </a:rPr>
              <a:t>dapat</a:t>
            </a:r>
            <a:r>
              <a:rPr lang="en-US" sz="1050" dirty="0">
                <a:solidFill>
                  <a:srgbClr val="92D050"/>
                </a:solidFill>
              </a:rPr>
              <a:t> </a:t>
            </a:r>
            <a:r>
              <a:rPr lang="en-US" sz="1050" dirty="0" err="1">
                <a:solidFill>
                  <a:srgbClr val="92D050"/>
                </a:solidFill>
              </a:rPr>
              <a:t>menjadi</a:t>
            </a:r>
            <a:r>
              <a:rPr lang="en-US" sz="1050" dirty="0">
                <a:solidFill>
                  <a:srgbClr val="92D050"/>
                </a:solidFill>
              </a:rPr>
              <a:t> </a:t>
            </a:r>
            <a:r>
              <a:rPr lang="en-US" sz="1050" dirty="0" err="1">
                <a:solidFill>
                  <a:srgbClr val="92D050"/>
                </a:solidFill>
              </a:rPr>
              <a:t>solusi</a:t>
            </a:r>
            <a:r>
              <a:rPr lang="en-US" sz="1050" dirty="0">
                <a:solidFill>
                  <a:srgbClr val="92D050"/>
                </a:solidFill>
              </a:rPr>
              <a:t> </a:t>
            </a:r>
            <a:r>
              <a:rPr lang="en-US" sz="1050" dirty="0" err="1">
                <a:solidFill>
                  <a:srgbClr val="92D050"/>
                </a:solidFill>
              </a:rPr>
              <a:t>dalam</a:t>
            </a:r>
            <a:r>
              <a:rPr lang="en-US" sz="1050" dirty="0">
                <a:solidFill>
                  <a:srgbClr val="92D050"/>
                </a:solidFill>
              </a:rPr>
              <a:t> welding education problem, </a:t>
            </a:r>
            <a:r>
              <a:rPr lang="en-US" sz="1050" dirty="0" err="1">
                <a:solidFill>
                  <a:srgbClr val="92D050"/>
                </a:solidFill>
              </a:rPr>
              <a:t>karena</a:t>
            </a:r>
            <a:r>
              <a:rPr lang="en-US" sz="1050" dirty="0">
                <a:solidFill>
                  <a:srgbClr val="92D050"/>
                </a:solidFill>
              </a:rPr>
              <a:t>  AR </a:t>
            </a:r>
            <a:r>
              <a:rPr lang="en-US" sz="1050" dirty="0" err="1">
                <a:solidFill>
                  <a:srgbClr val="92D050"/>
                </a:solidFill>
              </a:rPr>
              <a:t>memiliki</a:t>
            </a:r>
            <a:r>
              <a:rPr lang="en-US" sz="1050" dirty="0">
                <a:solidFill>
                  <a:srgbClr val="92D050"/>
                </a:solidFill>
              </a:rPr>
              <a:t> </a:t>
            </a:r>
            <a:r>
              <a:rPr lang="en-US" sz="1050" dirty="0" err="1">
                <a:solidFill>
                  <a:srgbClr val="92D050"/>
                </a:solidFill>
              </a:rPr>
              <a:t>struktur</a:t>
            </a:r>
            <a:r>
              <a:rPr lang="en-US" sz="1050" dirty="0">
                <a:solidFill>
                  <a:srgbClr val="92D050"/>
                </a:solidFill>
              </a:rPr>
              <a:t> </a:t>
            </a:r>
            <a:r>
              <a:rPr lang="en-US" sz="1050" dirty="0" err="1">
                <a:solidFill>
                  <a:srgbClr val="92D050"/>
                </a:solidFill>
              </a:rPr>
              <a:t>fisik</a:t>
            </a:r>
            <a:r>
              <a:rPr lang="en-US" sz="1050" dirty="0">
                <a:solidFill>
                  <a:srgbClr val="92D050"/>
                </a:solidFill>
              </a:rPr>
              <a:t> yang </a:t>
            </a:r>
            <a:r>
              <a:rPr lang="en-US" sz="1050" dirty="0" err="1">
                <a:solidFill>
                  <a:srgbClr val="92D050"/>
                </a:solidFill>
              </a:rPr>
              <a:t>fleksibel</a:t>
            </a:r>
            <a:r>
              <a:rPr lang="en-US" sz="1050" dirty="0">
                <a:solidFill>
                  <a:srgbClr val="92D050"/>
                </a:solidFill>
              </a:rPr>
              <a:t> </a:t>
            </a:r>
            <a:r>
              <a:rPr lang="en-US" sz="1050" dirty="0" err="1">
                <a:solidFill>
                  <a:srgbClr val="92D050"/>
                </a:solidFill>
              </a:rPr>
              <a:t>sehingga</a:t>
            </a:r>
            <a:r>
              <a:rPr lang="en-US" sz="1050" dirty="0">
                <a:solidFill>
                  <a:srgbClr val="92D050"/>
                </a:solidFill>
              </a:rPr>
              <a:t> </a:t>
            </a:r>
            <a:r>
              <a:rPr lang="en-US" sz="1050" dirty="0" err="1">
                <a:solidFill>
                  <a:srgbClr val="92D050"/>
                </a:solidFill>
              </a:rPr>
              <a:t>mudah</a:t>
            </a:r>
            <a:r>
              <a:rPr lang="en-US" sz="1050" dirty="0">
                <a:solidFill>
                  <a:srgbClr val="92D050"/>
                </a:solidFill>
              </a:rPr>
              <a:t> </a:t>
            </a:r>
            <a:r>
              <a:rPr lang="en-US" sz="1050" dirty="0" err="1">
                <a:solidFill>
                  <a:srgbClr val="92D050"/>
                </a:solidFill>
              </a:rPr>
              <a:t>diaplikasikan</a:t>
            </a:r>
            <a:r>
              <a:rPr lang="en-US" sz="1050" dirty="0">
                <a:solidFill>
                  <a:srgbClr val="92D050"/>
                </a:solidFill>
              </a:rPr>
              <a:t> </a:t>
            </a:r>
            <a:r>
              <a:rPr lang="id-ID" sz="1050" dirty="0">
                <a:solidFill>
                  <a:srgbClr val="92D050"/>
                </a:solidFill>
              </a:rPr>
              <a:t>dalam bentuk yang jauh lebih kompak yang memungkinkan penggunaannya di ruang yang berbeda dengan penggunaan peralatan dan mudah pengiriman dan penanganan perangkat lunak. </a:t>
            </a:r>
            <a:endParaRPr lang="en-US" sz="1050" dirty="0">
              <a:solidFill>
                <a:srgbClr val="92D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38200" y="209550"/>
            <a:ext cx="7370700" cy="857400"/>
          </a:xfrm>
          <a:prstGeom prst="rect">
            <a:avLst/>
          </a:prstGeom>
        </p:spPr>
        <p:txBody>
          <a:bodyPr wrap="square" lIns="91425" tIns="91425" rIns="91425" bIns="91425" anchor="t" anchorCtr="0">
            <a:noAutofit/>
          </a:bodyPr>
          <a:lstStyle/>
          <a:p>
            <a:pPr lvl="0">
              <a:spcBef>
                <a:spcPts val="0"/>
              </a:spcBef>
              <a:buNone/>
            </a:pPr>
            <a:r>
              <a:rPr lang="en" dirty="0"/>
              <a:t>Introduction</a:t>
            </a:r>
          </a:p>
        </p:txBody>
      </p:sp>
      <p:sp>
        <p:nvSpPr>
          <p:cNvPr id="125" name="Shape 125"/>
          <p:cNvSpPr txBox="1">
            <a:spLocks noGrp="1"/>
          </p:cNvSpPr>
          <p:nvPr>
            <p:ph type="body" idx="1"/>
          </p:nvPr>
        </p:nvSpPr>
        <p:spPr>
          <a:xfrm>
            <a:off x="838200" y="971550"/>
            <a:ext cx="7370700" cy="1752600"/>
          </a:xfrm>
          <a:prstGeom prst="rect">
            <a:avLst/>
          </a:prstGeom>
        </p:spPr>
        <p:txBody>
          <a:bodyPr wrap="square" lIns="91425" tIns="91425" rIns="91425" bIns="91425" anchor="t" anchorCtr="0">
            <a:noAutofit/>
          </a:bodyPr>
          <a:lstStyle/>
          <a:p>
            <a:pPr marL="457200" lvl="0" indent="-381000" rtl="0">
              <a:spcBef>
                <a:spcPts val="0"/>
              </a:spcBef>
              <a:buNone/>
            </a:pPr>
            <a:r>
              <a:rPr lang="en" dirty="0"/>
              <a:t>		</a:t>
            </a:r>
          </a:p>
        </p:txBody>
      </p:sp>
      <p:sp>
        <p:nvSpPr>
          <p:cNvPr id="4" name="Shape 124"/>
          <p:cNvSpPr txBox="1">
            <a:spLocks/>
          </p:cNvSpPr>
          <p:nvPr/>
        </p:nvSpPr>
        <p:spPr>
          <a:xfrm>
            <a:off x="914400" y="2647950"/>
            <a:ext cx="7370700" cy="8574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ct val="100000"/>
              <a:buFont typeface="Raleway"/>
              <a:buNone/>
              <a:tabLst/>
              <a:defRPr/>
            </a:pPr>
            <a:r>
              <a:rPr kumimoji="0" lang="en" sz="2400" b="1" i="0" u="none" strike="noStrike" kern="0" cap="none" spc="0" normalizeH="0" baseline="0" noProof="0" dirty="0">
                <a:ln>
                  <a:noFill/>
                </a:ln>
                <a:solidFill>
                  <a:schemeClr val="accent3">
                    <a:lumMod val="50000"/>
                  </a:schemeClr>
                </a:solidFill>
                <a:effectLst/>
                <a:uLnTx/>
                <a:uFillTx/>
                <a:latin typeface="Raleway"/>
                <a:ea typeface="Raleway"/>
                <a:cs typeface="Raleway"/>
                <a:sym typeface="Raleway"/>
              </a:rPr>
              <a:t>AR</a:t>
            </a:r>
            <a:r>
              <a:rPr kumimoji="0" lang="en" sz="2400" b="1" i="0" u="none" strike="noStrike" kern="0" cap="none" spc="0" normalizeH="0" noProof="0" dirty="0">
                <a:ln>
                  <a:noFill/>
                </a:ln>
                <a:solidFill>
                  <a:schemeClr val="accent3">
                    <a:lumMod val="50000"/>
                  </a:schemeClr>
                </a:solidFill>
                <a:effectLst/>
                <a:uLnTx/>
                <a:uFillTx/>
                <a:latin typeface="Raleway"/>
                <a:ea typeface="Raleway"/>
                <a:cs typeface="Raleway"/>
                <a:sym typeface="Raleway"/>
              </a:rPr>
              <a:t> &amp; Welding Education</a:t>
            </a:r>
            <a:endParaRPr kumimoji="0" lang="en" sz="2400" b="1" i="0" u="none" strike="noStrike" kern="0" cap="none" spc="0" normalizeH="0" baseline="0" noProof="0" dirty="0">
              <a:ln>
                <a:noFill/>
              </a:ln>
              <a:solidFill>
                <a:schemeClr val="accent3">
                  <a:lumMod val="50000"/>
                </a:schemeClr>
              </a:solidFill>
              <a:effectLst/>
              <a:uLnTx/>
              <a:uFillTx/>
              <a:latin typeface="Raleway"/>
              <a:ea typeface="Raleway"/>
              <a:cs typeface="Raleway"/>
              <a:sym typeface="Raleway"/>
            </a:endParaRPr>
          </a:p>
        </p:txBody>
      </p:sp>
      <p:pic>
        <p:nvPicPr>
          <p:cNvPr id="5" name="Picture 4" descr="ar_intro.png"/>
          <p:cNvPicPr>
            <a:picLocks noChangeAspect="1"/>
          </p:cNvPicPr>
          <p:nvPr/>
        </p:nvPicPr>
        <p:blipFill>
          <a:blip r:embed="rId3"/>
          <a:stretch>
            <a:fillRect/>
          </a:stretch>
        </p:blipFill>
        <p:spPr>
          <a:xfrm>
            <a:off x="6781800" y="768350"/>
            <a:ext cx="2590800" cy="1727200"/>
          </a:xfrm>
          <a:prstGeom prst="rect">
            <a:avLst/>
          </a:prstGeom>
        </p:spPr>
      </p:pic>
      <p:pic>
        <p:nvPicPr>
          <p:cNvPr id="6" name="Picture 5" descr="industri.jpg"/>
          <p:cNvPicPr>
            <a:picLocks noChangeAspect="1"/>
          </p:cNvPicPr>
          <p:nvPr/>
        </p:nvPicPr>
        <p:blipFill>
          <a:blip r:embed="rId4"/>
          <a:stretch>
            <a:fillRect/>
          </a:stretch>
        </p:blipFill>
        <p:spPr>
          <a:xfrm>
            <a:off x="228600" y="819150"/>
            <a:ext cx="2243581" cy="1600200"/>
          </a:xfrm>
          <a:prstGeom prst="rect">
            <a:avLst/>
          </a:prstGeom>
        </p:spPr>
      </p:pic>
      <p:pic>
        <p:nvPicPr>
          <p:cNvPr id="7" name="Picture 6" descr="sertif.jpg"/>
          <p:cNvPicPr>
            <a:picLocks noChangeAspect="1"/>
          </p:cNvPicPr>
          <p:nvPr/>
        </p:nvPicPr>
        <p:blipFill>
          <a:blip r:embed="rId5"/>
          <a:stretch>
            <a:fillRect/>
          </a:stretch>
        </p:blipFill>
        <p:spPr>
          <a:xfrm>
            <a:off x="2590800" y="819150"/>
            <a:ext cx="2165350" cy="1676400"/>
          </a:xfrm>
          <a:prstGeom prst="rect">
            <a:avLst/>
          </a:prstGeom>
        </p:spPr>
      </p:pic>
      <p:pic>
        <p:nvPicPr>
          <p:cNvPr id="9" name="Picture 8" descr="if your job involves this.jpg"/>
          <p:cNvPicPr>
            <a:picLocks noChangeAspect="1"/>
          </p:cNvPicPr>
          <p:nvPr/>
        </p:nvPicPr>
        <p:blipFill>
          <a:blip r:embed="rId6"/>
          <a:srcRect t="19277"/>
          <a:stretch>
            <a:fillRect/>
          </a:stretch>
        </p:blipFill>
        <p:spPr>
          <a:xfrm>
            <a:off x="4876800" y="819150"/>
            <a:ext cx="2133600" cy="1581150"/>
          </a:xfrm>
          <a:prstGeom prst="rect">
            <a:avLst/>
          </a:prstGeom>
        </p:spPr>
      </p:pic>
      <p:sp>
        <p:nvSpPr>
          <p:cNvPr id="10" name="Shape 125"/>
          <p:cNvSpPr txBox="1">
            <a:spLocks/>
          </p:cNvSpPr>
          <p:nvPr/>
        </p:nvSpPr>
        <p:spPr>
          <a:xfrm>
            <a:off x="533400" y="3181350"/>
            <a:ext cx="3505200" cy="1752600"/>
          </a:xfrm>
          <a:prstGeom prst="rect">
            <a:avLst/>
          </a:prstGeom>
          <a:noFill/>
          <a:ln>
            <a:noFill/>
          </a:ln>
        </p:spPr>
        <p:txBody>
          <a:bodyPr wrap="square" lIns="91425" tIns="91425" rIns="91425" bIns="91425" anchor="t" anchorCtr="0">
            <a:noAutofit/>
          </a:bodyPr>
          <a:lstStyle/>
          <a:p>
            <a:pPr marL="457200" marR="0" lvl="0" indent="-381000" algn="l" defTabSz="914400" rtl="0" eaLnBrk="1" fontAlgn="auto" latinLnBrk="0" hangingPunct="1">
              <a:lnSpc>
                <a:spcPct val="100000"/>
              </a:lnSpc>
              <a:spcBef>
                <a:spcPts val="0"/>
              </a:spcBef>
              <a:spcAft>
                <a:spcPts val="0"/>
              </a:spcAft>
              <a:buClr>
                <a:srgbClr val="ABE33F"/>
              </a:buClr>
              <a:buSzPct val="100000"/>
              <a:buFont typeface="Karla"/>
              <a:buChar char="◆"/>
              <a:tabLst/>
              <a:defRPr/>
            </a:pPr>
            <a:r>
              <a:rPr kumimoji="0" lang="en" sz="1600" b="0" i="0" u="none" strike="noStrike" kern="0" cap="none" spc="0" normalizeH="0" baseline="0" noProof="0" dirty="0">
                <a:ln>
                  <a:noFill/>
                </a:ln>
                <a:solidFill>
                  <a:srgbClr val="004C52"/>
                </a:solidFill>
                <a:effectLst/>
                <a:uLnTx/>
                <a:uFillTx/>
                <a:latin typeface="Karla"/>
                <a:ea typeface="Karla"/>
                <a:cs typeface="Karla"/>
                <a:sym typeface="Karla"/>
              </a:rPr>
              <a:t>Tools Simulator :</a:t>
            </a:r>
          </a:p>
          <a:p>
            <a:pPr marL="457200" lvl="0" indent="-381000">
              <a:buClr>
                <a:srgbClr val="ABE33F"/>
              </a:buClr>
              <a:buSzPct val="100000"/>
            </a:pPr>
            <a:r>
              <a:rPr lang="en" sz="1600" dirty="0">
                <a:solidFill>
                  <a:srgbClr val="004C52"/>
                </a:solidFill>
                <a:latin typeface="Karla"/>
                <a:ea typeface="Karla"/>
                <a:cs typeface="Karla"/>
                <a:sym typeface="Karla"/>
              </a:rPr>
              <a:t>	</a:t>
            </a:r>
            <a:r>
              <a:rPr lang="id-ID" sz="1600" dirty="0"/>
              <a:t>x </a:t>
            </a:r>
            <a:r>
              <a:rPr lang="en-US" sz="1600" dirty="0"/>
              <a:t>	</a:t>
            </a:r>
            <a:r>
              <a:rPr lang="id-ID" sz="1600" dirty="0"/>
              <a:t>Peralatan pengelasan </a:t>
            </a:r>
            <a:endParaRPr lang="en-US" sz="1600" dirty="0"/>
          </a:p>
          <a:p>
            <a:pPr marL="457200" lvl="0" indent="-381000">
              <a:buClr>
                <a:srgbClr val="ABE33F"/>
              </a:buClr>
              <a:buSzPct val="100000"/>
            </a:pPr>
            <a:r>
              <a:rPr lang="en-US" sz="1600" dirty="0"/>
              <a:t>	</a:t>
            </a:r>
            <a:r>
              <a:rPr lang="id-ID" sz="1600" dirty="0"/>
              <a:t>x </a:t>
            </a:r>
            <a:r>
              <a:rPr lang="en-US" sz="1600" dirty="0"/>
              <a:t>	</a:t>
            </a:r>
            <a:r>
              <a:rPr lang="id-ID" sz="1600" dirty="0"/>
              <a:t>Augmented </a:t>
            </a:r>
            <a:r>
              <a:rPr lang="en-US" sz="1600" dirty="0"/>
              <a:t>R</a:t>
            </a:r>
            <a:r>
              <a:rPr lang="id-ID" sz="1600" dirty="0"/>
              <a:t>eality </a:t>
            </a:r>
            <a:r>
              <a:rPr lang="en-US" sz="1600" dirty="0"/>
              <a:t>	</a:t>
            </a:r>
            <a:r>
              <a:rPr lang="id-ID" sz="1600" dirty="0"/>
              <a:t>system </a:t>
            </a:r>
            <a:r>
              <a:rPr lang="en-US" sz="1600" dirty="0"/>
              <a:t>yang </a:t>
            </a:r>
            <a:r>
              <a:rPr lang="id-ID" sz="1600" dirty="0"/>
              <a:t>diterapkan </a:t>
            </a:r>
            <a:r>
              <a:rPr lang="en-US" sz="1600" dirty="0"/>
              <a:t>	</a:t>
            </a:r>
            <a:r>
              <a:rPr lang="id-ID" sz="1600" dirty="0"/>
              <a:t>pada pengelasan</a:t>
            </a:r>
            <a:endParaRPr lang="en-US" sz="1600" dirty="0"/>
          </a:p>
          <a:p>
            <a:pPr marL="457200" lvl="0" indent="-381000">
              <a:buClr>
                <a:srgbClr val="ABE33F"/>
              </a:buClr>
              <a:buSzPct val="100000"/>
            </a:pPr>
            <a:r>
              <a:rPr lang="en-US" sz="1600" dirty="0"/>
              <a:t>	</a:t>
            </a:r>
            <a:r>
              <a:rPr lang="id-ID" sz="1600" dirty="0"/>
              <a:t>x </a:t>
            </a:r>
            <a:r>
              <a:rPr lang="en-US" sz="1600" dirty="0"/>
              <a:t>	Virtual Reality</a:t>
            </a:r>
            <a:r>
              <a:rPr kumimoji="0" lang="en" sz="1600" b="0" i="0" u="none" strike="noStrike" kern="0" cap="none" spc="0" normalizeH="0" baseline="0" noProof="0" dirty="0">
                <a:ln>
                  <a:noFill/>
                </a:ln>
                <a:solidFill>
                  <a:srgbClr val="004C52"/>
                </a:solidFill>
                <a:effectLst/>
                <a:uLnTx/>
                <a:uFillTx/>
                <a:latin typeface="Karla"/>
                <a:ea typeface="Karla"/>
                <a:cs typeface="Karla"/>
                <a:sym typeface="Karla"/>
              </a:rPr>
              <a:t>		</a:t>
            </a:r>
          </a:p>
        </p:txBody>
      </p:sp>
      <p:sp>
        <p:nvSpPr>
          <p:cNvPr id="11" name="Shape 125"/>
          <p:cNvSpPr txBox="1">
            <a:spLocks/>
          </p:cNvSpPr>
          <p:nvPr/>
        </p:nvSpPr>
        <p:spPr>
          <a:xfrm>
            <a:off x="4495800" y="3257550"/>
            <a:ext cx="3505200" cy="1752600"/>
          </a:xfrm>
          <a:prstGeom prst="rect">
            <a:avLst/>
          </a:prstGeom>
          <a:noFill/>
          <a:ln>
            <a:noFill/>
          </a:ln>
        </p:spPr>
        <p:txBody>
          <a:bodyPr wrap="square" lIns="91425" tIns="91425" rIns="91425" bIns="91425" anchor="t" anchorCtr="0">
            <a:noAutofit/>
          </a:bodyPr>
          <a:lstStyle/>
          <a:p>
            <a:pPr marL="457200" marR="0" lvl="0" indent="-381000" algn="l" defTabSz="914400" rtl="0" eaLnBrk="1" fontAlgn="auto" latinLnBrk="0" hangingPunct="1">
              <a:lnSpc>
                <a:spcPct val="100000"/>
              </a:lnSpc>
              <a:spcBef>
                <a:spcPts val="0"/>
              </a:spcBef>
              <a:spcAft>
                <a:spcPts val="0"/>
              </a:spcAft>
              <a:buClr>
                <a:srgbClr val="ABE33F"/>
              </a:buClr>
              <a:buSzPct val="100000"/>
              <a:buFont typeface="Karla"/>
              <a:buChar char="◆"/>
              <a:tabLst/>
              <a:defRPr/>
            </a:pPr>
            <a:r>
              <a:rPr lang="en" sz="1600" dirty="0">
                <a:solidFill>
                  <a:srgbClr val="004C52"/>
                </a:solidFill>
                <a:latin typeface="Karla"/>
                <a:ea typeface="Karla"/>
                <a:cs typeface="Karla"/>
                <a:sym typeface="Karla"/>
              </a:rPr>
              <a:t>Kelebihan </a:t>
            </a:r>
            <a:r>
              <a:rPr kumimoji="0" lang="en" sz="1600" b="0" i="0" u="none" strike="noStrike" kern="0" cap="none" spc="0" normalizeH="0" baseline="0" noProof="0" dirty="0">
                <a:ln>
                  <a:noFill/>
                </a:ln>
                <a:solidFill>
                  <a:srgbClr val="004C52"/>
                </a:solidFill>
                <a:effectLst/>
                <a:uLnTx/>
                <a:uFillTx/>
                <a:latin typeface="Karla"/>
                <a:ea typeface="Karla"/>
                <a:cs typeface="Karla"/>
                <a:sym typeface="Karla"/>
              </a:rPr>
              <a:t> :</a:t>
            </a:r>
          </a:p>
          <a:p>
            <a:pPr marL="457200" lvl="0" indent="-381000">
              <a:buClr>
                <a:srgbClr val="ABE33F"/>
              </a:buClr>
              <a:buSzPct val="100000"/>
            </a:pPr>
            <a:r>
              <a:rPr lang="en" sz="1600" dirty="0">
                <a:solidFill>
                  <a:srgbClr val="004C52"/>
                </a:solidFill>
                <a:latin typeface="Karla"/>
                <a:ea typeface="Karla"/>
                <a:cs typeface="Karla"/>
                <a:sym typeface="Karla"/>
              </a:rPr>
              <a:t>	</a:t>
            </a:r>
            <a:r>
              <a:rPr lang="en-US" sz="1600" dirty="0"/>
              <a:t>o	</a:t>
            </a:r>
            <a:r>
              <a:rPr lang="en-US" sz="1600" dirty="0" err="1"/>
              <a:t>Pengurangan</a:t>
            </a:r>
            <a:r>
              <a:rPr lang="en-US" sz="1600" dirty="0"/>
              <a:t> </a:t>
            </a:r>
            <a:r>
              <a:rPr lang="en-US" sz="1600" dirty="0" err="1"/>
              <a:t>Waktu</a:t>
            </a:r>
            <a:r>
              <a:rPr lang="en-US" sz="1600" dirty="0"/>
              <a:t> </a:t>
            </a:r>
            <a:r>
              <a:rPr lang="id-ID" sz="1600" dirty="0"/>
              <a:t> </a:t>
            </a:r>
            <a:endParaRPr lang="en-US" sz="1600" dirty="0"/>
          </a:p>
          <a:p>
            <a:pPr marL="457200" lvl="0" indent="-381000">
              <a:buClr>
                <a:srgbClr val="ABE33F"/>
              </a:buClr>
              <a:buSzPct val="100000"/>
            </a:pPr>
            <a:r>
              <a:rPr lang="en-US" sz="1600" dirty="0"/>
              <a:t>	o</a:t>
            </a:r>
            <a:r>
              <a:rPr lang="id-ID" sz="1600" dirty="0"/>
              <a:t> </a:t>
            </a:r>
            <a:r>
              <a:rPr lang="en-US" sz="1600" dirty="0"/>
              <a:t>	</a:t>
            </a:r>
            <a:r>
              <a:rPr lang="en-US" sz="1600" dirty="0" err="1"/>
              <a:t>Efisiensi</a:t>
            </a:r>
            <a:r>
              <a:rPr lang="en-US" sz="1600" dirty="0"/>
              <a:t> </a:t>
            </a:r>
            <a:r>
              <a:rPr lang="en-US" sz="1600" dirty="0" err="1"/>
              <a:t>Bahan</a:t>
            </a:r>
            <a:r>
              <a:rPr lang="en-US" sz="1600" dirty="0"/>
              <a:t>/Material</a:t>
            </a:r>
          </a:p>
          <a:p>
            <a:pPr marL="457200" lvl="0" indent="-381000">
              <a:buClr>
                <a:srgbClr val="ABE33F"/>
              </a:buClr>
              <a:buSzPct val="100000"/>
            </a:pPr>
            <a:r>
              <a:rPr lang="en-US" sz="1600" dirty="0"/>
              <a:t>	o</a:t>
            </a:r>
            <a:r>
              <a:rPr lang="id-ID" sz="1600" dirty="0"/>
              <a:t> </a:t>
            </a:r>
            <a:r>
              <a:rPr lang="en-US" sz="1600" dirty="0"/>
              <a:t>	</a:t>
            </a:r>
            <a:r>
              <a:rPr lang="en-US" sz="1600" dirty="0" err="1"/>
              <a:t>Keamanan</a:t>
            </a:r>
            <a:r>
              <a:rPr lang="en-US" sz="1600" dirty="0"/>
              <a:t> </a:t>
            </a:r>
            <a:r>
              <a:rPr lang="en-US" sz="1600" dirty="0" err="1"/>
              <a:t>Kerja</a:t>
            </a:r>
            <a:r>
              <a:rPr kumimoji="0" lang="en" sz="1600" b="0" i="0" u="none" strike="noStrike" kern="0" cap="none" spc="0" normalizeH="0" baseline="0" noProof="0" dirty="0">
                <a:ln>
                  <a:noFill/>
                </a:ln>
                <a:solidFill>
                  <a:srgbClr val="004C52"/>
                </a:solidFill>
                <a:effectLst/>
                <a:uLnTx/>
                <a:uFillTx/>
                <a:latin typeface="Karla"/>
                <a:ea typeface="Karla"/>
                <a:cs typeface="Karla"/>
                <a:sym typeface="Karla"/>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38200" y="285750"/>
            <a:ext cx="7370700" cy="857400"/>
          </a:xfrm>
          <a:prstGeom prst="rect">
            <a:avLst/>
          </a:prstGeom>
        </p:spPr>
        <p:txBody>
          <a:bodyPr wrap="square" lIns="91425" tIns="91425" rIns="91425" bIns="91425" anchor="t" anchorCtr="0">
            <a:noAutofit/>
          </a:bodyPr>
          <a:lstStyle/>
          <a:p>
            <a:pPr lvl="0">
              <a:spcBef>
                <a:spcPts val="0"/>
              </a:spcBef>
              <a:buNone/>
            </a:pPr>
            <a:r>
              <a:rPr lang="en" dirty="0"/>
              <a:t>Introduction (Penjelasan)</a:t>
            </a:r>
          </a:p>
        </p:txBody>
      </p:sp>
      <p:sp>
        <p:nvSpPr>
          <p:cNvPr id="125" name="Shape 125"/>
          <p:cNvSpPr txBox="1">
            <a:spLocks noGrp="1"/>
          </p:cNvSpPr>
          <p:nvPr>
            <p:ph type="body" idx="1"/>
          </p:nvPr>
        </p:nvSpPr>
        <p:spPr>
          <a:xfrm>
            <a:off x="838200" y="971550"/>
            <a:ext cx="7370700" cy="1752600"/>
          </a:xfrm>
          <a:prstGeom prst="rect">
            <a:avLst/>
          </a:prstGeom>
        </p:spPr>
        <p:txBody>
          <a:bodyPr wrap="square" lIns="91425" tIns="91425" rIns="91425" bIns="91425" anchor="t" anchorCtr="0">
            <a:noAutofit/>
          </a:bodyPr>
          <a:lstStyle/>
          <a:p>
            <a:pPr marL="457200" lvl="0" indent="-381000"/>
            <a:r>
              <a:rPr lang="en-US" sz="1050" dirty="0" err="1"/>
              <a:t>Bisa</a:t>
            </a:r>
            <a:r>
              <a:rPr lang="en-US" sz="1050" dirty="0"/>
              <a:t> </a:t>
            </a:r>
            <a:r>
              <a:rPr lang="en-US" sz="1050" dirty="0" err="1"/>
              <a:t>disimpulkan</a:t>
            </a:r>
            <a:r>
              <a:rPr lang="en-US" sz="1050" dirty="0"/>
              <a:t> </a:t>
            </a:r>
            <a:r>
              <a:rPr lang="en-US" sz="1050" dirty="0" err="1"/>
              <a:t>bahwa</a:t>
            </a:r>
            <a:r>
              <a:rPr lang="en-US" sz="1050" dirty="0"/>
              <a:t> </a:t>
            </a:r>
            <a:r>
              <a:rPr lang="en-US" sz="1050" dirty="0" err="1"/>
              <a:t>praktik</a:t>
            </a:r>
            <a:r>
              <a:rPr lang="en-US" sz="1050" dirty="0"/>
              <a:t> </a:t>
            </a:r>
            <a:r>
              <a:rPr lang="en-US" sz="1050" dirty="0" err="1"/>
              <a:t>pengelasan</a:t>
            </a:r>
            <a:r>
              <a:rPr lang="en-US" sz="1050" dirty="0"/>
              <a:t> manual </a:t>
            </a:r>
            <a:r>
              <a:rPr lang="en-US" sz="1050" dirty="0" err="1"/>
              <a:t>akan</a:t>
            </a:r>
            <a:r>
              <a:rPr lang="en-US" sz="1050" dirty="0"/>
              <a:t> </a:t>
            </a:r>
            <a:r>
              <a:rPr lang="en-US" sz="1050" dirty="0" err="1"/>
              <a:t>selalu</a:t>
            </a:r>
            <a:r>
              <a:rPr lang="en-US" sz="1050" dirty="0"/>
              <a:t> </a:t>
            </a:r>
            <a:r>
              <a:rPr lang="en-US" sz="1050" dirty="0" err="1"/>
              <a:t>menjadi</a:t>
            </a:r>
            <a:r>
              <a:rPr lang="en-US" sz="1050" dirty="0"/>
              <a:t> </a:t>
            </a:r>
            <a:r>
              <a:rPr lang="en-US" sz="1050" dirty="0" err="1"/>
              <a:t>proses</a:t>
            </a:r>
            <a:r>
              <a:rPr lang="en-US" sz="1050" dirty="0"/>
              <a:t> yang </a:t>
            </a:r>
            <a:r>
              <a:rPr lang="en-US" sz="1050" dirty="0" err="1"/>
              <a:t>sangat</a:t>
            </a:r>
            <a:r>
              <a:rPr lang="en-US" sz="1050" dirty="0"/>
              <a:t> </a:t>
            </a:r>
            <a:r>
              <a:rPr lang="en-US" sz="1050" dirty="0" err="1"/>
              <a:t>penting</a:t>
            </a:r>
            <a:r>
              <a:rPr lang="en-US" sz="1050" dirty="0"/>
              <a:t> </a:t>
            </a:r>
            <a:r>
              <a:rPr lang="en-US" sz="1050" dirty="0" err="1"/>
              <a:t>bagi</a:t>
            </a:r>
            <a:r>
              <a:rPr lang="en-US" sz="1050" dirty="0"/>
              <a:t> </a:t>
            </a:r>
            <a:r>
              <a:rPr lang="en-US" sz="1050" dirty="0" err="1"/>
              <a:t>sektor</a:t>
            </a:r>
            <a:r>
              <a:rPr lang="en-US" sz="1050" dirty="0"/>
              <a:t> </a:t>
            </a:r>
            <a:r>
              <a:rPr lang="en-US" sz="1050" dirty="0" err="1"/>
              <a:t>industri</a:t>
            </a:r>
            <a:r>
              <a:rPr lang="en-US" sz="1050" dirty="0"/>
              <a:t>. </a:t>
            </a:r>
            <a:r>
              <a:rPr lang="en-US" sz="1050" dirty="0" err="1"/>
              <a:t>Beberapa</a:t>
            </a:r>
            <a:r>
              <a:rPr lang="en-US" sz="1050" dirty="0"/>
              <a:t> </a:t>
            </a:r>
            <a:r>
              <a:rPr lang="en-US" sz="1050" dirty="0" err="1"/>
              <a:t>tugas</a:t>
            </a:r>
            <a:r>
              <a:rPr lang="en-US" sz="1050" dirty="0"/>
              <a:t> yang </a:t>
            </a:r>
            <a:r>
              <a:rPr lang="en-US" sz="1050" dirty="0" err="1"/>
              <a:t>melibatkan</a:t>
            </a:r>
            <a:r>
              <a:rPr lang="en-US" sz="1050" dirty="0"/>
              <a:t> </a:t>
            </a:r>
            <a:r>
              <a:rPr lang="en-US" sz="1050" dirty="0" err="1"/>
              <a:t>proses</a:t>
            </a:r>
            <a:r>
              <a:rPr lang="en-US" sz="1050" dirty="0"/>
              <a:t> </a:t>
            </a:r>
            <a:r>
              <a:rPr lang="en-US" sz="1050" dirty="0" err="1"/>
              <a:t>pengelasan</a:t>
            </a:r>
            <a:r>
              <a:rPr lang="en-US" sz="1050" dirty="0"/>
              <a:t> </a:t>
            </a:r>
            <a:r>
              <a:rPr lang="en-US" sz="1050" dirty="0" err="1"/>
              <a:t>tidak</a:t>
            </a:r>
            <a:r>
              <a:rPr lang="en-US" sz="1050" dirty="0"/>
              <a:t> </a:t>
            </a:r>
            <a:r>
              <a:rPr lang="en-US" sz="1050" dirty="0" err="1"/>
              <a:t>dapat</a:t>
            </a:r>
            <a:r>
              <a:rPr lang="en-US" sz="1050" dirty="0"/>
              <a:t> </a:t>
            </a:r>
            <a:r>
              <a:rPr lang="en-US" sz="1050" dirty="0" err="1"/>
              <a:t>dilakukan</a:t>
            </a:r>
            <a:r>
              <a:rPr lang="en-US" sz="1050" dirty="0"/>
              <a:t> </a:t>
            </a:r>
            <a:r>
              <a:rPr lang="en-US" sz="1050" dirty="0" err="1"/>
              <a:t>oleh</a:t>
            </a:r>
            <a:r>
              <a:rPr lang="en-US" sz="1050" dirty="0"/>
              <a:t> robot </a:t>
            </a:r>
            <a:r>
              <a:rPr lang="en-US" sz="1050" dirty="0" err="1"/>
              <a:t>karena</a:t>
            </a:r>
            <a:r>
              <a:rPr lang="en-US" sz="1050" dirty="0"/>
              <a:t> </a:t>
            </a:r>
            <a:r>
              <a:rPr lang="en-US" sz="1050" dirty="0" err="1"/>
              <a:t>geometri</a:t>
            </a:r>
            <a:r>
              <a:rPr lang="en-US" sz="1050" dirty="0"/>
              <a:t> </a:t>
            </a:r>
            <a:r>
              <a:rPr lang="en-US" sz="1050" dirty="0" err="1"/>
              <a:t>kompleks</a:t>
            </a:r>
            <a:r>
              <a:rPr lang="en-US" sz="1050" dirty="0"/>
              <a:t> </a:t>
            </a:r>
            <a:r>
              <a:rPr lang="en-US" sz="1050" dirty="0" err="1"/>
              <a:t>atau</a:t>
            </a:r>
            <a:r>
              <a:rPr lang="en-US" sz="1050" dirty="0"/>
              <a:t> </a:t>
            </a:r>
            <a:r>
              <a:rPr lang="en-US" sz="1050" dirty="0" err="1"/>
              <a:t>letak</a:t>
            </a:r>
            <a:r>
              <a:rPr lang="en-US" sz="1050" dirty="0"/>
              <a:t> </a:t>
            </a:r>
            <a:r>
              <a:rPr lang="en-US" sz="1050" dirty="0" err="1"/>
              <a:t>bagian</a:t>
            </a:r>
            <a:r>
              <a:rPr lang="en-US" sz="1050" dirty="0"/>
              <a:t> yang </a:t>
            </a:r>
            <a:r>
              <a:rPr lang="en-US" sz="1050" dirty="0" err="1"/>
              <a:t>akan</a:t>
            </a:r>
            <a:r>
              <a:rPr lang="en-US" sz="1050" dirty="0"/>
              <a:t> </a:t>
            </a:r>
            <a:r>
              <a:rPr lang="en-US" sz="1050" dirty="0" err="1"/>
              <a:t>dilas</a:t>
            </a:r>
            <a:r>
              <a:rPr lang="en-US" sz="1050" dirty="0"/>
              <a:t>. </a:t>
            </a:r>
            <a:r>
              <a:rPr lang="en-US" sz="1050" dirty="0" err="1"/>
              <a:t>Pengelasan</a:t>
            </a:r>
            <a:r>
              <a:rPr lang="en-US" sz="1050" dirty="0"/>
              <a:t> manual </a:t>
            </a:r>
            <a:r>
              <a:rPr lang="en-US" sz="1050" dirty="0" err="1"/>
              <a:t>digunakan</a:t>
            </a:r>
            <a:r>
              <a:rPr lang="en-US" sz="1050" dirty="0"/>
              <a:t> </a:t>
            </a:r>
            <a:r>
              <a:rPr lang="en-US" sz="1050" dirty="0" err="1"/>
              <a:t>terutama</a:t>
            </a:r>
            <a:r>
              <a:rPr lang="en-US" sz="1050" dirty="0"/>
              <a:t> </a:t>
            </a:r>
            <a:r>
              <a:rPr lang="en-US" sz="1050" dirty="0" err="1"/>
              <a:t>dengan</a:t>
            </a:r>
            <a:r>
              <a:rPr lang="en-US" sz="1050" dirty="0"/>
              <a:t> </a:t>
            </a:r>
            <a:r>
              <a:rPr lang="en-US" sz="1050" dirty="0" err="1"/>
              <a:t>permintaan</a:t>
            </a:r>
            <a:r>
              <a:rPr lang="en-US" sz="1050" dirty="0"/>
              <a:t> </a:t>
            </a:r>
            <a:r>
              <a:rPr lang="en-US" sz="1050" dirty="0" err="1"/>
              <a:t>rendah</a:t>
            </a:r>
            <a:r>
              <a:rPr lang="en-US" sz="1050" dirty="0"/>
              <a:t>., </a:t>
            </a:r>
            <a:r>
              <a:rPr lang="en-US" sz="1050" dirty="0" err="1"/>
              <a:t>dimana</a:t>
            </a:r>
            <a:r>
              <a:rPr lang="en-US" sz="1050" dirty="0"/>
              <a:t> </a:t>
            </a:r>
            <a:r>
              <a:rPr lang="en-US" sz="1050" dirty="0" err="1"/>
              <a:t>prosesnya</a:t>
            </a:r>
            <a:r>
              <a:rPr lang="en-US" sz="1050" dirty="0"/>
              <a:t> </a:t>
            </a:r>
            <a:r>
              <a:rPr lang="en-US" sz="1050" dirty="0" err="1"/>
              <a:t>tidak</a:t>
            </a:r>
            <a:r>
              <a:rPr lang="en-US" sz="1050" dirty="0"/>
              <a:t> </a:t>
            </a:r>
            <a:r>
              <a:rPr lang="en-US" sz="1050" dirty="0" err="1"/>
              <a:t>bisa</a:t>
            </a:r>
            <a:r>
              <a:rPr lang="en-US" sz="1050" dirty="0"/>
              <a:t> </a:t>
            </a:r>
            <a:r>
              <a:rPr lang="en-US" sz="1050" dirty="0" err="1"/>
              <a:t>otomatis</a:t>
            </a:r>
            <a:r>
              <a:rPr lang="en-US" sz="1050" dirty="0"/>
              <a:t>.</a:t>
            </a:r>
          </a:p>
          <a:p>
            <a:pPr marL="457200" lvl="0" indent="-381000"/>
            <a:r>
              <a:rPr lang="en-US" sz="1000" dirty="0" err="1"/>
              <a:t>Dalam</a:t>
            </a:r>
            <a:r>
              <a:rPr lang="en-US" sz="1000" dirty="0"/>
              <a:t> </a:t>
            </a:r>
            <a:r>
              <a:rPr lang="en-US" sz="1000" dirty="0" err="1"/>
              <a:t>semua</a:t>
            </a:r>
            <a:r>
              <a:rPr lang="en-US" sz="1000" dirty="0"/>
              <a:t> </a:t>
            </a:r>
            <a:r>
              <a:rPr lang="en-US" sz="1000" dirty="0" err="1"/>
              <a:t>kasus</a:t>
            </a:r>
            <a:r>
              <a:rPr lang="en-US" sz="1000" dirty="0"/>
              <a:t> </a:t>
            </a:r>
            <a:r>
              <a:rPr lang="en-US" sz="1000" dirty="0" err="1"/>
              <a:t>ini</a:t>
            </a:r>
            <a:r>
              <a:rPr lang="en-US" sz="1000" dirty="0"/>
              <a:t>, </a:t>
            </a:r>
            <a:r>
              <a:rPr lang="en-US" sz="1000" dirty="0" err="1"/>
              <a:t>proses</a:t>
            </a:r>
            <a:r>
              <a:rPr lang="en-US" sz="1000" dirty="0"/>
              <a:t> </a:t>
            </a:r>
            <a:r>
              <a:rPr lang="en-US" sz="1000" dirty="0" err="1"/>
              <a:t>pengelasan</a:t>
            </a:r>
            <a:r>
              <a:rPr lang="en-US" sz="1000" dirty="0"/>
              <a:t> </a:t>
            </a:r>
            <a:r>
              <a:rPr lang="en-US" sz="1000" dirty="0" err="1"/>
              <a:t>harus</a:t>
            </a:r>
            <a:r>
              <a:rPr lang="en-US" sz="1000" dirty="0"/>
              <a:t> </a:t>
            </a:r>
            <a:r>
              <a:rPr lang="en-US" sz="1000" dirty="0" err="1"/>
              <a:t>dilakukan</a:t>
            </a:r>
            <a:r>
              <a:rPr lang="en-US" sz="1000" dirty="0"/>
              <a:t> </a:t>
            </a:r>
            <a:r>
              <a:rPr lang="en-US" sz="1000" dirty="0" err="1"/>
              <a:t>oleh</a:t>
            </a:r>
            <a:r>
              <a:rPr lang="en-US" sz="1000" dirty="0"/>
              <a:t> </a:t>
            </a:r>
            <a:r>
              <a:rPr lang="en-US" sz="1000" dirty="0" err="1"/>
              <a:t>profesional</a:t>
            </a:r>
            <a:r>
              <a:rPr lang="en-US" sz="1000" dirty="0"/>
              <a:t> </a:t>
            </a:r>
            <a:r>
              <a:rPr lang="en-US" sz="1000" dirty="0" err="1"/>
              <a:t>berkualifikasi</a:t>
            </a:r>
            <a:r>
              <a:rPr lang="en-US" sz="1000" dirty="0"/>
              <a:t> </a:t>
            </a:r>
            <a:r>
              <a:rPr lang="en-US" sz="1000" dirty="0" err="1"/>
              <a:t>tinggi</a:t>
            </a:r>
            <a:r>
              <a:rPr lang="en-US" sz="1000" dirty="0"/>
              <a:t>.</a:t>
            </a:r>
          </a:p>
          <a:p>
            <a:pPr marL="457200" lvl="0" indent="-381000"/>
            <a:r>
              <a:rPr lang="en" sz="1000" dirty="0"/>
              <a:t>Dalam pembelajaran teknik pengelasan, tentu menggunakan metode “learning by doing” </a:t>
            </a:r>
          </a:p>
          <a:p>
            <a:pPr marL="457200" lvl="0" indent="-381000"/>
            <a:r>
              <a:rPr lang="en-US" sz="1000" dirty="0"/>
              <a:t>Di </a:t>
            </a:r>
            <a:r>
              <a:rPr lang="en-US" sz="1000" dirty="0" err="1"/>
              <a:t>antara</a:t>
            </a:r>
            <a:r>
              <a:rPr lang="en-US" sz="1000" dirty="0"/>
              <a:t> </a:t>
            </a:r>
            <a:r>
              <a:rPr lang="en-US" sz="1000" dirty="0" err="1"/>
              <a:t>representasi</a:t>
            </a:r>
            <a:r>
              <a:rPr lang="en-US" sz="1000" dirty="0"/>
              <a:t> </a:t>
            </a:r>
            <a:r>
              <a:rPr lang="en-US" sz="1000" dirty="0" err="1"/>
              <a:t>realitas</a:t>
            </a:r>
            <a:r>
              <a:rPr lang="en-US" sz="1000" dirty="0"/>
              <a:t> </a:t>
            </a:r>
            <a:r>
              <a:rPr lang="en-US" sz="1000" dirty="0" err="1"/>
              <a:t>lingkungan</a:t>
            </a:r>
            <a:r>
              <a:rPr lang="en-US" sz="1000" dirty="0"/>
              <a:t> virtual </a:t>
            </a:r>
            <a:r>
              <a:rPr lang="en-US" sz="1000" dirty="0" err="1"/>
              <a:t>dikombinasikan</a:t>
            </a:r>
            <a:r>
              <a:rPr lang="en-US" sz="1000" dirty="0"/>
              <a:t> </a:t>
            </a:r>
            <a:r>
              <a:rPr lang="en-US" sz="1000" dirty="0" err="1"/>
              <a:t>dengan</a:t>
            </a:r>
            <a:r>
              <a:rPr lang="en-US" sz="1000" dirty="0"/>
              <a:t> </a:t>
            </a:r>
            <a:r>
              <a:rPr lang="en-US" sz="1000" dirty="0" err="1"/>
              <a:t>interaksi</a:t>
            </a:r>
            <a:r>
              <a:rPr lang="en-US" sz="1000" dirty="0"/>
              <a:t> </a:t>
            </a:r>
            <a:r>
              <a:rPr lang="en-US" sz="1000" dirty="0" err="1"/>
              <a:t>manusia</a:t>
            </a:r>
            <a:r>
              <a:rPr lang="en-US" sz="1000" dirty="0"/>
              <a:t> </a:t>
            </a:r>
            <a:r>
              <a:rPr lang="en-US" sz="1000" dirty="0" err="1"/>
              <a:t>untuk</a:t>
            </a:r>
            <a:r>
              <a:rPr lang="en-US" sz="1000" dirty="0"/>
              <a:t> </a:t>
            </a:r>
            <a:r>
              <a:rPr lang="en-US" sz="1000" dirty="0" err="1"/>
              <a:t>pembelajaran</a:t>
            </a:r>
            <a:r>
              <a:rPr lang="en-US" sz="1000" dirty="0"/>
              <a:t>, </a:t>
            </a:r>
            <a:r>
              <a:rPr lang="en-US" sz="1000" dirty="0" err="1"/>
              <a:t>teknologi</a:t>
            </a:r>
            <a:r>
              <a:rPr lang="en-US" sz="1000" dirty="0"/>
              <a:t> Augmented Reality (AR) </a:t>
            </a:r>
            <a:r>
              <a:rPr lang="en-US" sz="1000" dirty="0" err="1"/>
              <a:t>ditekankan</a:t>
            </a:r>
            <a:r>
              <a:rPr lang="en-US" sz="1000" dirty="0"/>
              <a:t> </a:t>
            </a:r>
            <a:r>
              <a:rPr lang="en-US" sz="1000" dirty="0" err="1"/>
              <a:t>karena</a:t>
            </a:r>
            <a:r>
              <a:rPr lang="en-US" sz="1000" dirty="0"/>
              <a:t> </a:t>
            </a:r>
            <a:r>
              <a:rPr lang="en-US" sz="1000" dirty="0" err="1"/>
              <a:t>memiliki</a:t>
            </a:r>
            <a:r>
              <a:rPr lang="en-US" sz="1000" dirty="0"/>
              <a:t> </a:t>
            </a:r>
            <a:r>
              <a:rPr lang="en-US" sz="1000" dirty="0" err="1"/>
              <a:t>struktur</a:t>
            </a:r>
            <a:r>
              <a:rPr lang="en-US" sz="1000" dirty="0"/>
              <a:t> </a:t>
            </a:r>
            <a:r>
              <a:rPr lang="en-US" sz="1000" dirty="0" err="1"/>
              <a:t>fisik</a:t>
            </a:r>
            <a:r>
              <a:rPr lang="en-US" sz="1000" dirty="0"/>
              <a:t> yang </a:t>
            </a:r>
            <a:r>
              <a:rPr lang="en-US" sz="1000" dirty="0" err="1"/>
              <a:t>fleksibel</a:t>
            </a:r>
            <a:r>
              <a:rPr lang="en-US" sz="1000" dirty="0"/>
              <a:t>, </a:t>
            </a:r>
            <a:r>
              <a:rPr lang="en-US" sz="1000" dirty="0" err="1"/>
              <a:t>dalam</a:t>
            </a:r>
            <a:r>
              <a:rPr lang="en-US" sz="1000" dirty="0"/>
              <a:t> </a:t>
            </a:r>
            <a:r>
              <a:rPr lang="en-US" sz="1000" dirty="0" err="1"/>
              <a:t>bentuk</a:t>
            </a:r>
            <a:r>
              <a:rPr lang="en-US" sz="1000" dirty="0"/>
              <a:t> yang </a:t>
            </a:r>
            <a:r>
              <a:rPr lang="en-US" sz="1000" dirty="0" err="1"/>
              <a:t>jauh</a:t>
            </a:r>
            <a:r>
              <a:rPr lang="en-US" sz="1000" dirty="0"/>
              <a:t> </a:t>
            </a:r>
            <a:r>
              <a:rPr lang="en-US" sz="1000" dirty="0" err="1"/>
              <a:t>lebih</a:t>
            </a:r>
            <a:r>
              <a:rPr lang="en-US" sz="1000" dirty="0"/>
              <a:t> </a:t>
            </a:r>
            <a:r>
              <a:rPr lang="en-US" sz="1000" dirty="0" err="1"/>
              <a:t>kompak</a:t>
            </a:r>
            <a:r>
              <a:rPr lang="en-US" sz="1000" dirty="0"/>
              <a:t> yang </a:t>
            </a:r>
            <a:r>
              <a:rPr lang="en-US" sz="1000" dirty="0" err="1"/>
              <a:t>memungkinkan</a:t>
            </a:r>
            <a:r>
              <a:rPr lang="en-US" sz="1000" dirty="0"/>
              <a:t> </a:t>
            </a:r>
            <a:r>
              <a:rPr lang="en-US" sz="1000" dirty="0" err="1"/>
              <a:t>penggunaannya</a:t>
            </a:r>
            <a:r>
              <a:rPr lang="en-US" sz="1000" dirty="0"/>
              <a:t> </a:t>
            </a:r>
            <a:r>
              <a:rPr lang="en-US" sz="1000" dirty="0" err="1"/>
              <a:t>di</a:t>
            </a:r>
            <a:r>
              <a:rPr lang="en-US" sz="1000" dirty="0"/>
              <a:t> </a:t>
            </a:r>
            <a:r>
              <a:rPr lang="en-US" sz="1000" dirty="0" err="1"/>
              <a:t>ruang</a:t>
            </a:r>
            <a:r>
              <a:rPr lang="en-US" sz="1000" dirty="0"/>
              <a:t> yang </a:t>
            </a:r>
            <a:r>
              <a:rPr lang="en-US" sz="1000" dirty="0" err="1"/>
              <a:t>berbeda</a:t>
            </a:r>
            <a:r>
              <a:rPr lang="en-US" sz="1000" dirty="0"/>
              <a:t> </a:t>
            </a:r>
            <a:r>
              <a:rPr lang="en-US" sz="1000" dirty="0" err="1"/>
              <a:t>dengan</a:t>
            </a:r>
            <a:r>
              <a:rPr lang="en-US" sz="1000" dirty="0"/>
              <a:t> </a:t>
            </a:r>
            <a:r>
              <a:rPr lang="en-US" sz="1000" dirty="0" err="1"/>
              <a:t>penggunaan</a:t>
            </a:r>
            <a:r>
              <a:rPr lang="en-US" sz="1000" dirty="0"/>
              <a:t> </a:t>
            </a:r>
            <a:r>
              <a:rPr lang="en-US" sz="1000" dirty="0" err="1"/>
              <a:t>peralatan</a:t>
            </a:r>
            <a:r>
              <a:rPr lang="en-US" sz="1000" dirty="0"/>
              <a:t> </a:t>
            </a:r>
            <a:r>
              <a:rPr lang="en-US" sz="1000" dirty="0" err="1"/>
              <a:t>dan</a:t>
            </a:r>
            <a:r>
              <a:rPr lang="en-US" sz="1000" dirty="0"/>
              <a:t> </a:t>
            </a:r>
            <a:r>
              <a:rPr lang="en-US" sz="1000" dirty="0" err="1"/>
              <a:t>mudah</a:t>
            </a:r>
            <a:r>
              <a:rPr lang="en-US" sz="1000" dirty="0"/>
              <a:t> </a:t>
            </a:r>
            <a:r>
              <a:rPr lang="en-US" sz="1000" dirty="0" err="1"/>
              <a:t>pengiriman</a:t>
            </a:r>
            <a:r>
              <a:rPr lang="en-US" sz="1000" dirty="0"/>
              <a:t> </a:t>
            </a:r>
            <a:r>
              <a:rPr lang="en-US" sz="1000" dirty="0" err="1"/>
              <a:t>dan</a:t>
            </a:r>
            <a:r>
              <a:rPr lang="en-US" sz="1000" dirty="0"/>
              <a:t> </a:t>
            </a:r>
            <a:r>
              <a:rPr lang="en-US" sz="1000" dirty="0" err="1"/>
              <a:t>penanganan</a:t>
            </a:r>
            <a:r>
              <a:rPr lang="en-US" sz="1000" dirty="0"/>
              <a:t> </a:t>
            </a:r>
            <a:r>
              <a:rPr lang="en-US" sz="1000" dirty="0" err="1"/>
              <a:t>perangkat</a:t>
            </a:r>
            <a:r>
              <a:rPr lang="en-US" sz="1000" dirty="0"/>
              <a:t> </a:t>
            </a:r>
            <a:r>
              <a:rPr lang="en-US" sz="1000" dirty="0" err="1"/>
              <a:t>lunak</a:t>
            </a:r>
            <a:r>
              <a:rPr lang="en-US" sz="1000" dirty="0"/>
              <a:t>.</a:t>
            </a:r>
            <a:r>
              <a:rPr lang="en" sz="1000" dirty="0"/>
              <a:t>	</a:t>
            </a:r>
          </a:p>
        </p:txBody>
      </p:sp>
      <p:sp>
        <p:nvSpPr>
          <p:cNvPr id="4" name="Shape 124"/>
          <p:cNvSpPr txBox="1">
            <a:spLocks/>
          </p:cNvSpPr>
          <p:nvPr/>
        </p:nvSpPr>
        <p:spPr>
          <a:xfrm>
            <a:off x="914400" y="2724150"/>
            <a:ext cx="7370700" cy="8574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ct val="100000"/>
              <a:buFont typeface="Raleway"/>
              <a:buNone/>
              <a:tabLst/>
              <a:defRPr/>
            </a:pPr>
            <a:r>
              <a:rPr kumimoji="0" lang="en" sz="2400" b="1" i="0" u="none" strike="noStrike" kern="0" cap="none" spc="0" normalizeH="0" baseline="0" noProof="0" dirty="0">
                <a:ln>
                  <a:noFill/>
                </a:ln>
                <a:solidFill>
                  <a:schemeClr val="accent3">
                    <a:lumMod val="50000"/>
                  </a:schemeClr>
                </a:solidFill>
                <a:effectLst/>
                <a:uLnTx/>
                <a:uFillTx/>
                <a:latin typeface="Raleway"/>
                <a:ea typeface="Raleway"/>
                <a:cs typeface="Raleway"/>
                <a:sym typeface="Raleway"/>
              </a:rPr>
              <a:t>AR</a:t>
            </a:r>
            <a:r>
              <a:rPr kumimoji="0" lang="en" sz="2400" b="1" i="0" u="none" strike="noStrike" kern="0" cap="none" spc="0" normalizeH="0" noProof="0" dirty="0">
                <a:ln>
                  <a:noFill/>
                </a:ln>
                <a:solidFill>
                  <a:schemeClr val="accent3">
                    <a:lumMod val="50000"/>
                  </a:schemeClr>
                </a:solidFill>
                <a:effectLst/>
                <a:uLnTx/>
                <a:uFillTx/>
                <a:latin typeface="Raleway"/>
                <a:ea typeface="Raleway"/>
                <a:cs typeface="Raleway"/>
                <a:sym typeface="Raleway"/>
              </a:rPr>
              <a:t> &amp; Welding Education</a:t>
            </a:r>
            <a:endParaRPr kumimoji="0" lang="en" sz="2400" b="1" i="0" u="none" strike="noStrike" kern="0" cap="none" spc="0" normalizeH="0" baseline="0" noProof="0" dirty="0">
              <a:ln>
                <a:noFill/>
              </a:ln>
              <a:solidFill>
                <a:schemeClr val="accent3">
                  <a:lumMod val="50000"/>
                </a:schemeClr>
              </a:solidFill>
              <a:effectLst/>
              <a:uLnTx/>
              <a:uFillTx/>
              <a:latin typeface="Raleway"/>
              <a:ea typeface="Raleway"/>
              <a:cs typeface="Raleway"/>
              <a:sym typeface="Raleway"/>
            </a:endParaRPr>
          </a:p>
        </p:txBody>
      </p:sp>
      <p:sp>
        <p:nvSpPr>
          <p:cNvPr id="5" name="Shape 125"/>
          <p:cNvSpPr txBox="1">
            <a:spLocks/>
          </p:cNvSpPr>
          <p:nvPr/>
        </p:nvSpPr>
        <p:spPr>
          <a:xfrm>
            <a:off x="914400" y="3257550"/>
            <a:ext cx="7370700" cy="1752600"/>
          </a:xfrm>
          <a:prstGeom prst="rect">
            <a:avLst/>
          </a:prstGeom>
          <a:noFill/>
          <a:ln>
            <a:noFill/>
          </a:ln>
        </p:spPr>
        <p:txBody>
          <a:bodyPr wrap="square" lIns="91425" tIns="91425" rIns="91425" bIns="91425" anchor="t" anchorCtr="0">
            <a:noAutofit/>
          </a:bodyPr>
          <a:lstStyle/>
          <a:p>
            <a:pPr marL="457200" lvl="0" indent="-381000">
              <a:buClr>
                <a:srgbClr val="ABE33F"/>
              </a:buClr>
              <a:buSzPct val="100000"/>
              <a:buFont typeface="Karla"/>
              <a:buChar char="◆"/>
            </a:pPr>
            <a:r>
              <a:rPr lang="id-ID" sz="1050" dirty="0">
                <a:solidFill>
                  <a:srgbClr val="004C52"/>
                </a:solidFill>
              </a:rPr>
              <a:t>Terkait dengan dasar teoritis pengelasan pada literatur, alat pembelajaran didaktik yang tersedia untuk mediasi dalam pengajaran dan pelatihan pengelasan adalah:</a:t>
            </a:r>
            <a:r>
              <a:rPr lang="en-US" sz="1050" dirty="0">
                <a:solidFill>
                  <a:srgbClr val="004C52"/>
                </a:solidFill>
              </a:rPr>
              <a:t> (3 point)</a:t>
            </a:r>
          </a:p>
          <a:p>
            <a:pPr marL="457200" lvl="0" indent="-381000">
              <a:buClr>
                <a:srgbClr val="ABE33F"/>
              </a:buClr>
              <a:buSzPct val="100000"/>
              <a:buFont typeface="Karla"/>
              <a:buChar char="◆"/>
            </a:pPr>
            <a:endParaRPr lang="en-US" sz="1000" dirty="0"/>
          </a:p>
          <a:p>
            <a:pPr marL="457200" lvl="0" indent="-381000">
              <a:buClr>
                <a:srgbClr val="ABE33F"/>
              </a:buClr>
              <a:buSzPct val="100000"/>
              <a:buFont typeface="Karla"/>
              <a:buChar char="◆"/>
            </a:pPr>
            <a:r>
              <a:rPr lang="en-US" sz="1000" dirty="0" err="1"/>
              <a:t>Kelabihan</a:t>
            </a:r>
            <a:r>
              <a:rPr lang="en-US" sz="1000" dirty="0"/>
              <a:t> : </a:t>
            </a:r>
            <a:r>
              <a:rPr lang="en-US" sz="1000" dirty="0" err="1"/>
              <a:t>Salah</a:t>
            </a:r>
            <a:r>
              <a:rPr lang="en-US" sz="1000" dirty="0"/>
              <a:t> </a:t>
            </a:r>
            <a:r>
              <a:rPr lang="en-US" sz="1000" dirty="0" err="1"/>
              <a:t>satu</a:t>
            </a:r>
            <a:r>
              <a:rPr lang="en-US" sz="1000" dirty="0"/>
              <a:t> </a:t>
            </a:r>
            <a:r>
              <a:rPr lang="en-US" sz="1000" dirty="0" err="1"/>
              <a:t>keuntungan</a:t>
            </a:r>
            <a:r>
              <a:rPr lang="en-US" sz="1000" dirty="0"/>
              <a:t> </a:t>
            </a:r>
            <a:r>
              <a:rPr lang="en-US" sz="1000" dirty="0" err="1"/>
              <a:t>utama</a:t>
            </a:r>
            <a:r>
              <a:rPr lang="en-US" sz="1000" dirty="0"/>
              <a:t> </a:t>
            </a:r>
            <a:r>
              <a:rPr lang="en-US" sz="1000" dirty="0" err="1"/>
              <a:t>penggunaan</a:t>
            </a:r>
            <a:r>
              <a:rPr lang="en-US" sz="1000" dirty="0"/>
              <a:t> AR </a:t>
            </a:r>
            <a:r>
              <a:rPr lang="en-US" sz="1000" dirty="0" err="1"/>
              <a:t>adalah</a:t>
            </a:r>
            <a:r>
              <a:rPr lang="en-US" sz="1000" dirty="0"/>
              <a:t> </a:t>
            </a:r>
            <a:r>
              <a:rPr lang="en-US" sz="1000" dirty="0" err="1"/>
              <a:t>pengurangan</a:t>
            </a:r>
            <a:r>
              <a:rPr lang="en-US" sz="1000" dirty="0"/>
              <a:t> </a:t>
            </a:r>
            <a:r>
              <a:rPr lang="en-US" sz="1000" dirty="0" err="1"/>
              <a:t>waktu</a:t>
            </a:r>
            <a:r>
              <a:rPr lang="en-US" sz="1000" dirty="0"/>
              <a:t> </a:t>
            </a:r>
            <a:r>
              <a:rPr lang="en-US" sz="1000" dirty="0" err="1"/>
              <a:t>pengelasan</a:t>
            </a:r>
            <a:r>
              <a:rPr lang="en-US" sz="1000" dirty="0"/>
              <a:t>, </a:t>
            </a:r>
            <a:r>
              <a:rPr lang="en-US" sz="1000" dirty="0" err="1"/>
              <a:t>karena</a:t>
            </a:r>
            <a:r>
              <a:rPr lang="en-US" sz="1000" dirty="0"/>
              <a:t> </a:t>
            </a:r>
            <a:r>
              <a:rPr lang="en-US" sz="1000" dirty="0" err="1"/>
              <a:t>teknologi</a:t>
            </a:r>
            <a:r>
              <a:rPr lang="en-US" sz="1000" dirty="0"/>
              <a:t> </a:t>
            </a:r>
            <a:r>
              <a:rPr lang="en-US" sz="1000" dirty="0" err="1"/>
              <a:t>ini</a:t>
            </a:r>
            <a:r>
              <a:rPr lang="en-US" sz="1000" dirty="0"/>
              <a:t> </a:t>
            </a:r>
            <a:r>
              <a:rPr lang="en-US" sz="1000" dirty="0" err="1"/>
              <a:t>memungkinkan</a:t>
            </a:r>
            <a:r>
              <a:rPr lang="en-US" sz="1000" dirty="0"/>
              <a:t> </a:t>
            </a:r>
            <a:r>
              <a:rPr lang="en-US" sz="1000" dirty="0" err="1"/>
              <a:t>siswa</a:t>
            </a:r>
            <a:r>
              <a:rPr lang="en-US" sz="1000" dirty="0"/>
              <a:t> </a:t>
            </a:r>
            <a:r>
              <a:rPr lang="en-US" sz="1000" dirty="0" err="1"/>
              <a:t>untuk</a:t>
            </a:r>
            <a:r>
              <a:rPr lang="en-US" sz="1000" dirty="0"/>
              <a:t> </a:t>
            </a:r>
            <a:r>
              <a:rPr lang="en-US" sz="1000" dirty="0" err="1"/>
              <a:t>mewujudkan</a:t>
            </a:r>
            <a:r>
              <a:rPr lang="en-US" sz="1000" dirty="0"/>
              <a:t> </a:t>
            </a:r>
            <a:r>
              <a:rPr lang="en-US" sz="1000" dirty="0" err="1"/>
              <a:t>proses</a:t>
            </a:r>
            <a:r>
              <a:rPr lang="en-US" sz="1000" dirty="0"/>
              <a:t> </a:t>
            </a:r>
            <a:r>
              <a:rPr lang="en-US" sz="1000" dirty="0" err="1"/>
              <a:t>dan</a:t>
            </a:r>
            <a:r>
              <a:rPr lang="en-US" sz="1000" dirty="0"/>
              <a:t> </a:t>
            </a:r>
            <a:r>
              <a:rPr lang="en-US" sz="1000" dirty="0" err="1"/>
              <a:t>memiliki</a:t>
            </a:r>
            <a:r>
              <a:rPr lang="en-US" sz="1000" dirty="0"/>
              <a:t> </a:t>
            </a:r>
            <a:r>
              <a:rPr lang="en-US" sz="1000" dirty="0" err="1"/>
              <a:t>peralatan</a:t>
            </a:r>
            <a:r>
              <a:rPr lang="en-US" sz="1000" dirty="0"/>
              <a:t> </a:t>
            </a:r>
            <a:r>
              <a:rPr lang="en-US" sz="1000" dirty="0" err="1"/>
              <a:t>proses</a:t>
            </a:r>
            <a:r>
              <a:rPr lang="en-US" sz="1000" dirty="0"/>
              <a:t> </a:t>
            </a:r>
            <a:r>
              <a:rPr lang="en-US" sz="1000" dirty="0" err="1"/>
              <a:t>kontrol</a:t>
            </a:r>
            <a:r>
              <a:rPr lang="en-US" sz="1000" dirty="0"/>
              <a:t> yang </a:t>
            </a:r>
            <a:r>
              <a:rPr lang="en-US" sz="1000" dirty="0" err="1"/>
              <a:t>sama</a:t>
            </a:r>
            <a:r>
              <a:rPr lang="en-US" sz="1000" dirty="0"/>
              <a:t>. </a:t>
            </a:r>
            <a:r>
              <a:rPr lang="en-US" sz="1000" dirty="0" err="1"/>
              <a:t>Dalam</a:t>
            </a:r>
            <a:r>
              <a:rPr lang="en-US" sz="1000" dirty="0"/>
              <a:t> </a:t>
            </a:r>
            <a:r>
              <a:rPr lang="en-US" sz="1000" dirty="0" err="1"/>
              <a:t>proses</a:t>
            </a:r>
            <a:r>
              <a:rPr lang="en-US" sz="1000" dirty="0"/>
              <a:t> normal </a:t>
            </a:r>
            <a:r>
              <a:rPr lang="en-US" sz="1000" dirty="0" err="1"/>
              <a:t>peralatan</a:t>
            </a:r>
            <a:r>
              <a:rPr lang="en-US" sz="1000" dirty="0"/>
              <a:t> </a:t>
            </a:r>
            <a:r>
              <a:rPr lang="en-US" sz="1000" dirty="0" err="1"/>
              <a:t>pengelasan</a:t>
            </a:r>
            <a:r>
              <a:rPr lang="en-US" sz="1000" dirty="0"/>
              <a:t>, </a:t>
            </a:r>
            <a:r>
              <a:rPr lang="en-US" sz="1000" dirty="0" err="1"/>
              <a:t>sekitar</a:t>
            </a:r>
            <a:r>
              <a:rPr lang="en-US" sz="1000" dirty="0"/>
              <a:t> 70% </a:t>
            </a:r>
            <a:r>
              <a:rPr lang="en-US" sz="1000" dirty="0" err="1"/>
              <a:t>dari</a:t>
            </a:r>
            <a:r>
              <a:rPr lang="en-US" sz="1000" dirty="0"/>
              <a:t> total </a:t>
            </a:r>
            <a:r>
              <a:rPr lang="en-US" sz="1000" dirty="0" err="1"/>
              <a:t>waktu</a:t>
            </a:r>
            <a:r>
              <a:rPr lang="en-US" sz="1000" dirty="0"/>
              <a:t> </a:t>
            </a:r>
            <a:r>
              <a:rPr lang="en-US" sz="1000" dirty="0" err="1"/>
              <a:t>digunakan</a:t>
            </a:r>
            <a:r>
              <a:rPr lang="en-US" sz="1000" dirty="0"/>
              <a:t> </a:t>
            </a:r>
            <a:r>
              <a:rPr lang="en-US" sz="1000" dirty="0" err="1"/>
              <a:t>untuk</a:t>
            </a:r>
            <a:r>
              <a:rPr lang="en-US" sz="1000" dirty="0"/>
              <a:t> </a:t>
            </a:r>
            <a:r>
              <a:rPr lang="en-US" sz="1000" dirty="0" err="1"/>
              <a:t>persiapan</a:t>
            </a:r>
            <a:r>
              <a:rPr lang="en-US" sz="1000" dirty="0"/>
              <a:t> </a:t>
            </a:r>
            <a:r>
              <a:rPr lang="en-US" sz="1000" dirty="0" err="1"/>
              <a:t>bahan</a:t>
            </a:r>
            <a:r>
              <a:rPr lang="en-US" sz="1000" dirty="0"/>
              <a:t> </a:t>
            </a:r>
            <a:r>
              <a:rPr lang="en-US" sz="1000" dirty="0" err="1"/>
              <a:t>dan</a:t>
            </a:r>
            <a:r>
              <a:rPr lang="en-US" sz="1000" dirty="0"/>
              <a:t> 30% </a:t>
            </a:r>
            <a:r>
              <a:rPr lang="en-US" sz="1000" dirty="0" err="1"/>
              <a:t>untuk</a:t>
            </a:r>
            <a:r>
              <a:rPr lang="en-US" sz="1000" dirty="0"/>
              <a:t> </a:t>
            </a:r>
            <a:r>
              <a:rPr lang="en-US" sz="1000" dirty="0" err="1"/>
              <a:t>aktivitas</a:t>
            </a:r>
            <a:r>
              <a:rPr lang="en-US" sz="1000" dirty="0"/>
              <a:t> </a:t>
            </a:r>
            <a:r>
              <a:rPr lang="en-US" sz="1000" dirty="0" err="1"/>
              <a:t>pengelasan</a:t>
            </a:r>
            <a:r>
              <a:rPr lang="en-US" sz="1000" dirty="0"/>
              <a:t>, </a:t>
            </a:r>
            <a:r>
              <a:rPr lang="en-US" sz="1000" dirty="0" err="1"/>
              <a:t>dan</a:t>
            </a:r>
            <a:r>
              <a:rPr lang="en-US" sz="1000" dirty="0"/>
              <a:t> </a:t>
            </a:r>
            <a:r>
              <a:rPr lang="en-US" sz="1000" dirty="0" err="1"/>
              <a:t>jika</a:t>
            </a:r>
            <a:r>
              <a:rPr lang="en-US" sz="1000" dirty="0"/>
              <a:t> </a:t>
            </a:r>
            <a:r>
              <a:rPr lang="en-US" sz="1000" dirty="0" err="1"/>
              <a:t>Anda</a:t>
            </a:r>
            <a:r>
              <a:rPr lang="en-US" sz="1000" dirty="0"/>
              <a:t> </a:t>
            </a:r>
            <a:r>
              <a:rPr lang="en-US" sz="1000" dirty="0" err="1"/>
              <a:t>mengalami</a:t>
            </a:r>
            <a:r>
              <a:rPr lang="en-US" sz="1000" dirty="0"/>
              <a:t> </a:t>
            </a:r>
            <a:r>
              <a:rPr lang="en-US" sz="1000" dirty="0" err="1"/>
              <a:t>kesalahan</a:t>
            </a:r>
            <a:r>
              <a:rPr lang="en-US" sz="1000" dirty="0"/>
              <a:t> </a:t>
            </a:r>
            <a:r>
              <a:rPr lang="en-US" sz="1000" dirty="0" err="1"/>
              <a:t>atau</a:t>
            </a:r>
            <a:r>
              <a:rPr lang="en-US" sz="1000" dirty="0"/>
              <a:t> </a:t>
            </a:r>
            <a:r>
              <a:rPr lang="en-US" sz="1000" dirty="0" err="1"/>
              <a:t>proses</a:t>
            </a:r>
            <a:r>
              <a:rPr lang="en-US" sz="1000" dirty="0"/>
              <a:t> </a:t>
            </a:r>
            <a:r>
              <a:rPr lang="en-US" sz="1000" dirty="0" err="1"/>
              <a:t>persiapan</a:t>
            </a:r>
            <a:r>
              <a:rPr lang="en-US" sz="1000" dirty="0"/>
              <a:t> </a:t>
            </a:r>
            <a:r>
              <a:rPr lang="en-US" sz="1000" dirty="0" err="1"/>
              <a:t>harus</a:t>
            </a:r>
            <a:r>
              <a:rPr lang="en-US" sz="1000" dirty="0"/>
              <a:t> </a:t>
            </a:r>
            <a:r>
              <a:rPr lang="en-US" sz="1000" dirty="0" err="1"/>
              <a:t>mengatur</a:t>
            </a:r>
            <a:r>
              <a:rPr lang="en-US" sz="1000" dirty="0"/>
              <a:t> </a:t>
            </a:r>
            <a:r>
              <a:rPr lang="en-US" sz="1000" dirty="0" err="1"/>
              <a:t>ulang</a:t>
            </a:r>
            <a:r>
              <a:rPr lang="en-US" sz="1000" dirty="0"/>
              <a:t> </a:t>
            </a:r>
            <a:r>
              <a:rPr lang="en-US" sz="1000" dirty="0" err="1"/>
              <a:t>semua</a:t>
            </a:r>
            <a:r>
              <a:rPr lang="en-US" sz="1000" dirty="0"/>
              <a:t> </a:t>
            </a:r>
            <a:r>
              <a:rPr lang="en-US" sz="1000" dirty="0" err="1"/>
              <a:t>peralatan</a:t>
            </a:r>
            <a:r>
              <a:rPr lang="en-US" sz="1000" dirty="0"/>
              <a:t> </a:t>
            </a:r>
            <a:r>
              <a:rPr lang="en-US" sz="1000" dirty="0" err="1"/>
              <a:t>dan</a:t>
            </a:r>
            <a:r>
              <a:rPr lang="en-US" sz="1000" dirty="0"/>
              <a:t> </a:t>
            </a:r>
            <a:r>
              <a:rPr lang="en-US" sz="1000" dirty="0" err="1"/>
              <a:t>memulai</a:t>
            </a:r>
            <a:r>
              <a:rPr lang="en-US" sz="1000" dirty="0"/>
              <a:t> </a:t>
            </a:r>
            <a:r>
              <a:rPr lang="en-US" sz="1000" dirty="0" err="1"/>
              <a:t>kembali</a:t>
            </a:r>
            <a:r>
              <a:rPr lang="en-US" sz="1000" dirty="0"/>
              <a:t> </a:t>
            </a:r>
            <a:r>
              <a:rPr lang="en-US" sz="1000" dirty="0" err="1"/>
              <a:t>semua</a:t>
            </a:r>
            <a:r>
              <a:rPr lang="en-US" sz="1000" dirty="0"/>
              <a:t> </a:t>
            </a:r>
            <a:r>
              <a:rPr lang="en-US" sz="1000" dirty="0" err="1"/>
              <a:t>tahap</a:t>
            </a:r>
            <a:r>
              <a:rPr lang="en-US" sz="1000" dirty="0"/>
              <a:t> </a:t>
            </a:r>
            <a:r>
              <a:rPr lang="en-US" sz="1000" dirty="0" err="1"/>
              <a:t>prosesnya</a:t>
            </a:r>
            <a:r>
              <a:rPr lang="en-US" sz="1000" dirty="0"/>
              <a:t>, </a:t>
            </a:r>
            <a:r>
              <a:rPr lang="en-US" sz="1000" dirty="0" err="1"/>
              <a:t>buang</a:t>
            </a:r>
            <a:r>
              <a:rPr lang="en-US" sz="1000" dirty="0"/>
              <a:t> </a:t>
            </a:r>
            <a:r>
              <a:rPr lang="en-US" sz="1000" dirty="0" err="1"/>
              <a:t>bahan</a:t>
            </a:r>
            <a:r>
              <a:rPr lang="en-US" sz="1000" dirty="0"/>
              <a:t> yang </a:t>
            </a:r>
            <a:r>
              <a:rPr lang="en-US" sz="1000" dirty="0" err="1"/>
              <a:t>digunakan</a:t>
            </a:r>
            <a:r>
              <a:rPr lang="en-US" sz="1000" dirty="0"/>
              <a:t>. </a:t>
            </a:r>
          </a:p>
          <a:p>
            <a:pPr marL="457200" indent="-381000">
              <a:buClr>
                <a:srgbClr val="ABE33F"/>
              </a:buClr>
              <a:buSzPct val="100000"/>
              <a:buFont typeface="Karla"/>
              <a:buChar char="◆"/>
            </a:pPr>
            <a:r>
              <a:rPr lang="en-US" sz="1000" dirty="0"/>
              <a:t>AR </a:t>
            </a:r>
            <a:r>
              <a:rPr lang="en-US" sz="1000" dirty="0" err="1"/>
              <a:t>juga</a:t>
            </a:r>
            <a:r>
              <a:rPr lang="en-US" sz="1000" dirty="0"/>
              <a:t> </a:t>
            </a:r>
            <a:r>
              <a:rPr lang="en-US" sz="1000" dirty="0" err="1"/>
              <a:t>berkontribusi</a:t>
            </a:r>
            <a:r>
              <a:rPr lang="en-US" sz="1000" dirty="0"/>
              <a:t> </a:t>
            </a:r>
            <a:r>
              <a:rPr lang="en-US" sz="1000" dirty="0" err="1"/>
              <a:t>terhadap</a:t>
            </a:r>
            <a:r>
              <a:rPr lang="en-US" sz="1000" dirty="0"/>
              <a:t> </a:t>
            </a:r>
            <a:r>
              <a:rPr lang="en-US" sz="1000" dirty="0" err="1"/>
              <a:t>pengurangan</a:t>
            </a:r>
            <a:r>
              <a:rPr lang="en-US" sz="1000" dirty="0"/>
              <a:t> </a:t>
            </a:r>
            <a:r>
              <a:rPr lang="en-US" sz="1000" dirty="0" err="1"/>
              <a:t>konsumsi</a:t>
            </a:r>
            <a:r>
              <a:rPr lang="en-US" sz="1000" dirty="0"/>
              <a:t> material </a:t>
            </a:r>
            <a:r>
              <a:rPr lang="en-US" sz="1000" dirty="0" err="1"/>
              <a:t>dan</a:t>
            </a:r>
            <a:r>
              <a:rPr lang="en-US" sz="1000" dirty="0"/>
              <a:t> </a:t>
            </a:r>
            <a:r>
              <a:rPr lang="en-US" sz="1000" dirty="0" err="1"/>
              <a:t>risiko</a:t>
            </a:r>
            <a:r>
              <a:rPr lang="en-US" sz="1000" dirty="0"/>
              <a:t> </a:t>
            </a:r>
            <a:r>
              <a:rPr lang="en-US" sz="1000" dirty="0" err="1"/>
              <a:t>kecelakaan</a:t>
            </a:r>
            <a:r>
              <a:rPr lang="en-US" sz="1000" dirty="0"/>
              <a:t> </a:t>
            </a:r>
            <a:r>
              <a:rPr lang="en-US" sz="1000" dirty="0" err="1"/>
              <a:t>pada</a:t>
            </a:r>
            <a:r>
              <a:rPr lang="en-US" sz="1000" dirty="0"/>
              <a:t> </a:t>
            </a:r>
            <a:r>
              <a:rPr lang="en-US" sz="1000" dirty="0" err="1"/>
              <a:t>tahap</a:t>
            </a:r>
            <a:r>
              <a:rPr lang="en-US" sz="1000" dirty="0"/>
              <a:t> </a:t>
            </a:r>
            <a:r>
              <a:rPr lang="en-US" sz="1000" dirty="0" err="1"/>
              <a:t>pelatihan</a:t>
            </a:r>
            <a:r>
              <a:rPr lang="en-US" sz="1000" dirty="0"/>
              <a:t>.</a:t>
            </a:r>
          </a:p>
          <a:p>
            <a:pPr marL="457200" lvl="0" indent="-381000">
              <a:buClr>
                <a:srgbClr val="ABE33F"/>
              </a:buClr>
              <a:buSzPct val="100000"/>
            </a:pPr>
            <a:endParaRPr lang="en-US" sz="1000" dirty="0"/>
          </a:p>
          <a:p>
            <a:pPr marL="457200" lvl="0" indent="-381000">
              <a:buClr>
                <a:srgbClr val="ABE33F"/>
              </a:buClr>
              <a:buSzPct val="100000"/>
              <a:buFont typeface="Karla"/>
              <a:buChar char="◆"/>
            </a:pPr>
            <a:endParaRPr lang="en-US" sz="1000" dirty="0">
              <a:solidFill>
                <a:srgbClr val="004C52"/>
              </a:solidFill>
              <a:latin typeface="Karla"/>
              <a:ea typeface="Karla"/>
              <a:sym typeface="Karla"/>
            </a:endParaRPr>
          </a:p>
          <a:p>
            <a:pPr marL="457200" lvl="0" indent="-381000">
              <a:buClr>
                <a:srgbClr val="ABE33F"/>
              </a:buClr>
              <a:buSzPct val="100000"/>
              <a:buFont typeface="Karla"/>
              <a:buChar char="◆"/>
            </a:pPr>
            <a:endParaRPr kumimoji="0" lang="en" sz="1000" b="0" i="0" u="none" strike="noStrike" kern="0" cap="none" spc="0" normalizeH="0" baseline="0" noProof="0" dirty="0">
              <a:ln>
                <a:noFill/>
              </a:ln>
              <a:solidFill>
                <a:srgbClr val="004C52"/>
              </a:solidFill>
              <a:effectLst/>
              <a:uLnTx/>
              <a:uFillTx/>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38200" y="209550"/>
            <a:ext cx="7370700" cy="857400"/>
          </a:xfrm>
          <a:prstGeom prst="rect">
            <a:avLst/>
          </a:prstGeom>
        </p:spPr>
        <p:txBody>
          <a:bodyPr wrap="square" lIns="91425" tIns="91425" rIns="91425" bIns="91425" anchor="t" anchorCtr="0">
            <a:noAutofit/>
          </a:bodyPr>
          <a:lstStyle/>
          <a:p>
            <a:pPr lvl="0">
              <a:spcBef>
                <a:spcPts val="0"/>
              </a:spcBef>
              <a:buNone/>
            </a:pPr>
            <a:r>
              <a:rPr lang="en" dirty="0"/>
              <a:t>Bahan dan Metode</a:t>
            </a:r>
          </a:p>
        </p:txBody>
      </p:sp>
      <p:sp>
        <p:nvSpPr>
          <p:cNvPr id="125" name="Shape 125"/>
          <p:cNvSpPr txBox="1">
            <a:spLocks noGrp="1"/>
          </p:cNvSpPr>
          <p:nvPr>
            <p:ph type="body" idx="1"/>
          </p:nvPr>
        </p:nvSpPr>
        <p:spPr>
          <a:xfrm>
            <a:off x="838200" y="971550"/>
            <a:ext cx="7370700" cy="1752600"/>
          </a:xfrm>
          <a:prstGeom prst="rect">
            <a:avLst/>
          </a:prstGeom>
        </p:spPr>
        <p:txBody>
          <a:bodyPr wrap="square" lIns="91425" tIns="91425" rIns="91425" bIns="91425" anchor="t" anchorCtr="0">
            <a:noAutofit/>
          </a:bodyPr>
          <a:lstStyle/>
          <a:p>
            <a:pPr marL="457200" lvl="0" indent="-381000" rtl="0">
              <a:spcBef>
                <a:spcPts val="0"/>
              </a:spcBef>
              <a:buNone/>
            </a:pPr>
            <a:r>
              <a:rPr lang="en" dirty="0"/>
              <a:t>		</a:t>
            </a:r>
          </a:p>
        </p:txBody>
      </p:sp>
      <p:sp>
        <p:nvSpPr>
          <p:cNvPr id="7" name="Shape 125"/>
          <p:cNvSpPr txBox="1">
            <a:spLocks/>
          </p:cNvSpPr>
          <p:nvPr/>
        </p:nvSpPr>
        <p:spPr>
          <a:xfrm>
            <a:off x="609600" y="666750"/>
            <a:ext cx="3505200" cy="1752600"/>
          </a:xfrm>
          <a:prstGeom prst="rect">
            <a:avLst/>
          </a:prstGeom>
          <a:noFill/>
          <a:ln>
            <a:noFill/>
          </a:ln>
        </p:spPr>
        <p:txBody>
          <a:bodyPr wrap="square" lIns="91425" tIns="91425" rIns="91425" bIns="91425" anchor="t" anchorCtr="0">
            <a:noAutofit/>
          </a:bodyPr>
          <a:lstStyle/>
          <a:p>
            <a:pPr marL="457200" marR="0" lvl="0" indent="-381000" algn="l" defTabSz="914400" rtl="0" eaLnBrk="1" fontAlgn="auto" latinLnBrk="0" hangingPunct="1">
              <a:lnSpc>
                <a:spcPct val="100000"/>
              </a:lnSpc>
              <a:spcBef>
                <a:spcPts val="0"/>
              </a:spcBef>
              <a:spcAft>
                <a:spcPts val="0"/>
              </a:spcAft>
              <a:buClr>
                <a:srgbClr val="ABE33F"/>
              </a:buClr>
              <a:buSzPct val="100000"/>
              <a:tabLst/>
              <a:defRPr/>
            </a:pPr>
            <a:r>
              <a:rPr lang="en" sz="1600" dirty="0">
                <a:solidFill>
                  <a:srgbClr val="004C52"/>
                </a:solidFill>
                <a:latin typeface="Karla"/>
                <a:ea typeface="Karla"/>
                <a:cs typeface="Karla"/>
                <a:sym typeface="Karla"/>
              </a:rPr>
              <a:t>-</a:t>
            </a:r>
            <a:endParaRPr kumimoji="0" lang="en" sz="1600" b="0" i="0" u="none" strike="noStrike" kern="0" cap="none" spc="0" normalizeH="0" baseline="0" noProof="0" dirty="0">
              <a:ln>
                <a:noFill/>
              </a:ln>
              <a:solidFill>
                <a:srgbClr val="004C52"/>
              </a:solidFill>
              <a:effectLst/>
              <a:uLnTx/>
              <a:uFillTx/>
              <a:latin typeface="Karla"/>
              <a:ea typeface="Karla"/>
              <a:cs typeface="Karla"/>
              <a:sym typeface="Karla"/>
            </a:endParaRPr>
          </a:p>
          <a:p>
            <a:pPr marL="457200" lvl="0" indent="-381000">
              <a:buClr>
                <a:srgbClr val="ABE33F"/>
              </a:buClr>
              <a:buSzPct val="100000"/>
            </a:pPr>
            <a:r>
              <a:rPr lang="en" sz="1600" dirty="0">
                <a:solidFill>
                  <a:srgbClr val="004C52"/>
                </a:solidFill>
                <a:latin typeface="Karla"/>
                <a:ea typeface="Karla"/>
                <a:cs typeface="Karla"/>
                <a:sym typeface="Karla"/>
              </a:rPr>
              <a:t>	</a:t>
            </a:r>
            <a:r>
              <a:rPr kumimoji="0" lang="en" sz="1600" b="0" i="0" u="none" strike="noStrike" kern="0" cap="none" spc="0" normalizeH="0" baseline="0" noProof="0" dirty="0">
                <a:ln>
                  <a:noFill/>
                </a:ln>
                <a:solidFill>
                  <a:srgbClr val="004C52"/>
                </a:solidFill>
                <a:effectLst/>
                <a:uLnTx/>
                <a:uFillTx/>
                <a:latin typeface="Karla"/>
                <a:ea typeface="Karla"/>
                <a:cs typeface="Karla"/>
                <a:sym typeface="Karla"/>
              </a:rPr>
              <a:t>		</a:t>
            </a:r>
          </a:p>
        </p:txBody>
      </p:sp>
      <p:pic>
        <p:nvPicPr>
          <p:cNvPr id="5" name="Picture 4" descr="mask vr.jpg"/>
          <p:cNvPicPr>
            <a:picLocks noChangeAspect="1"/>
          </p:cNvPicPr>
          <p:nvPr/>
        </p:nvPicPr>
        <p:blipFill>
          <a:blip r:embed="rId3"/>
          <a:stretch>
            <a:fillRect/>
          </a:stretch>
        </p:blipFill>
        <p:spPr>
          <a:xfrm>
            <a:off x="457200" y="1123950"/>
            <a:ext cx="1143000" cy="1143000"/>
          </a:xfrm>
          <a:prstGeom prst="rect">
            <a:avLst/>
          </a:prstGeom>
        </p:spPr>
      </p:pic>
      <p:pic>
        <p:nvPicPr>
          <p:cNvPr id="6" name="Picture 5" descr="welding torches.jpg"/>
          <p:cNvPicPr>
            <a:picLocks noChangeAspect="1"/>
          </p:cNvPicPr>
          <p:nvPr/>
        </p:nvPicPr>
        <p:blipFill>
          <a:blip r:embed="rId4"/>
          <a:stretch>
            <a:fillRect/>
          </a:stretch>
        </p:blipFill>
        <p:spPr>
          <a:xfrm>
            <a:off x="2362200" y="1123950"/>
            <a:ext cx="2209800" cy="1243013"/>
          </a:xfrm>
          <a:prstGeom prst="rect">
            <a:avLst/>
          </a:prstGeom>
        </p:spPr>
      </p:pic>
      <p:pic>
        <p:nvPicPr>
          <p:cNvPr id="8" name="Picture 7" descr="central unit processor soldamtic welding.jpg"/>
          <p:cNvPicPr>
            <a:picLocks noChangeAspect="1"/>
          </p:cNvPicPr>
          <p:nvPr/>
        </p:nvPicPr>
        <p:blipFill>
          <a:blip r:embed="rId5"/>
          <a:srcRect r="52727"/>
          <a:stretch>
            <a:fillRect/>
          </a:stretch>
        </p:blipFill>
        <p:spPr>
          <a:xfrm>
            <a:off x="3429000" y="2800350"/>
            <a:ext cx="1344815" cy="2133600"/>
          </a:xfrm>
          <a:prstGeom prst="rect">
            <a:avLst/>
          </a:prstGeom>
        </p:spPr>
      </p:pic>
      <p:pic>
        <p:nvPicPr>
          <p:cNvPr id="9" name="Picture 8" descr="filler rod.jpg"/>
          <p:cNvPicPr>
            <a:picLocks noChangeAspect="1"/>
          </p:cNvPicPr>
          <p:nvPr/>
        </p:nvPicPr>
        <p:blipFill>
          <a:blip r:embed="rId6"/>
          <a:stretch>
            <a:fillRect/>
          </a:stretch>
        </p:blipFill>
        <p:spPr>
          <a:xfrm>
            <a:off x="533400" y="3028950"/>
            <a:ext cx="2024246" cy="1684173"/>
          </a:xfrm>
          <a:prstGeom prst="rect">
            <a:avLst/>
          </a:prstGeom>
        </p:spPr>
      </p:pic>
      <p:pic>
        <p:nvPicPr>
          <p:cNvPr id="10" name="Picture 9"/>
          <p:cNvPicPr/>
          <p:nvPr/>
        </p:nvPicPr>
        <p:blipFill>
          <a:blip r:embed="rId7"/>
          <a:srcRect/>
          <a:stretch>
            <a:fillRect/>
          </a:stretch>
        </p:blipFill>
        <p:spPr bwMode="auto">
          <a:xfrm>
            <a:off x="5562600" y="1428750"/>
            <a:ext cx="3429000" cy="2362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38200" y="209550"/>
            <a:ext cx="7370700" cy="857400"/>
          </a:xfrm>
          <a:prstGeom prst="rect">
            <a:avLst/>
          </a:prstGeom>
        </p:spPr>
        <p:txBody>
          <a:bodyPr wrap="square" lIns="91425" tIns="91425" rIns="91425" bIns="91425" anchor="t" anchorCtr="0">
            <a:noAutofit/>
          </a:bodyPr>
          <a:lstStyle/>
          <a:p>
            <a:pPr lvl="0">
              <a:spcBef>
                <a:spcPts val="0"/>
              </a:spcBef>
              <a:buNone/>
            </a:pPr>
            <a:r>
              <a:rPr lang="en" dirty="0"/>
              <a:t>Material dan Metodologi penjelasan</a:t>
            </a:r>
          </a:p>
        </p:txBody>
      </p:sp>
      <p:sp>
        <p:nvSpPr>
          <p:cNvPr id="125" name="Shape 125"/>
          <p:cNvSpPr txBox="1">
            <a:spLocks noGrp="1"/>
          </p:cNvSpPr>
          <p:nvPr>
            <p:ph type="body" idx="1"/>
          </p:nvPr>
        </p:nvSpPr>
        <p:spPr>
          <a:xfrm>
            <a:off x="838200" y="971550"/>
            <a:ext cx="7370700" cy="1752600"/>
          </a:xfrm>
          <a:prstGeom prst="rect">
            <a:avLst/>
          </a:prstGeom>
        </p:spPr>
        <p:txBody>
          <a:bodyPr wrap="square" lIns="91425" tIns="91425" rIns="91425" bIns="91425" anchor="t" anchorCtr="0">
            <a:noAutofit/>
          </a:bodyPr>
          <a:lstStyle/>
          <a:p>
            <a:pPr marL="457200" lvl="0" indent="-381000" rtl="0">
              <a:spcBef>
                <a:spcPts val="0"/>
              </a:spcBef>
              <a:buNone/>
            </a:pPr>
            <a:r>
              <a:rPr lang="en" dirty="0"/>
              <a:t>		</a:t>
            </a:r>
          </a:p>
        </p:txBody>
      </p:sp>
      <p:sp>
        <p:nvSpPr>
          <p:cNvPr id="7" name="Shape 125"/>
          <p:cNvSpPr txBox="1">
            <a:spLocks/>
          </p:cNvSpPr>
          <p:nvPr/>
        </p:nvSpPr>
        <p:spPr>
          <a:xfrm>
            <a:off x="609600" y="666750"/>
            <a:ext cx="3505200" cy="1752600"/>
          </a:xfrm>
          <a:prstGeom prst="rect">
            <a:avLst/>
          </a:prstGeom>
          <a:noFill/>
          <a:ln>
            <a:noFill/>
          </a:ln>
        </p:spPr>
        <p:txBody>
          <a:bodyPr wrap="square" lIns="91425" tIns="91425" rIns="91425" bIns="91425" anchor="t" anchorCtr="0">
            <a:noAutofit/>
          </a:bodyPr>
          <a:lstStyle/>
          <a:p>
            <a:pPr marL="457200" marR="0" lvl="0" indent="-381000" algn="l" defTabSz="914400" rtl="0" eaLnBrk="1" fontAlgn="auto" latinLnBrk="0" hangingPunct="1">
              <a:lnSpc>
                <a:spcPct val="100000"/>
              </a:lnSpc>
              <a:spcBef>
                <a:spcPts val="0"/>
              </a:spcBef>
              <a:spcAft>
                <a:spcPts val="0"/>
              </a:spcAft>
              <a:buClr>
                <a:srgbClr val="ABE33F"/>
              </a:buClr>
              <a:buSzPct val="100000"/>
              <a:tabLst/>
              <a:defRPr/>
            </a:pPr>
            <a:r>
              <a:rPr kumimoji="0" lang="en" sz="1600" b="0" i="0" u="none" strike="noStrike" kern="0" cap="none" spc="0" normalizeH="0" baseline="0" noProof="0" dirty="0">
                <a:ln>
                  <a:noFill/>
                </a:ln>
                <a:solidFill>
                  <a:srgbClr val="004C52"/>
                </a:solidFill>
                <a:effectLst/>
                <a:uLnTx/>
                <a:uFillTx/>
                <a:latin typeface="Karla"/>
                <a:ea typeface="Karla"/>
                <a:cs typeface="Karla"/>
                <a:sym typeface="Karla"/>
              </a:rPr>
              <a:t>Tools dari Soldamatic:</a:t>
            </a:r>
          </a:p>
          <a:p>
            <a:pPr marL="457200" marR="0" lvl="0" indent="-381000" algn="l" defTabSz="914400" rtl="0" eaLnBrk="1" fontAlgn="auto" latinLnBrk="0" hangingPunct="1">
              <a:lnSpc>
                <a:spcPct val="100000"/>
              </a:lnSpc>
              <a:spcBef>
                <a:spcPts val="0"/>
              </a:spcBef>
              <a:spcAft>
                <a:spcPts val="0"/>
              </a:spcAft>
              <a:buClr>
                <a:srgbClr val="ABE33F"/>
              </a:buClr>
              <a:buSzPct val="100000"/>
              <a:buFont typeface="Karla"/>
              <a:buChar char="◆"/>
              <a:tabLst/>
              <a:defRPr/>
            </a:pPr>
            <a:r>
              <a:rPr lang="en" sz="1600" dirty="0">
                <a:solidFill>
                  <a:srgbClr val="004C52"/>
                </a:solidFill>
                <a:latin typeface="Karla"/>
                <a:ea typeface="Karla"/>
                <a:cs typeface="Karla"/>
                <a:sym typeface="Karla"/>
              </a:rPr>
              <a:t>Mask VR</a:t>
            </a:r>
          </a:p>
          <a:p>
            <a:pPr marL="457200" marR="0" lvl="0" indent="-381000" algn="l" defTabSz="914400" rtl="0" eaLnBrk="1" fontAlgn="auto" latinLnBrk="0" hangingPunct="1">
              <a:lnSpc>
                <a:spcPct val="100000"/>
              </a:lnSpc>
              <a:spcBef>
                <a:spcPts val="0"/>
              </a:spcBef>
              <a:spcAft>
                <a:spcPts val="0"/>
              </a:spcAft>
              <a:buClr>
                <a:srgbClr val="ABE33F"/>
              </a:buClr>
              <a:buSzPct val="100000"/>
              <a:buFont typeface="Karla"/>
              <a:buChar char="◆"/>
              <a:tabLst/>
              <a:defRPr/>
            </a:pPr>
            <a:r>
              <a:rPr kumimoji="0" lang="en" sz="1600" b="0" i="0" u="none" strike="noStrike" kern="0" cap="none" spc="0" normalizeH="0" baseline="0" noProof="0" dirty="0">
                <a:ln>
                  <a:noFill/>
                </a:ln>
                <a:solidFill>
                  <a:srgbClr val="004C52"/>
                </a:solidFill>
                <a:effectLst/>
                <a:uLnTx/>
                <a:uFillTx/>
                <a:latin typeface="Karla"/>
                <a:ea typeface="Karla"/>
                <a:cs typeface="Karla"/>
                <a:sym typeface="Karla"/>
              </a:rPr>
              <a:t>Welding Torches</a:t>
            </a:r>
          </a:p>
          <a:p>
            <a:pPr marL="457200" marR="0" lvl="0" indent="-381000" algn="l" defTabSz="914400" rtl="0" eaLnBrk="1" fontAlgn="auto" latinLnBrk="0" hangingPunct="1">
              <a:lnSpc>
                <a:spcPct val="100000"/>
              </a:lnSpc>
              <a:spcBef>
                <a:spcPts val="0"/>
              </a:spcBef>
              <a:spcAft>
                <a:spcPts val="0"/>
              </a:spcAft>
              <a:buClr>
                <a:srgbClr val="ABE33F"/>
              </a:buClr>
              <a:buSzPct val="100000"/>
              <a:buFont typeface="Karla"/>
              <a:buChar char="◆"/>
              <a:tabLst/>
              <a:defRPr/>
            </a:pPr>
            <a:r>
              <a:rPr lang="en-US" sz="1600" dirty="0">
                <a:solidFill>
                  <a:srgbClr val="004C52"/>
                </a:solidFill>
                <a:latin typeface="Karla"/>
                <a:ea typeface="Karla"/>
                <a:cs typeface="Karla"/>
                <a:sym typeface="Karla"/>
              </a:rPr>
              <a:t>S</a:t>
            </a:r>
            <a:r>
              <a:rPr lang="en" sz="1600" dirty="0">
                <a:solidFill>
                  <a:srgbClr val="004C52"/>
                </a:solidFill>
                <a:latin typeface="Karla"/>
                <a:ea typeface="Karla"/>
                <a:cs typeface="Karla"/>
                <a:sym typeface="Karla"/>
              </a:rPr>
              <a:t>oldamatic Central Unit</a:t>
            </a:r>
          </a:p>
          <a:p>
            <a:pPr marL="457200" marR="0" lvl="0" indent="-381000" algn="l" defTabSz="914400" rtl="0" eaLnBrk="1" fontAlgn="auto" latinLnBrk="0" hangingPunct="1">
              <a:lnSpc>
                <a:spcPct val="100000"/>
              </a:lnSpc>
              <a:spcBef>
                <a:spcPts val="0"/>
              </a:spcBef>
              <a:spcAft>
                <a:spcPts val="0"/>
              </a:spcAft>
              <a:buClr>
                <a:srgbClr val="ABE33F"/>
              </a:buClr>
              <a:buSzPct val="100000"/>
              <a:buFont typeface="Karla"/>
              <a:buChar char="◆"/>
              <a:tabLst/>
              <a:defRPr/>
            </a:pPr>
            <a:r>
              <a:rPr lang="en" sz="1600" dirty="0">
                <a:solidFill>
                  <a:srgbClr val="004C52"/>
                </a:solidFill>
                <a:latin typeface="Karla"/>
                <a:ea typeface="Karla"/>
                <a:cs typeface="Karla"/>
                <a:sym typeface="Karla"/>
              </a:rPr>
              <a:t>Filler Rod</a:t>
            </a:r>
            <a:endParaRPr kumimoji="0" lang="en" sz="1600" b="0" i="0" u="none" strike="noStrike" kern="0" cap="none" spc="0" normalizeH="0" baseline="0" noProof="0" dirty="0">
              <a:ln>
                <a:noFill/>
              </a:ln>
              <a:solidFill>
                <a:srgbClr val="004C52"/>
              </a:solidFill>
              <a:effectLst/>
              <a:uLnTx/>
              <a:uFillTx/>
              <a:latin typeface="Karla"/>
              <a:ea typeface="Karla"/>
              <a:cs typeface="Karla"/>
              <a:sym typeface="Karla"/>
            </a:endParaRPr>
          </a:p>
          <a:p>
            <a:pPr marL="457200" marR="0" lvl="0" indent="-381000" algn="l" defTabSz="914400" rtl="0" eaLnBrk="1" fontAlgn="auto" latinLnBrk="0" hangingPunct="1">
              <a:lnSpc>
                <a:spcPct val="100000"/>
              </a:lnSpc>
              <a:spcBef>
                <a:spcPts val="0"/>
              </a:spcBef>
              <a:spcAft>
                <a:spcPts val="0"/>
              </a:spcAft>
              <a:buClr>
                <a:srgbClr val="ABE33F"/>
              </a:buClr>
              <a:buSzPct val="100000"/>
              <a:tabLst/>
              <a:defRPr/>
            </a:pPr>
            <a:endParaRPr kumimoji="0" lang="en" sz="1600" b="0" i="0" u="none" strike="noStrike" kern="0" cap="none" spc="0" normalizeH="0" baseline="0" noProof="0" dirty="0">
              <a:ln>
                <a:noFill/>
              </a:ln>
              <a:solidFill>
                <a:srgbClr val="004C52"/>
              </a:solidFill>
              <a:effectLst/>
              <a:uLnTx/>
              <a:uFillTx/>
              <a:latin typeface="Karla"/>
              <a:ea typeface="Karla"/>
              <a:cs typeface="Karla"/>
              <a:sym typeface="Karla"/>
            </a:endParaRPr>
          </a:p>
          <a:p>
            <a:pPr marL="457200" lvl="0" indent="-381000">
              <a:buClr>
                <a:srgbClr val="ABE33F"/>
              </a:buClr>
              <a:buSzPct val="100000"/>
            </a:pPr>
            <a:r>
              <a:rPr lang="en" sz="1600" dirty="0">
                <a:solidFill>
                  <a:srgbClr val="004C52"/>
                </a:solidFill>
                <a:latin typeface="Karla"/>
                <a:ea typeface="Karla"/>
                <a:cs typeface="Karla"/>
                <a:sym typeface="Karla"/>
              </a:rPr>
              <a:t>	</a:t>
            </a:r>
            <a:r>
              <a:rPr kumimoji="0" lang="en" sz="1600" b="0" i="0" u="none" strike="noStrike" kern="0" cap="none" spc="0" normalizeH="0" baseline="0" noProof="0" dirty="0">
                <a:ln>
                  <a:noFill/>
                </a:ln>
                <a:solidFill>
                  <a:srgbClr val="004C52"/>
                </a:solidFill>
                <a:effectLst/>
                <a:uLnTx/>
                <a:uFillTx/>
                <a:latin typeface="Karla"/>
                <a:ea typeface="Karla"/>
                <a:cs typeface="Karla"/>
                <a:sym typeface="Karla"/>
              </a:rPr>
              <a:t>		</a:t>
            </a:r>
          </a:p>
        </p:txBody>
      </p:sp>
      <p:sp>
        <p:nvSpPr>
          <p:cNvPr id="6" name="Shape 125"/>
          <p:cNvSpPr txBox="1">
            <a:spLocks/>
          </p:cNvSpPr>
          <p:nvPr/>
        </p:nvSpPr>
        <p:spPr>
          <a:xfrm>
            <a:off x="914400" y="2114550"/>
            <a:ext cx="6553200" cy="2743200"/>
          </a:xfrm>
          <a:prstGeom prst="rect">
            <a:avLst/>
          </a:prstGeom>
          <a:noFill/>
          <a:ln>
            <a:noFill/>
          </a:ln>
        </p:spPr>
        <p:txBody>
          <a:bodyPr wrap="square" lIns="91425" tIns="91425" rIns="91425" bIns="91425" anchor="t" anchorCtr="0">
            <a:noAutofit/>
          </a:bodyPr>
          <a:lstStyle/>
          <a:p>
            <a:pPr marL="457200" lvl="0" indent="-381000">
              <a:buClr>
                <a:srgbClr val="ABE33F"/>
              </a:buClr>
              <a:buSzPct val="100000"/>
              <a:defRPr/>
            </a:pPr>
            <a:r>
              <a:rPr lang="en-US" sz="1200" dirty="0"/>
              <a:t>1. </a:t>
            </a:r>
            <a:r>
              <a:rPr lang="en-US" sz="1200" dirty="0" err="1"/>
              <a:t>Bahan</a:t>
            </a:r>
            <a:endParaRPr lang="en-US" sz="1200" dirty="0"/>
          </a:p>
          <a:p>
            <a:pPr marL="457200" lvl="0" indent="-381000">
              <a:buClr>
                <a:srgbClr val="ABE33F"/>
              </a:buClr>
              <a:buSzPct val="100000"/>
              <a:defRPr/>
            </a:pPr>
            <a:r>
              <a:rPr lang="en-US" sz="1200" dirty="0" err="1"/>
              <a:t>Peralatan</a:t>
            </a:r>
            <a:r>
              <a:rPr lang="en-US" sz="1200" dirty="0"/>
              <a:t> yang </a:t>
            </a:r>
            <a:r>
              <a:rPr lang="en-US" sz="1200" dirty="0" err="1"/>
              <a:t>digunakan</a:t>
            </a:r>
            <a:r>
              <a:rPr lang="en-US" sz="1200" dirty="0"/>
              <a:t> </a:t>
            </a:r>
            <a:r>
              <a:rPr lang="en-US" sz="1200" dirty="0" err="1"/>
              <a:t>untuk</a:t>
            </a:r>
            <a:r>
              <a:rPr lang="en-US" sz="1200" dirty="0"/>
              <a:t> </a:t>
            </a:r>
            <a:r>
              <a:rPr lang="en-US" sz="1200" dirty="0" err="1"/>
              <a:t>melakukan</a:t>
            </a:r>
            <a:r>
              <a:rPr lang="en-US" sz="1200" dirty="0"/>
              <a:t> </a:t>
            </a:r>
            <a:r>
              <a:rPr lang="en-US" sz="1200" dirty="0" err="1"/>
              <a:t>penelitian</a:t>
            </a:r>
            <a:r>
              <a:rPr lang="en-US" sz="1200" dirty="0"/>
              <a:t> </a:t>
            </a:r>
            <a:r>
              <a:rPr lang="en-US" sz="1200" dirty="0" err="1"/>
              <a:t>adalah</a:t>
            </a:r>
            <a:r>
              <a:rPr lang="en-US" sz="1200" dirty="0"/>
              <a:t> </a:t>
            </a:r>
            <a:r>
              <a:rPr lang="en-US" sz="1200" dirty="0" err="1"/>
              <a:t>peralatan</a:t>
            </a:r>
            <a:r>
              <a:rPr lang="en-US" sz="1200" dirty="0"/>
              <a:t> </a:t>
            </a:r>
            <a:r>
              <a:rPr lang="en-US" sz="1200" dirty="0" err="1"/>
              <a:t>Soldamatic</a:t>
            </a:r>
            <a:r>
              <a:rPr lang="en-US" sz="1200" dirty="0"/>
              <a:t>, </a:t>
            </a:r>
            <a:r>
              <a:rPr lang="en-US" sz="1200" dirty="0" err="1"/>
              <a:t>terdiri</a:t>
            </a:r>
            <a:r>
              <a:rPr lang="en-US" sz="1200" dirty="0"/>
              <a:t> </a:t>
            </a:r>
            <a:r>
              <a:rPr lang="en-US" sz="1200" dirty="0" err="1"/>
              <a:t>dari</a:t>
            </a:r>
            <a:r>
              <a:rPr lang="en-US" sz="1200" dirty="0"/>
              <a:t> simulator </a:t>
            </a:r>
            <a:r>
              <a:rPr lang="en-US" sz="1200" dirty="0" err="1"/>
              <a:t>dimana</a:t>
            </a:r>
            <a:r>
              <a:rPr lang="en-US" sz="1200" dirty="0"/>
              <a:t> </a:t>
            </a:r>
            <a:r>
              <a:rPr lang="en-US" sz="1200" dirty="0" err="1"/>
              <a:t>diadakan</a:t>
            </a:r>
            <a:r>
              <a:rPr lang="en-US" sz="1200" dirty="0"/>
              <a:t> </a:t>
            </a:r>
            <a:r>
              <a:rPr lang="en-US" sz="1200" dirty="0" err="1"/>
              <a:t>pelat</a:t>
            </a:r>
            <a:r>
              <a:rPr lang="en-US" sz="1200" dirty="0"/>
              <a:t> </a:t>
            </a:r>
            <a:r>
              <a:rPr lang="en-US" sz="1200" dirty="0" err="1"/>
              <a:t>simulasi</a:t>
            </a:r>
            <a:r>
              <a:rPr lang="en-US" sz="1200" dirty="0"/>
              <a:t> </a:t>
            </a:r>
            <a:r>
              <a:rPr lang="en-US" sz="1200" dirty="0" err="1"/>
              <a:t>pengelasan</a:t>
            </a:r>
            <a:r>
              <a:rPr lang="en-US" sz="1200" dirty="0"/>
              <a:t> yang </a:t>
            </a:r>
            <a:r>
              <a:rPr lang="en-US" sz="1200" dirty="0" err="1"/>
              <a:t>dilengkapi</a:t>
            </a:r>
            <a:r>
              <a:rPr lang="en-US" sz="1200" dirty="0"/>
              <a:t> </a:t>
            </a:r>
            <a:r>
              <a:rPr lang="en-US" sz="1200" dirty="0" err="1"/>
              <a:t>dengan</a:t>
            </a:r>
            <a:r>
              <a:rPr lang="en-US" sz="1200" dirty="0"/>
              <a:t> augmented reality </a:t>
            </a:r>
            <a:r>
              <a:rPr lang="en-US" sz="1200" dirty="0" err="1"/>
              <a:t>dan</a:t>
            </a:r>
            <a:r>
              <a:rPr lang="en-US" sz="1200" dirty="0"/>
              <a:t> </a:t>
            </a:r>
            <a:r>
              <a:rPr lang="en-US" sz="1200" dirty="0" err="1"/>
              <a:t>perangkat</a:t>
            </a:r>
            <a:r>
              <a:rPr lang="en-US" sz="1200" dirty="0"/>
              <a:t> </a:t>
            </a:r>
            <a:r>
              <a:rPr lang="en-US" sz="1200" dirty="0" err="1"/>
              <a:t>lunak</a:t>
            </a:r>
            <a:r>
              <a:rPr lang="en-US" sz="1200" dirty="0"/>
              <a:t> yang </a:t>
            </a:r>
            <a:r>
              <a:rPr lang="en-US" sz="1200" dirty="0" err="1"/>
              <a:t>disebut</a:t>
            </a:r>
            <a:r>
              <a:rPr lang="en-US" sz="1200" dirty="0"/>
              <a:t> “Teacher”, </a:t>
            </a:r>
            <a:r>
              <a:rPr lang="en-US" sz="1200" dirty="0" err="1"/>
              <a:t>dimana</a:t>
            </a:r>
            <a:r>
              <a:rPr lang="en-US" sz="1200" dirty="0"/>
              <a:t> </a:t>
            </a:r>
            <a:r>
              <a:rPr lang="en-US" sz="1200" dirty="0" err="1"/>
              <a:t>seluruh</a:t>
            </a:r>
            <a:r>
              <a:rPr lang="en-US" sz="1200" dirty="0"/>
              <a:t> </a:t>
            </a:r>
            <a:r>
              <a:rPr lang="en-US" sz="1200" dirty="0" err="1"/>
              <a:t>konten</a:t>
            </a:r>
            <a:r>
              <a:rPr lang="en-US" sz="1200" dirty="0"/>
              <a:t> simulator </a:t>
            </a:r>
            <a:r>
              <a:rPr lang="en-US" sz="1200" dirty="0" err="1"/>
              <a:t>dapat</a:t>
            </a:r>
            <a:r>
              <a:rPr lang="en-US" sz="1200" dirty="0"/>
              <a:t> </a:t>
            </a:r>
            <a:r>
              <a:rPr lang="en-US" sz="1200" dirty="0" err="1"/>
              <a:t>dikelola</a:t>
            </a:r>
            <a:r>
              <a:rPr lang="en-US" sz="1200" dirty="0"/>
              <a:t>, </a:t>
            </a:r>
            <a:r>
              <a:rPr lang="en-US" sz="1200" dirty="0" err="1"/>
              <a:t>dipantau</a:t>
            </a:r>
            <a:r>
              <a:rPr lang="en-US" sz="1200" dirty="0"/>
              <a:t> </a:t>
            </a:r>
            <a:r>
              <a:rPr lang="en-US" sz="1200" dirty="0" err="1"/>
              <a:t>dan</a:t>
            </a:r>
            <a:r>
              <a:rPr lang="en-US" sz="1200" dirty="0"/>
              <a:t> </a:t>
            </a:r>
            <a:r>
              <a:rPr lang="en-US" sz="1200" dirty="0" err="1"/>
              <a:t>dimodifikasi</a:t>
            </a:r>
            <a:r>
              <a:rPr lang="en-US" sz="1200" dirty="0"/>
              <a:t>. </a:t>
            </a:r>
            <a:r>
              <a:rPr lang="en-US" sz="1200" dirty="0" err="1"/>
              <a:t>sesuai</a:t>
            </a:r>
            <a:r>
              <a:rPr lang="en-US" sz="1200" dirty="0"/>
              <a:t> </a:t>
            </a:r>
            <a:r>
              <a:rPr lang="en-US" sz="1200" dirty="0" err="1"/>
              <a:t>kebutuhan</a:t>
            </a:r>
            <a:r>
              <a:rPr lang="en-US" sz="1200" dirty="0"/>
              <a:t> tutor. Simulator </a:t>
            </a:r>
            <a:r>
              <a:rPr lang="en-US" sz="1200" dirty="0" err="1"/>
              <a:t>dilengkapi</a:t>
            </a:r>
            <a:r>
              <a:rPr lang="en-US" sz="1200" dirty="0"/>
              <a:t> </a:t>
            </a:r>
            <a:r>
              <a:rPr lang="en-US" sz="1200" dirty="0" err="1"/>
              <a:t>dengan</a:t>
            </a:r>
            <a:r>
              <a:rPr lang="en-US" sz="1200" dirty="0"/>
              <a:t> masker yang </a:t>
            </a:r>
            <a:r>
              <a:rPr lang="en-US" sz="1200" dirty="0" err="1"/>
              <a:t>serupa</a:t>
            </a:r>
            <a:r>
              <a:rPr lang="en-US" sz="1200" dirty="0"/>
              <a:t> </a:t>
            </a:r>
            <a:r>
              <a:rPr lang="en-US" sz="1200" dirty="0" err="1"/>
              <a:t>dengan</a:t>
            </a:r>
            <a:r>
              <a:rPr lang="en-US" sz="1200" dirty="0"/>
              <a:t> yang </a:t>
            </a:r>
            <a:r>
              <a:rPr lang="en-US" sz="1200" dirty="0" err="1"/>
              <a:t>digunakan</a:t>
            </a:r>
            <a:r>
              <a:rPr lang="en-US" sz="1200" dirty="0"/>
              <a:t> </a:t>
            </a:r>
            <a:r>
              <a:rPr lang="en-US" sz="1200" dirty="0" err="1"/>
              <a:t>pada</a:t>
            </a:r>
            <a:r>
              <a:rPr lang="en-US" sz="1200" dirty="0"/>
              <a:t> </a:t>
            </a:r>
            <a:r>
              <a:rPr lang="en-US" sz="1200" dirty="0" err="1"/>
              <a:t>pengelasan</a:t>
            </a:r>
            <a:r>
              <a:rPr lang="en-US" sz="1200" dirty="0"/>
              <a:t> yang </a:t>
            </a:r>
            <a:r>
              <a:rPr lang="en-US" sz="1200" dirty="0" err="1"/>
              <a:t>sebenarnya</a:t>
            </a:r>
            <a:r>
              <a:rPr lang="en-US" sz="1200" dirty="0"/>
              <a:t>. </a:t>
            </a:r>
            <a:br>
              <a:rPr lang="en-US" sz="1200" dirty="0"/>
            </a:br>
            <a:endParaRPr lang="en-US" sz="1200" dirty="0"/>
          </a:p>
          <a:p>
            <a:pPr marL="457200" lvl="0" indent="-381000">
              <a:buClr>
                <a:srgbClr val="ABE33F"/>
              </a:buClr>
              <a:buSzPct val="100000"/>
              <a:defRPr/>
            </a:pPr>
            <a:r>
              <a:rPr kumimoji="0" lang="en-US" sz="1200" b="0" i="0" u="none" strike="noStrike" kern="0" cap="none" spc="0" normalizeH="0" baseline="0" noProof="0" dirty="0">
                <a:ln>
                  <a:noFill/>
                </a:ln>
                <a:solidFill>
                  <a:srgbClr val="004C52"/>
                </a:solidFill>
                <a:effectLst/>
                <a:uLnTx/>
                <a:uFillTx/>
                <a:latin typeface="+mj-lt"/>
                <a:ea typeface="Karla"/>
                <a:cs typeface="Karla"/>
                <a:sym typeface="Karla"/>
              </a:rPr>
              <a:t>2</a:t>
            </a:r>
            <a:r>
              <a:rPr kumimoji="0" lang="en-US" sz="1200" b="0" i="0" u="none" strike="noStrike" kern="0" cap="none" spc="0" normalizeH="0" baseline="0" noProof="0" dirty="0">
                <a:ln>
                  <a:noFill/>
                </a:ln>
                <a:solidFill>
                  <a:schemeClr val="tx1"/>
                </a:solidFill>
                <a:effectLst/>
                <a:uLnTx/>
                <a:uFillTx/>
                <a:latin typeface="+mj-lt"/>
                <a:ea typeface="Karla"/>
                <a:cs typeface="Karla"/>
                <a:sym typeface="Karla"/>
              </a:rPr>
              <a:t>.</a:t>
            </a:r>
            <a:r>
              <a:rPr kumimoji="0" lang="en-US" sz="1200" b="0" i="0" u="none" strike="noStrike" kern="0" cap="none" spc="0" normalizeH="0" noProof="0" dirty="0">
                <a:ln>
                  <a:noFill/>
                </a:ln>
                <a:solidFill>
                  <a:schemeClr val="tx1"/>
                </a:solidFill>
                <a:effectLst/>
                <a:uLnTx/>
                <a:uFillTx/>
                <a:latin typeface="+mj-lt"/>
                <a:ea typeface="Karla"/>
                <a:cs typeface="Karla"/>
                <a:sym typeface="Karla"/>
              </a:rPr>
              <a:t> </a:t>
            </a:r>
            <a:r>
              <a:rPr kumimoji="0" lang="en-US" sz="1200" b="0" i="0" u="none" strike="noStrike" kern="0" cap="none" spc="0" normalizeH="0" noProof="0" dirty="0" err="1">
                <a:ln>
                  <a:noFill/>
                </a:ln>
                <a:solidFill>
                  <a:schemeClr val="tx1"/>
                </a:solidFill>
                <a:effectLst/>
                <a:uLnTx/>
                <a:uFillTx/>
                <a:latin typeface="+mj-lt"/>
                <a:ea typeface="Karla"/>
                <a:cs typeface="Karla"/>
                <a:sym typeface="Karla"/>
              </a:rPr>
              <a:t>Metode</a:t>
            </a:r>
            <a:endParaRPr kumimoji="0" lang="en-US" sz="1200" b="0" i="0" u="none" strike="noStrike" kern="0" cap="none" spc="0" normalizeH="0" baseline="0" noProof="0" dirty="0">
              <a:ln>
                <a:noFill/>
              </a:ln>
              <a:solidFill>
                <a:schemeClr val="tx1"/>
              </a:solidFill>
              <a:effectLst/>
              <a:uLnTx/>
              <a:uFillTx/>
              <a:latin typeface="+mj-lt"/>
              <a:ea typeface="Karla"/>
              <a:cs typeface="Karla"/>
              <a:sym typeface="Karla"/>
            </a:endParaRPr>
          </a:p>
          <a:p>
            <a:pPr marL="457200" indent="-381000">
              <a:buClr>
                <a:srgbClr val="ABE33F"/>
              </a:buClr>
              <a:buSzPct val="100000"/>
              <a:defRPr/>
            </a:pPr>
            <a:r>
              <a:rPr lang="en-US" sz="1200" dirty="0" err="1">
                <a:solidFill>
                  <a:schemeClr val="tx1"/>
                </a:solidFill>
              </a:rPr>
              <a:t>Sebelum</a:t>
            </a:r>
            <a:r>
              <a:rPr lang="en-US" sz="1200" dirty="0">
                <a:solidFill>
                  <a:schemeClr val="tx1"/>
                </a:solidFill>
              </a:rPr>
              <a:t> </a:t>
            </a:r>
            <a:r>
              <a:rPr lang="en-US" sz="1200" dirty="0" err="1">
                <a:solidFill>
                  <a:schemeClr val="tx1"/>
                </a:solidFill>
              </a:rPr>
              <a:t>memulai</a:t>
            </a:r>
            <a:r>
              <a:rPr lang="en-US" sz="1200" dirty="0">
                <a:solidFill>
                  <a:schemeClr val="tx1"/>
                </a:solidFill>
              </a:rPr>
              <a:t> </a:t>
            </a:r>
            <a:r>
              <a:rPr lang="en-US" sz="1200" dirty="0" err="1">
                <a:solidFill>
                  <a:schemeClr val="tx1"/>
                </a:solidFill>
              </a:rPr>
              <a:t>tes</a:t>
            </a:r>
            <a:r>
              <a:rPr lang="en-US" sz="1200" dirty="0">
                <a:solidFill>
                  <a:schemeClr val="tx1"/>
                </a:solidFill>
              </a:rPr>
              <a:t>, </a:t>
            </a:r>
            <a:r>
              <a:rPr lang="en-US" sz="1200" dirty="0" err="1">
                <a:solidFill>
                  <a:schemeClr val="tx1"/>
                </a:solidFill>
              </a:rPr>
              <a:t>semua</a:t>
            </a:r>
            <a:r>
              <a:rPr lang="en-US" sz="1200" dirty="0">
                <a:solidFill>
                  <a:schemeClr val="tx1"/>
                </a:solidFill>
              </a:rPr>
              <a:t> </a:t>
            </a:r>
            <a:r>
              <a:rPr lang="en-US" sz="1200" dirty="0" err="1">
                <a:solidFill>
                  <a:schemeClr val="tx1"/>
                </a:solidFill>
              </a:rPr>
              <a:t>peserta</a:t>
            </a:r>
            <a:r>
              <a:rPr lang="en-US" sz="1200" dirty="0">
                <a:solidFill>
                  <a:schemeClr val="tx1"/>
                </a:solidFill>
              </a:rPr>
              <a:t> </a:t>
            </a:r>
            <a:r>
              <a:rPr lang="en-US" sz="1200" dirty="0" err="1">
                <a:solidFill>
                  <a:schemeClr val="tx1"/>
                </a:solidFill>
              </a:rPr>
              <a:t>menandatangani</a:t>
            </a:r>
            <a:r>
              <a:rPr lang="en-US" sz="1200" dirty="0">
                <a:solidFill>
                  <a:schemeClr val="tx1"/>
                </a:solidFill>
              </a:rPr>
              <a:t> informed consent </a:t>
            </a:r>
            <a:r>
              <a:rPr lang="en-US" sz="1200" dirty="0" err="1">
                <a:solidFill>
                  <a:schemeClr val="tx1"/>
                </a:solidFill>
              </a:rPr>
              <a:t>dan</a:t>
            </a:r>
            <a:r>
              <a:rPr lang="en-US" sz="1200" dirty="0">
                <a:solidFill>
                  <a:schemeClr val="tx1"/>
                </a:solidFill>
              </a:rPr>
              <a:t> </a:t>
            </a:r>
            <a:r>
              <a:rPr lang="en-US" sz="1200" dirty="0" err="1">
                <a:solidFill>
                  <a:schemeClr val="tx1"/>
                </a:solidFill>
              </a:rPr>
              <a:t>informasi</a:t>
            </a:r>
            <a:r>
              <a:rPr lang="en-US" sz="1200" dirty="0">
                <a:solidFill>
                  <a:schemeClr val="tx1"/>
                </a:solidFill>
              </a:rPr>
              <a:t>, </a:t>
            </a:r>
            <a:r>
              <a:rPr lang="en-US" sz="1200" dirty="0" err="1">
                <a:solidFill>
                  <a:schemeClr val="tx1"/>
                </a:solidFill>
              </a:rPr>
              <a:t>memformalkan</a:t>
            </a:r>
            <a:r>
              <a:rPr lang="en-US" sz="1200" dirty="0">
                <a:solidFill>
                  <a:schemeClr val="tx1"/>
                </a:solidFill>
              </a:rPr>
              <a:t> </a:t>
            </a:r>
            <a:r>
              <a:rPr lang="en-US" sz="1200" dirty="0" err="1">
                <a:solidFill>
                  <a:schemeClr val="tx1"/>
                </a:solidFill>
              </a:rPr>
              <a:t>partisipasi</a:t>
            </a:r>
            <a:r>
              <a:rPr lang="en-US" sz="1200" dirty="0">
                <a:solidFill>
                  <a:schemeClr val="tx1"/>
                </a:solidFill>
              </a:rPr>
              <a:t> </a:t>
            </a:r>
            <a:r>
              <a:rPr lang="en-US" sz="1200" dirty="0" err="1">
                <a:solidFill>
                  <a:schemeClr val="tx1"/>
                </a:solidFill>
              </a:rPr>
              <a:t>dan</a:t>
            </a:r>
            <a:r>
              <a:rPr lang="en-US" sz="1200" dirty="0">
                <a:solidFill>
                  <a:schemeClr val="tx1"/>
                </a:solidFill>
              </a:rPr>
              <a:t> </a:t>
            </a:r>
            <a:r>
              <a:rPr lang="en-US" sz="1200" dirty="0" err="1">
                <a:solidFill>
                  <a:schemeClr val="tx1"/>
                </a:solidFill>
              </a:rPr>
              <a:t>otorisasi</a:t>
            </a:r>
            <a:r>
              <a:rPr lang="en-US" sz="1200" dirty="0">
                <a:solidFill>
                  <a:schemeClr val="tx1"/>
                </a:solidFill>
              </a:rPr>
              <a:t> </a:t>
            </a:r>
            <a:r>
              <a:rPr lang="en-US" sz="1200" dirty="0" err="1">
                <a:solidFill>
                  <a:schemeClr val="tx1"/>
                </a:solidFill>
              </a:rPr>
              <a:t>mereka</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merilis</a:t>
            </a:r>
            <a:r>
              <a:rPr lang="en-US" sz="1200" dirty="0">
                <a:solidFill>
                  <a:schemeClr val="tx1"/>
                </a:solidFill>
              </a:rPr>
              <a:t> </a:t>
            </a:r>
            <a:r>
              <a:rPr lang="en-US" sz="1200" dirty="0" err="1">
                <a:solidFill>
                  <a:schemeClr val="tx1"/>
                </a:solidFill>
              </a:rPr>
              <a:t>laporan</a:t>
            </a:r>
            <a:r>
              <a:rPr lang="en-US" sz="1200" dirty="0">
                <a:solidFill>
                  <a:schemeClr val="tx1"/>
                </a:solidFill>
              </a:rPr>
              <a:t> </a:t>
            </a:r>
            <a:r>
              <a:rPr lang="en-US" sz="1200" dirty="0" err="1">
                <a:solidFill>
                  <a:schemeClr val="tx1"/>
                </a:solidFill>
              </a:rPr>
              <a:t>dan</a:t>
            </a:r>
            <a:r>
              <a:rPr lang="en-US" sz="1200" dirty="0">
                <a:solidFill>
                  <a:schemeClr val="tx1"/>
                </a:solidFill>
              </a:rPr>
              <a:t> data </a:t>
            </a:r>
            <a:r>
              <a:rPr lang="en-US" sz="1200" dirty="0" err="1">
                <a:solidFill>
                  <a:schemeClr val="tx1"/>
                </a:solidFill>
              </a:rPr>
              <a:t>simulasi</a:t>
            </a:r>
            <a:r>
              <a:rPr lang="en-US" sz="1200" dirty="0">
                <a:solidFill>
                  <a:schemeClr val="tx1"/>
                </a:solidFill>
              </a:rPr>
              <a:t>. </a:t>
            </a:r>
            <a:r>
              <a:rPr lang="en-US" sz="1200" dirty="0" err="1">
                <a:solidFill>
                  <a:schemeClr val="tx1"/>
                </a:solidFill>
              </a:rPr>
              <a:t>Sudah</a:t>
            </a:r>
            <a:r>
              <a:rPr lang="en-US" sz="1200" dirty="0">
                <a:solidFill>
                  <a:schemeClr val="tx1"/>
                </a:solidFill>
              </a:rPr>
              <a:t> </a:t>
            </a:r>
            <a:r>
              <a:rPr lang="en-US" sz="1200" dirty="0" err="1">
                <a:solidFill>
                  <a:schemeClr val="tx1"/>
                </a:solidFill>
              </a:rPr>
              <a:t>diatur</a:t>
            </a:r>
            <a:r>
              <a:rPr lang="en-US" sz="1200" dirty="0">
                <a:solidFill>
                  <a:schemeClr val="tx1"/>
                </a:solidFill>
              </a:rPr>
              <a:t> </a:t>
            </a:r>
            <a:r>
              <a:rPr lang="en-US" sz="1200" dirty="0" err="1">
                <a:solidFill>
                  <a:schemeClr val="tx1"/>
                </a:solidFill>
              </a:rPr>
              <a:t>tugas</a:t>
            </a:r>
            <a:r>
              <a:rPr lang="en-US" sz="1200" dirty="0">
                <a:solidFill>
                  <a:schemeClr val="tx1"/>
                </a:solidFill>
              </a:rPr>
              <a:t> yang </a:t>
            </a:r>
            <a:r>
              <a:rPr lang="en-US" sz="1200" dirty="0" err="1">
                <a:solidFill>
                  <a:schemeClr val="tx1"/>
                </a:solidFill>
              </a:rPr>
              <a:t>akan</a:t>
            </a:r>
            <a:r>
              <a:rPr lang="en-US" sz="1200" dirty="0">
                <a:solidFill>
                  <a:schemeClr val="tx1"/>
                </a:solidFill>
              </a:rPr>
              <a:t> </a:t>
            </a:r>
            <a:r>
              <a:rPr lang="en-US" sz="1200" dirty="0" err="1">
                <a:solidFill>
                  <a:schemeClr val="tx1"/>
                </a:solidFill>
              </a:rPr>
              <a:t>dilakukan</a:t>
            </a:r>
            <a:r>
              <a:rPr lang="en-US" sz="1200" dirty="0">
                <a:solidFill>
                  <a:schemeClr val="tx1"/>
                </a:solidFill>
              </a:rPr>
              <a:t> </a:t>
            </a:r>
            <a:r>
              <a:rPr lang="en-US" sz="1200" dirty="0" err="1">
                <a:solidFill>
                  <a:schemeClr val="tx1"/>
                </a:solidFill>
              </a:rPr>
              <a:t>oleh</a:t>
            </a:r>
            <a:r>
              <a:rPr lang="en-US" sz="1200" dirty="0">
                <a:solidFill>
                  <a:schemeClr val="tx1"/>
                </a:solidFill>
              </a:rPr>
              <a:t> </a:t>
            </a:r>
            <a:r>
              <a:rPr lang="en-US" sz="1200" dirty="0" err="1">
                <a:solidFill>
                  <a:schemeClr val="tx1"/>
                </a:solidFill>
              </a:rPr>
              <a:t>siswa</a:t>
            </a:r>
            <a:r>
              <a:rPr lang="en-US" sz="1200" dirty="0">
                <a:solidFill>
                  <a:schemeClr val="tx1"/>
                </a:solidFill>
              </a:rPr>
              <a:t> </a:t>
            </a:r>
            <a:r>
              <a:rPr lang="en-US" sz="1200" dirty="0" err="1">
                <a:solidFill>
                  <a:schemeClr val="tx1"/>
                </a:solidFill>
              </a:rPr>
              <a:t>dan</a:t>
            </a:r>
            <a:r>
              <a:rPr lang="en-US" sz="1200" dirty="0">
                <a:solidFill>
                  <a:schemeClr val="tx1"/>
                </a:solidFill>
              </a:rPr>
              <a:t> </a:t>
            </a:r>
            <a:r>
              <a:rPr lang="en-US" sz="1200" dirty="0" err="1">
                <a:solidFill>
                  <a:schemeClr val="tx1"/>
                </a:solidFill>
              </a:rPr>
              <a:t>setelah</a:t>
            </a:r>
            <a:r>
              <a:rPr lang="en-US" sz="1200" dirty="0">
                <a:solidFill>
                  <a:schemeClr val="tx1"/>
                </a:solidFill>
              </a:rPr>
              <a:t> </a:t>
            </a:r>
            <a:r>
              <a:rPr lang="en-US" sz="1200" dirty="0" err="1">
                <a:solidFill>
                  <a:schemeClr val="tx1"/>
                </a:solidFill>
              </a:rPr>
              <a:t>dipilih</a:t>
            </a:r>
            <a:r>
              <a:rPr lang="en-US" sz="1200" dirty="0">
                <a:solidFill>
                  <a:schemeClr val="tx1"/>
                </a:solidFill>
              </a:rPr>
              <a:t> </a:t>
            </a:r>
            <a:r>
              <a:rPr lang="en-US" sz="1200" dirty="0" err="1">
                <a:solidFill>
                  <a:schemeClr val="tx1"/>
                </a:solidFill>
              </a:rPr>
              <a:t>pilihan</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melakukan</a:t>
            </a:r>
            <a:r>
              <a:rPr lang="en-US" sz="1200" dirty="0">
                <a:solidFill>
                  <a:schemeClr val="tx1"/>
                </a:solidFill>
              </a:rPr>
              <a:t> </a:t>
            </a:r>
            <a:r>
              <a:rPr lang="en-US" sz="1200" dirty="0" err="1">
                <a:solidFill>
                  <a:schemeClr val="tx1"/>
                </a:solidFill>
              </a:rPr>
              <a:t>simulasi</a:t>
            </a:r>
            <a:r>
              <a:rPr lang="en-US" sz="1200" dirty="0">
                <a:solidFill>
                  <a:schemeClr val="tx1"/>
                </a:solidFill>
              </a:rPr>
              <a:t> </a:t>
            </a:r>
            <a:r>
              <a:rPr lang="en-US" sz="1200" dirty="0" err="1">
                <a:solidFill>
                  <a:schemeClr val="tx1"/>
                </a:solidFill>
              </a:rPr>
              <a:t>pengelasan</a:t>
            </a:r>
            <a:r>
              <a:rPr lang="en-US" sz="1200" dirty="0">
                <a:solidFill>
                  <a:schemeClr val="tx1"/>
                </a:solidFill>
              </a:rPr>
              <a:t>, </a:t>
            </a:r>
            <a:r>
              <a:rPr lang="en-US" sz="1200" dirty="0" err="1">
                <a:solidFill>
                  <a:schemeClr val="tx1"/>
                </a:solidFill>
              </a:rPr>
              <a:t>siswa</a:t>
            </a:r>
            <a:r>
              <a:rPr lang="en-US" sz="1200" dirty="0">
                <a:solidFill>
                  <a:schemeClr val="tx1"/>
                </a:solidFill>
              </a:rPr>
              <a:t> </a:t>
            </a:r>
            <a:r>
              <a:rPr lang="en-US" sz="1200" dirty="0" err="1">
                <a:solidFill>
                  <a:schemeClr val="tx1"/>
                </a:solidFill>
              </a:rPr>
              <a:t>harus</a:t>
            </a:r>
            <a:r>
              <a:rPr lang="en-US" sz="1200" dirty="0">
                <a:solidFill>
                  <a:schemeClr val="tx1"/>
                </a:solidFill>
              </a:rPr>
              <a:t> </a:t>
            </a:r>
            <a:r>
              <a:rPr lang="en-US" sz="1200" dirty="0" err="1">
                <a:solidFill>
                  <a:schemeClr val="tx1"/>
                </a:solidFill>
              </a:rPr>
              <a:t>menghubungkan</a:t>
            </a:r>
            <a:r>
              <a:rPr lang="en-US" sz="1200" dirty="0">
                <a:solidFill>
                  <a:schemeClr val="tx1"/>
                </a:solidFill>
              </a:rPr>
              <a:t> torches, </a:t>
            </a:r>
            <a:r>
              <a:rPr lang="en-US" sz="1200" dirty="0" err="1">
                <a:solidFill>
                  <a:schemeClr val="tx1"/>
                </a:solidFill>
              </a:rPr>
              <a:t>mengenakan</a:t>
            </a:r>
            <a:r>
              <a:rPr lang="en-US" sz="1200" dirty="0">
                <a:solidFill>
                  <a:schemeClr val="tx1"/>
                </a:solidFill>
              </a:rPr>
              <a:t> masker </a:t>
            </a:r>
            <a:r>
              <a:rPr lang="en-US" sz="1200" dirty="0" err="1">
                <a:solidFill>
                  <a:schemeClr val="tx1"/>
                </a:solidFill>
              </a:rPr>
              <a:t>dan</a:t>
            </a:r>
            <a:r>
              <a:rPr lang="en-US" sz="1200" dirty="0">
                <a:solidFill>
                  <a:schemeClr val="tx1"/>
                </a:solidFill>
              </a:rPr>
              <a:t> </a:t>
            </a:r>
            <a:r>
              <a:rPr lang="en-US" sz="1200" dirty="0" err="1">
                <a:solidFill>
                  <a:schemeClr val="tx1"/>
                </a:solidFill>
              </a:rPr>
              <a:t>menempatkan</a:t>
            </a:r>
            <a:r>
              <a:rPr lang="en-US" sz="1200" dirty="0">
                <a:solidFill>
                  <a:schemeClr val="tx1"/>
                </a:solidFill>
              </a:rPr>
              <a:t> </a:t>
            </a:r>
            <a:r>
              <a:rPr lang="en-US" sz="1200" dirty="0" err="1">
                <a:solidFill>
                  <a:schemeClr val="tx1"/>
                </a:solidFill>
              </a:rPr>
              <a:t>piring</a:t>
            </a:r>
            <a:r>
              <a:rPr lang="en-US" sz="1200" dirty="0">
                <a:solidFill>
                  <a:schemeClr val="tx1"/>
                </a:solidFill>
              </a:rPr>
              <a:t> </a:t>
            </a:r>
            <a:r>
              <a:rPr lang="en-US" sz="1200" dirty="0" err="1">
                <a:solidFill>
                  <a:schemeClr val="tx1"/>
                </a:solidFill>
              </a:rPr>
              <a:t>di</a:t>
            </a:r>
            <a:r>
              <a:rPr lang="en-US" sz="1200" dirty="0">
                <a:solidFill>
                  <a:schemeClr val="tx1"/>
                </a:solidFill>
              </a:rPr>
              <a:t> </a:t>
            </a:r>
            <a:r>
              <a:rPr lang="en-US" sz="1200" dirty="0" err="1">
                <a:solidFill>
                  <a:schemeClr val="tx1"/>
                </a:solidFill>
              </a:rPr>
              <a:t>depannya</a:t>
            </a:r>
            <a:r>
              <a:rPr lang="en-US" sz="1200" dirty="0">
                <a:solidFill>
                  <a:schemeClr val="tx1"/>
                </a:solidFill>
              </a:rPr>
              <a:t>, </a:t>
            </a:r>
            <a:r>
              <a:rPr lang="en-US" sz="1200" dirty="0" err="1">
                <a:solidFill>
                  <a:schemeClr val="tx1"/>
                </a:solidFill>
              </a:rPr>
              <a:t>dan</a:t>
            </a:r>
            <a:r>
              <a:rPr lang="en-US" sz="1200" dirty="0">
                <a:solidFill>
                  <a:schemeClr val="tx1"/>
                </a:solidFill>
              </a:rPr>
              <a:t> </a:t>
            </a:r>
            <a:r>
              <a:rPr lang="en-US" sz="1200" dirty="0" err="1">
                <a:solidFill>
                  <a:schemeClr val="tx1"/>
                </a:solidFill>
              </a:rPr>
              <a:t>kemudian</a:t>
            </a:r>
            <a:r>
              <a:rPr lang="en-US" sz="1200" dirty="0">
                <a:solidFill>
                  <a:schemeClr val="tx1"/>
                </a:solidFill>
              </a:rPr>
              <a:t> </a:t>
            </a:r>
            <a:r>
              <a:rPr lang="en-US" sz="1200" dirty="0" err="1">
                <a:solidFill>
                  <a:schemeClr val="tx1"/>
                </a:solidFill>
              </a:rPr>
              <a:t>mulai</a:t>
            </a:r>
            <a:r>
              <a:rPr lang="en-US" sz="1200" dirty="0">
                <a:solidFill>
                  <a:schemeClr val="tx1"/>
                </a:solidFill>
              </a:rPr>
              <a:t> </a:t>
            </a:r>
            <a:r>
              <a:rPr lang="en-US" sz="1200" dirty="0" err="1">
                <a:solidFill>
                  <a:schemeClr val="tx1"/>
                </a:solidFill>
              </a:rPr>
              <a:t>mengelas</a:t>
            </a:r>
            <a:r>
              <a:rPr lang="en-US" sz="1200" dirty="0">
                <a:solidFill>
                  <a:schemeClr val="tx1"/>
                </a:solidFill>
              </a:rPr>
              <a:t> </a:t>
            </a:r>
            <a:r>
              <a:rPr lang="en-US" sz="1200" dirty="0" err="1">
                <a:solidFill>
                  <a:schemeClr val="tx1"/>
                </a:solidFill>
              </a:rPr>
              <a:t>dengan</a:t>
            </a:r>
            <a:r>
              <a:rPr lang="en-US" sz="1200" dirty="0">
                <a:solidFill>
                  <a:schemeClr val="tx1"/>
                </a:solidFill>
              </a:rPr>
              <a:t> augmented reality</a:t>
            </a:r>
          </a:p>
          <a:p>
            <a:pPr marL="457200" lvl="0" indent="-381000">
              <a:buClr>
                <a:srgbClr val="ABE33F"/>
              </a:buClr>
              <a:buSzPct val="100000"/>
              <a:defRPr/>
            </a:pPr>
            <a:endParaRPr kumimoji="0" lang="en" sz="1200" b="0" i="0" u="none" strike="noStrike" kern="0" cap="none" spc="0" normalizeH="0" baseline="0" noProof="0" dirty="0">
              <a:ln>
                <a:noFill/>
              </a:ln>
              <a:solidFill>
                <a:srgbClr val="004C52"/>
              </a:solidFill>
              <a:effectLst/>
              <a:uLnTx/>
              <a:uFillTx/>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50"/>
            <a:ext cx="5257800" cy="609600"/>
          </a:xfrm>
        </p:spPr>
        <p:txBody>
          <a:bodyPr/>
          <a:lstStyle/>
          <a:p>
            <a:r>
              <a:rPr lang="en-US" dirty="0"/>
              <a:t>Result</a:t>
            </a:r>
            <a:br>
              <a:rPr lang="en-US" dirty="0"/>
            </a:br>
            <a:endParaRPr lang="en-US" dirty="0"/>
          </a:p>
        </p:txBody>
      </p:sp>
      <p:pic>
        <p:nvPicPr>
          <p:cNvPr id="1026" name="Picture 2"/>
          <p:cNvPicPr>
            <a:picLocks noChangeAspect="1" noChangeArrowheads="1"/>
          </p:cNvPicPr>
          <p:nvPr/>
        </p:nvPicPr>
        <p:blipFill>
          <a:blip r:embed="rId2"/>
          <a:srcRect/>
          <a:stretch>
            <a:fillRect/>
          </a:stretch>
        </p:blipFill>
        <p:spPr bwMode="auto">
          <a:xfrm>
            <a:off x="304800" y="742950"/>
            <a:ext cx="3633268" cy="1905000"/>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5181600" y="666750"/>
            <a:ext cx="3097940" cy="2038350"/>
          </a:xfrm>
          <a:prstGeom prst="rect">
            <a:avLst/>
          </a:prstGeom>
          <a:noFill/>
        </p:spPr>
      </p:pic>
      <p:pic>
        <p:nvPicPr>
          <p:cNvPr id="1028" name="Picture 4"/>
          <p:cNvPicPr>
            <a:picLocks noChangeAspect="1" noChangeArrowheads="1"/>
          </p:cNvPicPr>
          <p:nvPr/>
        </p:nvPicPr>
        <p:blipFill>
          <a:blip r:embed="rId4"/>
          <a:srcRect/>
          <a:stretch>
            <a:fillRect/>
          </a:stretch>
        </p:blipFill>
        <p:spPr bwMode="auto">
          <a:xfrm>
            <a:off x="2895600" y="2952750"/>
            <a:ext cx="3108325" cy="199109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50"/>
            <a:ext cx="5437950" cy="573150"/>
          </a:xfrm>
        </p:spPr>
        <p:txBody>
          <a:bodyPr/>
          <a:lstStyle/>
          <a:p>
            <a:r>
              <a:rPr lang="en-US" dirty="0"/>
              <a:t>Result (</a:t>
            </a:r>
            <a:r>
              <a:rPr lang="en-US" dirty="0" err="1"/>
              <a:t>Penjelasan</a:t>
            </a:r>
            <a:r>
              <a:rPr lang="en-US" dirty="0"/>
              <a:t>)</a:t>
            </a:r>
          </a:p>
        </p:txBody>
      </p:sp>
      <p:sp>
        <p:nvSpPr>
          <p:cNvPr id="3" name="Text Placeholder 2"/>
          <p:cNvSpPr>
            <a:spLocks noGrp="1"/>
          </p:cNvSpPr>
          <p:nvPr>
            <p:ph type="body" idx="1"/>
          </p:nvPr>
        </p:nvSpPr>
        <p:spPr>
          <a:xfrm>
            <a:off x="838200" y="1200150"/>
            <a:ext cx="7370700" cy="3327300"/>
          </a:xfrm>
        </p:spPr>
        <p:txBody>
          <a:bodyPr/>
          <a:lstStyle/>
          <a:p>
            <a:pPr>
              <a:buNone/>
            </a:pPr>
            <a:r>
              <a:rPr lang="id-ID" sz="1000" dirty="0">
                <a:solidFill>
                  <a:schemeClr val="tx1"/>
                </a:solidFill>
                <a:latin typeface="+mj-lt"/>
              </a:rPr>
              <a:t>Dua belas siswa, yang memiliki pelatihan, melengkapi kuesioner setelah melakukan tugas di AR.</a:t>
            </a:r>
            <a:endParaRPr lang="en-US" sz="1000" dirty="0">
              <a:solidFill>
                <a:schemeClr val="tx1"/>
              </a:solidFill>
              <a:latin typeface="+mj-lt"/>
            </a:endParaRPr>
          </a:p>
          <a:p>
            <a:pPr>
              <a:buNone/>
            </a:pPr>
            <a:r>
              <a:rPr lang="id-ID" sz="1000" dirty="0">
                <a:solidFill>
                  <a:schemeClr val="tx1"/>
                </a:solidFill>
                <a:latin typeface="+mj-lt"/>
              </a:rPr>
              <a:t>Kursus ini diajarkan dalam 15 minggu, dengan 4 jam per minggu, menambah total 60 jam.</a:t>
            </a:r>
            <a:endParaRPr lang="en-US" sz="1000" dirty="0">
              <a:solidFill>
                <a:schemeClr val="tx1"/>
              </a:solidFill>
              <a:latin typeface="+mj-lt"/>
            </a:endParaRPr>
          </a:p>
          <a:p>
            <a:pPr>
              <a:buNone/>
            </a:pPr>
            <a:r>
              <a:rPr lang="id-ID" sz="1000" dirty="0">
                <a:solidFill>
                  <a:schemeClr val="tx1"/>
                </a:solidFill>
                <a:latin typeface="+mj-lt"/>
              </a:rPr>
              <a:t>Siswa dalam penelitian ini tidak pernah menggunakan peralatan AR dan hanya tiga siswa yang melaporkan beberapa kesulitan awal dalam melakukan aktivitas tersebut, namun juga melaporkan bahwa kesulitan ini telah diatasi setelah beberapa menit </a:t>
            </a:r>
            <a:r>
              <a:rPr lang="en-US" sz="1000" dirty="0" err="1">
                <a:solidFill>
                  <a:schemeClr val="tx1"/>
                </a:solidFill>
                <a:latin typeface="+mj-lt"/>
              </a:rPr>
              <a:t>beradaptasi</a:t>
            </a:r>
            <a:r>
              <a:rPr lang="en-US" sz="1000" dirty="0">
                <a:solidFill>
                  <a:schemeClr val="tx1"/>
                </a:solidFill>
                <a:latin typeface="+mj-lt"/>
              </a:rPr>
              <a:t> </a:t>
            </a:r>
            <a:r>
              <a:rPr lang="en-US" sz="1000" dirty="0" err="1">
                <a:solidFill>
                  <a:schemeClr val="tx1"/>
                </a:solidFill>
                <a:latin typeface="+mj-lt"/>
              </a:rPr>
              <a:t>dengan</a:t>
            </a:r>
            <a:r>
              <a:rPr lang="en-US" sz="1000" dirty="0">
                <a:solidFill>
                  <a:schemeClr val="tx1"/>
                </a:solidFill>
                <a:latin typeface="+mj-lt"/>
              </a:rPr>
              <a:t> </a:t>
            </a:r>
            <a:r>
              <a:rPr lang="en-US" sz="1000" dirty="0" err="1">
                <a:solidFill>
                  <a:schemeClr val="tx1"/>
                </a:solidFill>
                <a:latin typeface="+mj-lt"/>
              </a:rPr>
              <a:t>peralatan</a:t>
            </a:r>
            <a:r>
              <a:rPr lang="id-ID" sz="1000" dirty="0">
                <a:solidFill>
                  <a:schemeClr val="tx1"/>
                </a:solidFill>
                <a:latin typeface="+mj-lt"/>
              </a:rPr>
              <a:t>. Dan keluhan utama para siswa adalah penggunaan helm AR (HMD) dan visi spasial yang dihasilkan oleh AR.</a:t>
            </a:r>
            <a:endParaRPr lang="en-US" sz="1000" dirty="0">
              <a:solidFill>
                <a:schemeClr val="tx1"/>
              </a:solidFill>
              <a:latin typeface="+mj-lt"/>
            </a:endParaRPr>
          </a:p>
          <a:p>
            <a:pPr>
              <a:buNone/>
            </a:pPr>
            <a:r>
              <a:rPr lang="id-ID" sz="1000" dirty="0">
                <a:solidFill>
                  <a:schemeClr val="tx1"/>
                </a:solidFill>
                <a:latin typeface="+mj-lt"/>
              </a:rPr>
              <a:t>Di antara kelompok yang diteliti tujuh dilaporkan ketidaknyamanan lebih besar dengan lokasi sasaran, terutama pada tahap awal, menyebabkan adaptasi alami setelah memulai tugas.</a:t>
            </a:r>
            <a:endParaRPr lang="en-US" sz="1000" dirty="0">
              <a:solidFill>
                <a:schemeClr val="tx1"/>
              </a:solidFill>
              <a:latin typeface="+mj-lt"/>
            </a:endParaRPr>
          </a:p>
          <a:p>
            <a:pPr>
              <a:buNone/>
            </a:pPr>
            <a:endParaRPr lang="en-US" sz="1000" dirty="0">
              <a:solidFill>
                <a:schemeClr val="tx1"/>
              </a:solidFill>
              <a:latin typeface="+mj-lt"/>
            </a:endParaRPr>
          </a:p>
          <a:p>
            <a:pPr>
              <a:buNone/>
            </a:pPr>
            <a:r>
              <a:rPr lang="en-US" sz="1000" dirty="0">
                <a:solidFill>
                  <a:schemeClr val="tx1"/>
                </a:solidFill>
                <a:latin typeface="+mj-lt"/>
              </a:rPr>
              <a:t>(</a:t>
            </a:r>
            <a:r>
              <a:rPr lang="en-US" sz="1000" dirty="0" err="1">
                <a:solidFill>
                  <a:schemeClr val="tx1"/>
                </a:solidFill>
                <a:latin typeface="+mj-lt"/>
              </a:rPr>
              <a:t>Grafik</a:t>
            </a:r>
            <a:r>
              <a:rPr lang="en-US" sz="1000" dirty="0">
                <a:solidFill>
                  <a:schemeClr val="tx1"/>
                </a:solidFill>
                <a:latin typeface="+mj-lt"/>
              </a:rPr>
              <a:t> 1)</a:t>
            </a:r>
          </a:p>
          <a:p>
            <a:pPr>
              <a:buNone/>
            </a:pPr>
            <a:r>
              <a:rPr lang="id-ID" sz="1000" dirty="0">
                <a:solidFill>
                  <a:schemeClr val="tx1"/>
                </a:solidFill>
                <a:latin typeface="+mj-lt"/>
              </a:rPr>
              <a:t>persepsi siswa dalam penggunaan AR, dalam pelatihan pengelasan pertama, dioutsourcing sebagai istilah "tenang", "santai" oleh kebanyakan siswa, menunjukkan aspek positif</a:t>
            </a:r>
            <a:r>
              <a:rPr lang="en-US" sz="1000" dirty="0">
                <a:solidFill>
                  <a:schemeClr val="tx1"/>
                </a:solidFill>
                <a:latin typeface="+mj-lt"/>
              </a:rPr>
              <a:t>.</a:t>
            </a:r>
          </a:p>
          <a:p>
            <a:pPr>
              <a:buNone/>
            </a:pPr>
            <a:r>
              <a:rPr lang="en-US" sz="1000" dirty="0">
                <a:solidFill>
                  <a:schemeClr val="tx1"/>
                </a:solidFill>
                <a:latin typeface="+mj-lt"/>
              </a:rPr>
              <a:t>(/</a:t>
            </a:r>
            <a:r>
              <a:rPr lang="en-US" sz="1000" dirty="0" err="1">
                <a:solidFill>
                  <a:schemeClr val="tx1"/>
                </a:solidFill>
                <a:latin typeface="+mj-lt"/>
              </a:rPr>
              <a:t>Grafik</a:t>
            </a:r>
            <a:r>
              <a:rPr lang="en-US" sz="1000" dirty="0">
                <a:solidFill>
                  <a:schemeClr val="tx1"/>
                </a:solidFill>
                <a:latin typeface="+mj-lt"/>
              </a:rPr>
              <a:t> 1)</a:t>
            </a:r>
          </a:p>
          <a:p>
            <a:pPr>
              <a:buNone/>
            </a:pPr>
            <a:endParaRPr lang="en-US" sz="1000" dirty="0">
              <a:solidFill>
                <a:schemeClr val="tx1"/>
              </a:solidFill>
              <a:latin typeface="+mj-lt"/>
            </a:endParaRPr>
          </a:p>
          <a:p>
            <a:pPr>
              <a:buNone/>
            </a:pPr>
            <a:r>
              <a:rPr lang="en-US" sz="1000" dirty="0">
                <a:solidFill>
                  <a:schemeClr val="tx1"/>
                </a:solidFill>
                <a:latin typeface="+mj-lt"/>
              </a:rPr>
              <a:t>(</a:t>
            </a:r>
            <a:r>
              <a:rPr lang="en-US" sz="1000" dirty="0" err="1">
                <a:solidFill>
                  <a:schemeClr val="tx1"/>
                </a:solidFill>
                <a:latin typeface="+mj-lt"/>
              </a:rPr>
              <a:t>Grafik</a:t>
            </a:r>
            <a:r>
              <a:rPr lang="en-US" sz="1000" dirty="0">
                <a:solidFill>
                  <a:schemeClr val="tx1"/>
                </a:solidFill>
                <a:latin typeface="+mj-lt"/>
              </a:rPr>
              <a:t>  2)</a:t>
            </a:r>
          </a:p>
          <a:p>
            <a:pPr>
              <a:buNone/>
            </a:pPr>
            <a:r>
              <a:rPr lang="id-ID" sz="1000" dirty="0">
                <a:solidFill>
                  <a:schemeClr val="tx1"/>
                </a:solidFill>
                <a:latin typeface="+mj-lt"/>
              </a:rPr>
              <a:t>terjadi sangat cepat, lucu, aman dan lebih efisien, seperti yang bisa kita lihat pada tabulasi data yang ditunjukkan</a:t>
            </a:r>
            <a:r>
              <a:rPr lang="en-US" sz="1000" dirty="0">
                <a:solidFill>
                  <a:schemeClr val="tx1"/>
                </a:solidFill>
                <a:latin typeface="+mj-lt"/>
              </a:rPr>
              <a:t>.</a:t>
            </a:r>
          </a:p>
          <a:p>
            <a:pPr>
              <a:buNone/>
            </a:pPr>
            <a:r>
              <a:rPr lang="en-US" sz="1000" dirty="0">
                <a:solidFill>
                  <a:schemeClr val="tx1"/>
                </a:solidFill>
                <a:latin typeface="+mj-lt"/>
              </a:rPr>
              <a:t>(/</a:t>
            </a:r>
            <a:r>
              <a:rPr lang="en-US" sz="1000" dirty="0" err="1">
                <a:solidFill>
                  <a:schemeClr val="tx1"/>
                </a:solidFill>
                <a:latin typeface="+mj-lt"/>
              </a:rPr>
              <a:t>Grafik</a:t>
            </a:r>
            <a:r>
              <a:rPr lang="en-US" sz="1000" dirty="0">
                <a:solidFill>
                  <a:schemeClr val="tx1"/>
                </a:solidFill>
                <a:latin typeface="+mj-lt"/>
              </a:rPr>
              <a:t> 2)</a:t>
            </a:r>
          </a:p>
          <a:p>
            <a:pPr>
              <a:buNone/>
            </a:pPr>
            <a:endParaRPr lang="en-US" sz="1000" dirty="0">
              <a:solidFill>
                <a:schemeClr val="tx1"/>
              </a:solidFill>
              <a:latin typeface="+mj-lt"/>
            </a:endParaRPr>
          </a:p>
          <a:p>
            <a:pPr>
              <a:buNone/>
            </a:pPr>
            <a:r>
              <a:rPr lang="en-US" sz="1000" dirty="0">
                <a:solidFill>
                  <a:schemeClr val="tx1"/>
                </a:solidFill>
                <a:latin typeface="+mj-lt"/>
              </a:rPr>
              <a:t>(</a:t>
            </a:r>
            <a:r>
              <a:rPr lang="en-US" sz="1000" dirty="0" err="1">
                <a:solidFill>
                  <a:schemeClr val="tx1"/>
                </a:solidFill>
                <a:latin typeface="+mj-lt"/>
              </a:rPr>
              <a:t>Grafik</a:t>
            </a:r>
            <a:r>
              <a:rPr lang="en-US" sz="1000" dirty="0">
                <a:solidFill>
                  <a:schemeClr val="tx1"/>
                </a:solidFill>
                <a:latin typeface="+mj-lt"/>
              </a:rPr>
              <a:t> 3)</a:t>
            </a:r>
          </a:p>
          <a:p>
            <a:pPr>
              <a:buNone/>
            </a:pPr>
            <a:r>
              <a:rPr lang="id-ID" sz="1000" dirty="0">
                <a:solidFill>
                  <a:schemeClr val="tx1"/>
                </a:solidFill>
                <a:latin typeface="+mj-lt"/>
              </a:rPr>
              <a:t>Keuntungan utama yang disajikan oleh siswa dalam menerapkan AR digunakan dalam pendidikan teknik mesin mengacu pada hal berikut: kita dapat melihat kualitas pengelasan; kita bisa membuat kesalahan dan memulai lagi; kami dapat menguji berbagai jenis pengelasan dan kami dapat meninjau video tentang tugas yang sedang dilakukan</a:t>
            </a:r>
            <a:r>
              <a:rPr lang="en-US" sz="1000" dirty="0">
                <a:solidFill>
                  <a:schemeClr val="tx1"/>
                </a:solidFill>
                <a:latin typeface="+mj-lt"/>
              </a:rPr>
              <a:t>.</a:t>
            </a:r>
          </a:p>
          <a:p>
            <a:pPr>
              <a:buNone/>
            </a:pPr>
            <a:r>
              <a:rPr lang="en-US" sz="1000" dirty="0">
                <a:solidFill>
                  <a:schemeClr val="tx1"/>
                </a:solidFill>
                <a:latin typeface="+mj-lt"/>
              </a:rPr>
              <a:t>(/</a:t>
            </a:r>
            <a:r>
              <a:rPr lang="en-US" sz="1000" dirty="0" err="1">
                <a:solidFill>
                  <a:schemeClr val="tx1"/>
                </a:solidFill>
                <a:latin typeface="+mj-lt"/>
              </a:rPr>
              <a:t>Grafik</a:t>
            </a:r>
            <a:r>
              <a:rPr lang="en-US" sz="1000" dirty="0">
                <a:solidFill>
                  <a:schemeClr val="tx1"/>
                </a:solidFill>
                <a:latin typeface="+mj-lt"/>
              </a:rPr>
              <a:t> 3)</a:t>
            </a:r>
          </a:p>
        </p:txBody>
      </p:sp>
    </p:spTree>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762</Words>
  <Application>Microsoft Office PowerPoint</Application>
  <PresentationFormat>On-screen Show (16:9)</PresentationFormat>
  <Paragraphs>98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Karla</vt:lpstr>
      <vt:lpstr>Raleway</vt:lpstr>
      <vt:lpstr>Wingdings</vt:lpstr>
      <vt:lpstr>Arial</vt:lpstr>
      <vt:lpstr>Escalus template</vt:lpstr>
      <vt:lpstr>Augmented Reality in Welding Education</vt:lpstr>
      <vt:lpstr>Abstrack</vt:lpstr>
      <vt:lpstr>Abstrack (penjelasan)</vt:lpstr>
      <vt:lpstr>Introduction</vt:lpstr>
      <vt:lpstr>Introduction (Penjelasan)</vt:lpstr>
      <vt:lpstr>Bahan dan Metode</vt:lpstr>
      <vt:lpstr>Material dan Metodologi penjelasan</vt:lpstr>
      <vt:lpstr>Result </vt:lpstr>
      <vt:lpstr>Result (Penjelasan)</vt:lpstr>
      <vt:lpstr>Kesimpulan </vt:lpstr>
      <vt:lpstr>Kesimpulan (penjelasan)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Thanks</dc:title>
  <cp:lastModifiedBy>Banni Pebriansyah</cp:lastModifiedBy>
  <cp:revision>52</cp:revision>
  <dcterms:modified xsi:type="dcterms:W3CDTF">2017-11-04T07:32:03Z</dcterms:modified>
</cp:coreProperties>
</file>