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8404800" cy="32918400"/>
  <p:notesSz cx="6858000" cy="9144000"/>
  <p:defaultTextStyle>
    <a:defPPr>
      <a:defRPr lang="en-US"/>
    </a:defPPr>
    <a:lvl1pPr marL="0" algn="l" defTabSz="3423514" rtl="0" eaLnBrk="1" latinLnBrk="0" hangingPunct="1">
      <a:defRPr sz="6739" kern="1200">
        <a:solidFill>
          <a:schemeClr val="tx1"/>
        </a:solidFill>
        <a:latin typeface="+mn-lt"/>
        <a:ea typeface="+mn-ea"/>
        <a:cs typeface="+mn-cs"/>
      </a:defRPr>
    </a:lvl1pPr>
    <a:lvl2pPr marL="1711757" algn="l" defTabSz="3423514" rtl="0" eaLnBrk="1" latinLnBrk="0" hangingPunct="1">
      <a:defRPr sz="6739" kern="1200">
        <a:solidFill>
          <a:schemeClr val="tx1"/>
        </a:solidFill>
        <a:latin typeface="+mn-lt"/>
        <a:ea typeface="+mn-ea"/>
        <a:cs typeface="+mn-cs"/>
      </a:defRPr>
    </a:lvl2pPr>
    <a:lvl3pPr marL="3423514" algn="l" defTabSz="3423514" rtl="0" eaLnBrk="1" latinLnBrk="0" hangingPunct="1">
      <a:defRPr sz="6739" kern="1200">
        <a:solidFill>
          <a:schemeClr val="tx1"/>
        </a:solidFill>
        <a:latin typeface="+mn-lt"/>
        <a:ea typeface="+mn-ea"/>
        <a:cs typeface="+mn-cs"/>
      </a:defRPr>
    </a:lvl3pPr>
    <a:lvl4pPr marL="5135270" algn="l" defTabSz="3423514" rtl="0" eaLnBrk="1" latinLnBrk="0" hangingPunct="1">
      <a:defRPr sz="6739" kern="1200">
        <a:solidFill>
          <a:schemeClr val="tx1"/>
        </a:solidFill>
        <a:latin typeface="+mn-lt"/>
        <a:ea typeface="+mn-ea"/>
        <a:cs typeface="+mn-cs"/>
      </a:defRPr>
    </a:lvl4pPr>
    <a:lvl5pPr marL="6847027" algn="l" defTabSz="3423514" rtl="0" eaLnBrk="1" latinLnBrk="0" hangingPunct="1">
      <a:defRPr sz="6739" kern="1200">
        <a:solidFill>
          <a:schemeClr val="tx1"/>
        </a:solidFill>
        <a:latin typeface="+mn-lt"/>
        <a:ea typeface="+mn-ea"/>
        <a:cs typeface="+mn-cs"/>
      </a:defRPr>
    </a:lvl5pPr>
    <a:lvl6pPr marL="8558784" algn="l" defTabSz="3423514" rtl="0" eaLnBrk="1" latinLnBrk="0" hangingPunct="1">
      <a:defRPr sz="6739" kern="1200">
        <a:solidFill>
          <a:schemeClr val="tx1"/>
        </a:solidFill>
        <a:latin typeface="+mn-lt"/>
        <a:ea typeface="+mn-ea"/>
        <a:cs typeface="+mn-cs"/>
      </a:defRPr>
    </a:lvl6pPr>
    <a:lvl7pPr marL="10270541" algn="l" defTabSz="3423514" rtl="0" eaLnBrk="1" latinLnBrk="0" hangingPunct="1">
      <a:defRPr sz="6739" kern="1200">
        <a:solidFill>
          <a:schemeClr val="tx1"/>
        </a:solidFill>
        <a:latin typeface="+mn-lt"/>
        <a:ea typeface="+mn-ea"/>
        <a:cs typeface="+mn-cs"/>
      </a:defRPr>
    </a:lvl7pPr>
    <a:lvl8pPr marL="11982298" algn="l" defTabSz="3423514" rtl="0" eaLnBrk="1" latinLnBrk="0" hangingPunct="1">
      <a:defRPr sz="6739" kern="1200">
        <a:solidFill>
          <a:schemeClr val="tx1"/>
        </a:solidFill>
        <a:latin typeface="+mn-lt"/>
        <a:ea typeface="+mn-ea"/>
        <a:cs typeface="+mn-cs"/>
      </a:defRPr>
    </a:lvl8pPr>
    <a:lvl9pPr marL="13694054" algn="l" defTabSz="3423514" rtl="0" eaLnBrk="1" latinLnBrk="0" hangingPunct="1">
      <a:defRPr sz="6739"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30" d="100"/>
          <a:sy n="30" d="100"/>
        </p:scale>
        <p:origin x="1188"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5387342"/>
            <a:ext cx="32644080" cy="11460480"/>
          </a:xfrm>
        </p:spPr>
        <p:txBody>
          <a:bodyPr anchor="b"/>
          <a:lstStyle>
            <a:lvl1pPr algn="ctr">
              <a:defRPr sz="25200"/>
            </a:lvl1pPr>
          </a:lstStyle>
          <a:p>
            <a:r>
              <a:rPr lang="en-US" smtClean="0"/>
              <a:t>Click to edit Master title style</a:t>
            </a:r>
            <a:endParaRPr lang="en-US" dirty="0"/>
          </a:p>
        </p:txBody>
      </p:sp>
      <p:sp>
        <p:nvSpPr>
          <p:cNvPr id="3" name="Subtitle 2"/>
          <p:cNvSpPr>
            <a:spLocks noGrp="1"/>
          </p:cNvSpPr>
          <p:nvPr>
            <p:ph type="subTitle" idx="1"/>
          </p:nvPr>
        </p:nvSpPr>
        <p:spPr>
          <a:xfrm>
            <a:off x="4800600" y="17289782"/>
            <a:ext cx="28803600" cy="7947658"/>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19C30B3-3C1B-4F15-B97F-AE2094A32E50}"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1E0506-8D04-4B6D-9F74-FDF9D3D15BC5}" type="slidenum">
              <a:rPr lang="en-US" smtClean="0"/>
              <a:t>‹#›</a:t>
            </a:fld>
            <a:endParaRPr lang="en-US"/>
          </a:p>
        </p:txBody>
      </p:sp>
    </p:spTree>
    <p:extLst>
      <p:ext uri="{BB962C8B-B14F-4D97-AF65-F5344CB8AC3E}">
        <p14:creationId xmlns:p14="http://schemas.microsoft.com/office/powerpoint/2010/main" val="152032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9C30B3-3C1B-4F15-B97F-AE2094A32E50}"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1E0506-8D04-4B6D-9F74-FDF9D3D15BC5}" type="slidenum">
              <a:rPr lang="en-US" smtClean="0"/>
              <a:t>‹#›</a:t>
            </a:fld>
            <a:endParaRPr lang="en-US"/>
          </a:p>
        </p:txBody>
      </p:sp>
    </p:spTree>
    <p:extLst>
      <p:ext uri="{BB962C8B-B14F-4D97-AF65-F5344CB8AC3E}">
        <p14:creationId xmlns:p14="http://schemas.microsoft.com/office/powerpoint/2010/main" val="750443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1752600"/>
            <a:ext cx="8281035"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640332" y="1752600"/>
            <a:ext cx="24363045"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9C30B3-3C1B-4F15-B97F-AE2094A32E50}"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1E0506-8D04-4B6D-9F74-FDF9D3D15BC5}" type="slidenum">
              <a:rPr lang="en-US" smtClean="0"/>
              <a:t>‹#›</a:t>
            </a:fld>
            <a:endParaRPr lang="en-US"/>
          </a:p>
        </p:txBody>
      </p:sp>
    </p:spTree>
    <p:extLst>
      <p:ext uri="{BB962C8B-B14F-4D97-AF65-F5344CB8AC3E}">
        <p14:creationId xmlns:p14="http://schemas.microsoft.com/office/powerpoint/2010/main" val="405046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9C30B3-3C1B-4F15-B97F-AE2094A32E50}"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1E0506-8D04-4B6D-9F74-FDF9D3D15BC5}" type="slidenum">
              <a:rPr lang="en-US" smtClean="0"/>
              <a:t>‹#›</a:t>
            </a:fld>
            <a:endParaRPr lang="en-US"/>
          </a:p>
        </p:txBody>
      </p:sp>
    </p:spTree>
    <p:extLst>
      <p:ext uri="{BB962C8B-B14F-4D97-AF65-F5344CB8AC3E}">
        <p14:creationId xmlns:p14="http://schemas.microsoft.com/office/powerpoint/2010/main" val="4232694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8206749"/>
            <a:ext cx="33124140" cy="13693138"/>
          </a:xfrm>
        </p:spPr>
        <p:txBody>
          <a:bodyPr anchor="b"/>
          <a:lstStyle>
            <a:lvl1pPr>
              <a:defRPr sz="25200"/>
            </a:lvl1pPr>
          </a:lstStyle>
          <a:p>
            <a:r>
              <a:rPr lang="en-US" smtClean="0"/>
              <a:t>Click to edit Master title style</a:t>
            </a:r>
            <a:endParaRPr lang="en-US" dirty="0"/>
          </a:p>
        </p:txBody>
      </p:sp>
      <p:sp>
        <p:nvSpPr>
          <p:cNvPr id="3" name="Text Placeholder 2"/>
          <p:cNvSpPr>
            <a:spLocks noGrp="1"/>
          </p:cNvSpPr>
          <p:nvPr>
            <p:ph type="body" idx="1"/>
          </p:nvPr>
        </p:nvSpPr>
        <p:spPr>
          <a:xfrm>
            <a:off x="2620330" y="22029429"/>
            <a:ext cx="33124140" cy="7200898"/>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9C30B3-3C1B-4F15-B97F-AE2094A32E50}"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1E0506-8D04-4B6D-9F74-FDF9D3D15BC5}" type="slidenum">
              <a:rPr lang="en-US" smtClean="0"/>
              <a:t>‹#›</a:t>
            </a:fld>
            <a:endParaRPr lang="en-US"/>
          </a:p>
        </p:txBody>
      </p:sp>
    </p:spTree>
    <p:extLst>
      <p:ext uri="{BB962C8B-B14F-4D97-AF65-F5344CB8AC3E}">
        <p14:creationId xmlns:p14="http://schemas.microsoft.com/office/powerpoint/2010/main" val="194728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640330" y="8763000"/>
            <a:ext cx="1632204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9442430" y="8763000"/>
            <a:ext cx="1632204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9C30B3-3C1B-4F15-B97F-AE2094A32E50}" type="datetimeFigureOut">
              <a:rPr lang="en-US" smtClean="0"/>
              <a:t>4/22/2016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1E0506-8D04-4B6D-9F74-FDF9D3D15BC5}" type="slidenum">
              <a:rPr lang="en-US" smtClean="0"/>
              <a:t>‹#›</a:t>
            </a:fld>
            <a:endParaRPr lang="en-US"/>
          </a:p>
        </p:txBody>
      </p:sp>
    </p:spTree>
    <p:extLst>
      <p:ext uri="{BB962C8B-B14F-4D97-AF65-F5344CB8AC3E}">
        <p14:creationId xmlns:p14="http://schemas.microsoft.com/office/powerpoint/2010/main" val="3370660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752607"/>
            <a:ext cx="3312414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645336" y="8069582"/>
            <a:ext cx="16247028"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smtClean="0"/>
              <a:t>Click to edit Master text styles</a:t>
            </a:r>
          </a:p>
        </p:txBody>
      </p:sp>
      <p:sp>
        <p:nvSpPr>
          <p:cNvPr id="4" name="Content Placeholder 3"/>
          <p:cNvSpPr>
            <a:spLocks noGrp="1"/>
          </p:cNvSpPr>
          <p:nvPr>
            <p:ph sz="half" idx="2"/>
          </p:nvPr>
        </p:nvSpPr>
        <p:spPr>
          <a:xfrm>
            <a:off x="2645336" y="12024360"/>
            <a:ext cx="16247028"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9442432" y="8069582"/>
            <a:ext cx="16327042"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smtClean="0"/>
              <a:t>Click to edit Master text styles</a:t>
            </a:r>
          </a:p>
        </p:txBody>
      </p:sp>
      <p:sp>
        <p:nvSpPr>
          <p:cNvPr id="6" name="Content Placeholder 5"/>
          <p:cNvSpPr>
            <a:spLocks noGrp="1"/>
          </p:cNvSpPr>
          <p:nvPr>
            <p:ph sz="quarter" idx="4"/>
          </p:nvPr>
        </p:nvSpPr>
        <p:spPr>
          <a:xfrm>
            <a:off x="19442432" y="12024360"/>
            <a:ext cx="1632704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9C30B3-3C1B-4F15-B97F-AE2094A32E50}" type="datetimeFigureOut">
              <a:rPr lang="en-US" smtClean="0"/>
              <a:t>4/22/2016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1E0506-8D04-4B6D-9F74-FDF9D3D15BC5}" type="slidenum">
              <a:rPr lang="en-US" smtClean="0"/>
              <a:t>‹#›</a:t>
            </a:fld>
            <a:endParaRPr lang="en-US"/>
          </a:p>
        </p:txBody>
      </p:sp>
    </p:spTree>
    <p:extLst>
      <p:ext uri="{BB962C8B-B14F-4D97-AF65-F5344CB8AC3E}">
        <p14:creationId xmlns:p14="http://schemas.microsoft.com/office/powerpoint/2010/main" val="169387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19C30B3-3C1B-4F15-B97F-AE2094A32E50}" type="datetimeFigureOut">
              <a:rPr lang="en-US" smtClean="0"/>
              <a:t>4/22/2016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1E0506-8D04-4B6D-9F74-FDF9D3D15BC5}" type="slidenum">
              <a:rPr lang="en-US" smtClean="0"/>
              <a:t>‹#›</a:t>
            </a:fld>
            <a:endParaRPr lang="en-US"/>
          </a:p>
        </p:txBody>
      </p:sp>
    </p:spTree>
    <p:extLst>
      <p:ext uri="{BB962C8B-B14F-4D97-AF65-F5344CB8AC3E}">
        <p14:creationId xmlns:p14="http://schemas.microsoft.com/office/powerpoint/2010/main" val="1479501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9C30B3-3C1B-4F15-B97F-AE2094A32E50}" type="datetimeFigureOut">
              <a:rPr lang="en-US" smtClean="0"/>
              <a:t>4/22/2016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1E0506-8D04-4B6D-9F74-FDF9D3D15BC5}" type="slidenum">
              <a:rPr lang="en-US" smtClean="0"/>
              <a:t>‹#›</a:t>
            </a:fld>
            <a:endParaRPr lang="en-US"/>
          </a:p>
        </p:txBody>
      </p:sp>
    </p:spTree>
    <p:extLst>
      <p:ext uri="{BB962C8B-B14F-4D97-AF65-F5344CB8AC3E}">
        <p14:creationId xmlns:p14="http://schemas.microsoft.com/office/powerpoint/2010/main" val="1584791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194560"/>
            <a:ext cx="12386548" cy="7680960"/>
          </a:xfrm>
        </p:spPr>
        <p:txBody>
          <a:bodyPr anchor="b"/>
          <a:lstStyle>
            <a:lvl1pPr>
              <a:defRPr sz="13440"/>
            </a:lvl1pPr>
          </a:lstStyle>
          <a:p>
            <a:r>
              <a:rPr lang="en-US" smtClean="0"/>
              <a:t>Click to edit Master title style</a:t>
            </a:r>
            <a:endParaRPr lang="en-US" dirty="0"/>
          </a:p>
        </p:txBody>
      </p:sp>
      <p:sp>
        <p:nvSpPr>
          <p:cNvPr id="3" name="Content Placeholder 2"/>
          <p:cNvSpPr>
            <a:spLocks noGrp="1"/>
          </p:cNvSpPr>
          <p:nvPr>
            <p:ph idx="1"/>
          </p:nvPr>
        </p:nvSpPr>
        <p:spPr>
          <a:xfrm>
            <a:off x="16327042" y="4739647"/>
            <a:ext cx="19442430" cy="233934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645332" y="9875520"/>
            <a:ext cx="12386548"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9C30B3-3C1B-4F15-B97F-AE2094A32E50}" type="datetimeFigureOut">
              <a:rPr lang="en-US" smtClean="0"/>
              <a:t>4/22/2016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1E0506-8D04-4B6D-9F74-FDF9D3D15BC5}" type="slidenum">
              <a:rPr lang="en-US" smtClean="0"/>
              <a:t>‹#›</a:t>
            </a:fld>
            <a:endParaRPr lang="en-US"/>
          </a:p>
        </p:txBody>
      </p:sp>
    </p:spTree>
    <p:extLst>
      <p:ext uri="{BB962C8B-B14F-4D97-AF65-F5344CB8AC3E}">
        <p14:creationId xmlns:p14="http://schemas.microsoft.com/office/powerpoint/2010/main" val="2319233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194560"/>
            <a:ext cx="12386548" cy="7680960"/>
          </a:xfrm>
        </p:spPr>
        <p:txBody>
          <a:bodyPr anchor="b"/>
          <a:lstStyle>
            <a:lvl1pPr>
              <a:defRPr sz="134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6327042" y="4739647"/>
            <a:ext cx="19442430" cy="233934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smtClean="0"/>
              <a:t>Click icon to add picture</a:t>
            </a:r>
            <a:endParaRPr lang="en-US" dirty="0"/>
          </a:p>
        </p:txBody>
      </p:sp>
      <p:sp>
        <p:nvSpPr>
          <p:cNvPr id="4" name="Text Placeholder 3"/>
          <p:cNvSpPr>
            <a:spLocks noGrp="1"/>
          </p:cNvSpPr>
          <p:nvPr>
            <p:ph type="body" sz="half" idx="2"/>
          </p:nvPr>
        </p:nvSpPr>
        <p:spPr>
          <a:xfrm>
            <a:off x="2645332" y="9875520"/>
            <a:ext cx="12386548"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9C30B3-3C1B-4F15-B97F-AE2094A32E50}" type="datetimeFigureOut">
              <a:rPr lang="en-US" smtClean="0"/>
              <a:t>4/22/2016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1E0506-8D04-4B6D-9F74-FDF9D3D15BC5}" type="slidenum">
              <a:rPr lang="en-US" smtClean="0"/>
              <a:t>‹#›</a:t>
            </a:fld>
            <a:endParaRPr lang="en-US"/>
          </a:p>
        </p:txBody>
      </p:sp>
    </p:spTree>
    <p:extLst>
      <p:ext uri="{BB962C8B-B14F-4D97-AF65-F5344CB8AC3E}">
        <p14:creationId xmlns:p14="http://schemas.microsoft.com/office/powerpoint/2010/main" val="327243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752607"/>
            <a:ext cx="3312414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640330" y="8763000"/>
            <a:ext cx="3312414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40330" y="30510487"/>
            <a:ext cx="8641080" cy="1752600"/>
          </a:xfrm>
          <a:prstGeom prst="rect">
            <a:avLst/>
          </a:prstGeom>
        </p:spPr>
        <p:txBody>
          <a:bodyPr vert="horz" lIns="91440" tIns="45720" rIns="91440" bIns="45720" rtlCol="0" anchor="ctr"/>
          <a:lstStyle>
            <a:lvl1pPr algn="l">
              <a:defRPr sz="5040">
                <a:solidFill>
                  <a:schemeClr val="tx1">
                    <a:tint val="75000"/>
                  </a:schemeClr>
                </a:solidFill>
              </a:defRPr>
            </a:lvl1pPr>
          </a:lstStyle>
          <a:p>
            <a:fld id="{B19C30B3-3C1B-4F15-B97F-AE2094A32E50}" type="datetimeFigureOut">
              <a:rPr lang="en-US" smtClean="0"/>
              <a:t>4/22/2016</a:t>
            </a:fld>
            <a:endParaRPr lang="en-US"/>
          </a:p>
        </p:txBody>
      </p:sp>
      <p:sp>
        <p:nvSpPr>
          <p:cNvPr id="5" name="Footer Placeholder 4"/>
          <p:cNvSpPr>
            <a:spLocks noGrp="1"/>
          </p:cNvSpPr>
          <p:nvPr>
            <p:ph type="ftr" sz="quarter" idx="3"/>
          </p:nvPr>
        </p:nvSpPr>
        <p:spPr>
          <a:xfrm>
            <a:off x="12721590" y="30510487"/>
            <a:ext cx="12961620" cy="17526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0510487"/>
            <a:ext cx="8641080" cy="1752600"/>
          </a:xfrm>
          <a:prstGeom prst="rect">
            <a:avLst/>
          </a:prstGeom>
        </p:spPr>
        <p:txBody>
          <a:bodyPr vert="horz" lIns="91440" tIns="45720" rIns="91440" bIns="45720" rtlCol="0" anchor="ctr"/>
          <a:lstStyle>
            <a:lvl1pPr algn="r">
              <a:defRPr sz="5040">
                <a:solidFill>
                  <a:schemeClr val="tx1">
                    <a:tint val="75000"/>
                  </a:schemeClr>
                </a:solidFill>
              </a:defRPr>
            </a:lvl1pPr>
          </a:lstStyle>
          <a:p>
            <a:fld id="{AF1E0506-8D04-4B6D-9F74-FDF9D3D15BC5}" type="slidenum">
              <a:rPr lang="en-US" smtClean="0"/>
              <a:t>‹#›</a:t>
            </a:fld>
            <a:endParaRPr lang="en-US"/>
          </a:p>
        </p:txBody>
      </p:sp>
    </p:spTree>
    <p:extLst>
      <p:ext uri="{BB962C8B-B14F-4D97-AF65-F5344CB8AC3E}">
        <p14:creationId xmlns:p14="http://schemas.microsoft.com/office/powerpoint/2010/main" val="38142672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4285006" y="12093364"/>
            <a:ext cx="28427981" cy="12138236"/>
          </a:xfrm>
          <a:prstGeom prst="rect">
            <a:avLst/>
          </a:prstGeom>
        </p:spPr>
      </p:pic>
      <p:sp>
        <p:nvSpPr>
          <p:cNvPr id="4" name="Title 3"/>
          <p:cNvSpPr>
            <a:spLocks noGrp="1"/>
          </p:cNvSpPr>
          <p:nvPr>
            <p:ph type="title"/>
          </p:nvPr>
        </p:nvSpPr>
        <p:spPr>
          <a:xfrm>
            <a:off x="617220" y="571507"/>
            <a:ext cx="37223700" cy="2705093"/>
          </a:xfrm>
          <a:solidFill>
            <a:schemeClr val="accent6">
              <a:lumMod val="60000"/>
              <a:lumOff val="40000"/>
            </a:schemeClr>
          </a:solidFill>
          <a:ln>
            <a:solidFill>
              <a:schemeClr val="tx1"/>
            </a:solidFill>
          </a:ln>
        </p:spPr>
        <p:txBody>
          <a:bodyPr>
            <a:normAutofit/>
          </a:bodyPr>
          <a:lstStyle/>
          <a:p>
            <a:pPr algn="ctr"/>
            <a:r>
              <a:rPr lang="en-US" sz="7200" b="1" u="sng" dirty="0" smtClean="0"/>
              <a:t>Pudding: A Smart Mirror For The Masses</a:t>
            </a:r>
            <a:r>
              <a:rPr lang="en-US" sz="5400" dirty="0" smtClean="0"/>
              <a:t/>
            </a:r>
            <a:br>
              <a:rPr lang="en-US" sz="5400" dirty="0" smtClean="0"/>
            </a:br>
            <a:r>
              <a:rPr lang="en-US" sz="3200" i="1" dirty="0" smtClean="0"/>
              <a:t>Charles Alan Macon	   Jordan Sanders	Hunter Russ</a:t>
            </a:r>
            <a:br>
              <a:rPr lang="en-US" sz="3200" i="1" dirty="0" smtClean="0"/>
            </a:br>
            <a:r>
              <a:rPr lang="en-US" sz="3200" i="1" dirty="0" smtClean="0"/>
              <a:t>Computer Science – University of North Texas – Spring 2016</a:t>
            </a:r>
            <a:endParaRPr lang="en-US" sz="3200" i="1" dirty="0"/>
          </a:p>
        </p:txBody>
      </p:sp>
      <p:sp>
        <p:nvSpPr>
          <p:cNvPr id="15" name="Content Placeholder 4"/>
          <p:cNvSpPr>
            <a:spLocks noGrp="1"/>
          </p:cNvSpPr>
          <p:nvPr>
            <p:ph sz="half" idx="1"/>
          </p:nvPr>
        </p:nvSpPr>
        <p:spPr>
          <a:xfrm>
            <a:off x="25869900" y="3733800"/>
            <a:ext cx="11971020" cy="28498800"/>
          </a:xfrm>
          <a:ln>
            <a:solidFill>
              <a:schemeClr val="tx1"/>
            </a:solidFill>
          </a:ln>
        </p:spPr>
        <p:txBody>
          <a:bodyPr>
            <a:normAutofit/>
          </a:bodyPr>
          <a:lstStyle/>
          <a:p>
            <a:pPr marL="0" indent="0">
              <a:buNone/>
            </a:pPr>
            <a:r>
              <a:rPr lang="en-US" sz="5400" b="1" dirty="0" smtClean="0"/>
              <a:t> The Hardware</a:t>
            </a:r>
          </a:p>
          <a:p>
            <a:pPr marL="0" indent="0">
              <a:buNone/>
            </a:pPr>
            <a:endParaRPr lang="en-US" sz="5400" b="1" dirty="0"/>
          </a:p>
          <a:p>
            <a:pPr marL="0" indent="0">
              <a:buNone/>
            </a:pPr>
            <a:endParaRPr lang="en-US" sz="5400" b="1" dirty="0" smtClean="0"/>
          </a:p>
          <a:p>
            <a:pPr marL="0" indent="0">
              <a:buNone/>
            </a:pPr>
            <a:endParaRPr lang="en-US" sz="5400" b="1" dirty="0"/>
          </a:p>
          <a:p>
            <a:pPr marL="0" indent="0">
              <a:buNone/>
            </a:pPr>
            <a:endParaRPr lang="en-US" sz="5400" b="1" dirty="0" smtClean="0"/>
          </a:p>
          <a:p>
            <a:pPr marL="0" indent="0">
              <a:buNone/>
            </a:pPr>
            <a:endParaRPr lang="en-US" sz="2000" b="1" dirty="0"/>
          </a:p>
          <a:p>
            <a:pPr marL="0" indent="0">
              <a:buNone/>
            </a:pPr>
            <a:endParaRPr lang="en-US" sz="800" b="1" dirty="0" smtClean="0"/>
          </a:p>
          <a:p>
            <a:pPr marL="0" indent="0" algn="ctr">
              <a:buNone/>
            </a:pPr>
            <a:r>
              <a:rPr lang="en-US" sz="1800" i="1" dirty="0" smtClean="0"/>
              <a:t>A Raspberry Pi 1 Model B with breadboard attachment (not shown)</a:t>
            </a:r>
          </a:p>
          <a:p>
            <a:pPr marL="0" indent="0">
              <a:buNone/>
            </a:pPr>
            <a:r>
              <a:rPr lang="en-US" sz="5400" b="1" dirty="0"/>
              <a:t> </a:t>
            </a:r>
            <a:r>
              <a:rPr lang="en-US" sz="5400" b="1" dirty="0" smtClean="0"/>
              <a:t>Lessons Learned</a:t>
            </a:r>
          </a:p>
          <a:p>
            <a:r>
              <a:rPr lang="en-US" sz="3600" dirty="0" smtClean="0"/>
              <a:t>Always make sure your storage medium is properly formatted and ejected. This could have saved us so much time and trouble.</a:t>
            </a:r>
          </a:p>
          <a:p>
            <a:r>
              <a:rPr lang="en-US" sz="3600" dirty="0" smtClean="0"/>
              <a:t>In that same vein, always make sure your storage medium is the appropriate size. Even though the operating system recommends a certain size SD card, get a bigger one.</a:t>
            </a:r>
          </a:p>
          <a:p>
            <a:r>
              <a:rPr lang="en-US" sz="3600" dirty="0" smtClean="0"/>
              <a:t>Measure twice, cut once.</a:t>
            </a:r>
          </a:p>
          <a:p>
            <a:r>
              <a:rPr lang="en-US" sz="3600" dirty="0" smtClean="0"/>
              <a:t>When developing a user interface, never assume that you know the resolution of the display beforehand.</a:t>
            </a:r>
          </a:p>
          <a:p>
            <a:pPr marL="0" indent="0">
              <a:buNone/>
            </a:pPr>
            <a:r>
              <a:rPr lang="en-US" sz="5400" b="1" dirty="0" smtClean="0"/>
              <a:t> Future Plans</a:t>
            </a:r>
          </a:p>
          <a:p>
            <a:pPr marL="0" indent="0">
              <a:buNone/>
            </a:pPr>
            <a:r>
              <a:rPr lang="en-US" sz="3600" dirty="0"/>
              <a:t> </a:t>
            </a:r>
            <a:r>
              <a:rPr lang="en-US" sz="3600" dirty="0" smtClean="0"/>
              <a:t>         We plan to continue developing the Pudding after the conclusion of the semester. There are several features that we would like to add, and have already created the framework for several of these:</a:t>
            </a:r>
          </a:p>
          <a:p>
            <a:r>
              <a:rPr lang="en-US" sz="3600" dirty="0" smtClean="0"/>
              <a:t>Animated backgrounds that display depending on current weather conditions. These have already been created, but the current hardware is unable to display these without slowing the system down to an unacceptable level.</a:t>
            </a:r>
          </a:p>
          <a:p>
            <a:r>
              <a:rPr lang="en-US" sz="3600" dirty="0" smtClean="0"/>
              <a:t>Amazon Alexa integration. This would allow the user to control the system via voice commands. This system also allows access to any media that is available via Amazon Prime (music, movies, etc.)</a:t>
            </a:r>
          </a:p>
          <a:p>
            <a:r>
              <a:rPr lang="en-US" sz="3600" dirty="0" smtClean="0"/>
              <a:t>Weather information via Geolocation – determined by IP address. This feature is entirely possible, but the browser that we are currently working with (Midori) doesn’t currently support it. We would have to figure out a different method of doing this, or we would have to find a browser that includes this feature.</a:t>
            </a:r>
            <a:endParaRPr lang="en-US" sz="3600" dirty="0"/>
          </a:p>
        </p:txBody>
      </p:sp>
      <p:sp>
        <p:nvSpPr>
          <p:cNvPr id="25" name="Content Placeholder 4"/>
          <p:cNvSpPr>
            <a:spLocks noGrp="1"/>
          </p:cNvSpPr>
          <p:nvPr>
            <p:ph sz="half" idx="1"/>
          </p:nvPr>
        </p:nvSpPr>
        <p:spPr>
          <a:xfrm>
            <a:off x="617220" y="3733800"/>
            <a:ext cx="11971020" cy="28498800"/>
          </a:xfrm>
          <a:ln>
            <a:solidFill>
              <a:schemeClr val="tx1"/>
            </a:solidFill>
          </a:ln>
        </p:spPr>
        <p:txBody>
          <a:bodyPr>
            <a:normAutofit/>
          </a:bodyPr>
          <a:lstStyle/>
          <a:p>
            <a:pPr marL="0" indent="0">
              <a:buNone/>
            </a:pPr>
            <a:r>
              <a:rPr lang="en-US" sz="5400" b="1" dirty="0" smtClean="0"/>
              <a:t> Introduction</a:t>
            </a:r>
          </a:p>
          <a:p>
            <a:pPr marL="0" indent="0">
              <a:buNone/>
            </a:pPr>
            <a:r>
              <a:rPr lang="en-US" sz="3600" dirty="0" smtClean="0"/>
              <a:t>          Pudding is an interactive mirror that allows the user to view the time, the weather, and news headlines – all while still acting as a mirror. The display was designed to require as little user setup as possible, while still creating an awe-inspiring experience. This was meant to create an experience that would be convenient to the user, without creating any unnecessary clutter in their home.</a:t>
            </a:r>
          </a:p>
          <a:p>
            <a:pPr marL="0" indent="0">
              <a:buNone/>
            </a:pPr>
            <a:r>
              <a:rPr lang="en-US" sz="3600" dirty="0" smtClean="0"/>
              <a:t>          The core idea of Pudding was the creation of an additive system that enhances things that most people already have without the need for advanced technical skills to set them up. For instance, in its current incarnation, the Pudding software is behind a mirror, and displays information </a:t>
            </a:r>
            <a:r>
              <a:rPr lang="en-US" sz="3600" i="1" dirty="0" smtClean="0"/>
              <a:t>through</a:t>
            </a:r>
            <a:r>
              <a:rPr lang="en-US" sz="3600" dirty="0" smtClean="0"/>
              <a:t> the mirror so that the user can still use the mirror as an actual mirror.</a:t>
            </a:r>
          </a:p>
          <a:p>
            <a:pPr marL="0" indent="0">
              <a:buNone/>
            </a:pPr>
            <a:endParaRPr lang="en-US" sz="3600" dirty="0" smtClean="0"/>
          </a:p>
          <a:p>
            <a:pPr marL="0" indent="0">
              <a:buNone/>
            </a:pPr>
            <a:endParaRPr lang="en-US" sz="3600" dirty="0"/>
          </a:p>
          <a:p>
            <a:pPr marL="0" indent="0">
              <a:buNone/>
            </a:pPr>
            <a:endParaRPr lang="en-US" sz="3600" dirty="0" smtClean="0"/>
          </a:p>
          <a:p>
            <a:pPr marL="0" indent="0">
              <a:buNone/>
            </a:pPr>
            <a:endParaRPr lang="en-US" sz="3600" dirty="0"/>
          </a:p>
          <a:p>
            <a:pPr marL="0" indent="0">
              <a:buNone/>
            </a:pPr>
            <a:endParaRPr lang="en-US" sz="3600" dirty="0" smtClean="0"/>
          </a:p>
          <a:p>
            <a:pPr marL="0" indent="0">
              <a:buNone/>
            </a:pPr>
            <a:r>
              <a:rPr lang="en-US" sz="5400" b="1" dirty="0" smtClean="0"/>
              <a:t> Technical Information</a:t>
            </a:r>
            <a:endParaRPr lang="en-US" sz="5400" b="1" dirty="0"/>
          </a:p>
          <a:p>
            <a:pPr marL="0" indent="0">
              <a:buNone/>
            </a:pPr>
            <a:r>
              <a:rPr lang="en-US" sz="3600" dirty="0" smtClean="0"/>
              <a:t>          To make the Pudding as cost effective and as easy to deploy as possible, we opted to modify a standard, HDMI capable computer monitor with a Raspberry Pi 1 Model B running a modified version of the latest </a:t>
            </a:r>
            <a:r>
              <a:rPr lang="en-US" sz="3600" dirty="0" err="1" smtClean="0"/>
              <a:t>Raspbian</a:t>
            </a:r>
            <a:r>
              <a:rPr lang="en-US" sz="3600" dirty="0" smtClean="0"/>
              <a:t> Linux operating system. Upon boot, the Pudding loads the Midori browser in kiosk mode and automatically navigates to a page that is locally hosted on a LAMP server. The LAMP server allows Pudding to run JavaScript and save information about the user as needed. The software is written in a combination of HTML, CSS3, JavaScript, PHP, Python, and Shell languages.</a:t>
            </a:r>
          </a:p>
          <a:p>
            <a:pPr marL="0" indent="0">
              <a:buNone/>
            </a:pPr>
            <a:r>
              <a:rPr lang="en-US" sz="3600" dirty="0" smtClean="0"/>
              <a:t>          Upon plugging in the Pudding, the Raspberry Pi automatically boots and searches for either a wired internet connection or an open wireless internet connection. Upon securing an internet connection, the Pudding loads a configuration page so that they user may enter their name, location, preferred RSS feeds, and other such information.</a:t>
            </a:r>
          </a:p>
          <a:p>
            <a:pPr marL="0" indent="0">
              <a:buNone/>
            </a:pPr>
            <a:r>
              <a:rPr lang="en-US" sz="3600" dirty="0" smtClean="0"/>
              <a:t>           While the browser is running in the foreground, there is also a Python script running in the background that is monitoring input from a motion sensor that has been attached to the Raspberry Pi using a breadboard. When the motion sensor detects motion, it subtly moves the mouse cursor to disable (or delay) the </a:t>
            </a:r>
            <a:r>
              <a:rPr lang="en-US" sz="3600" dirty="0" err="1" smtClean="0"/>
              <a:t>Raspbian</a:t>
            </a:r>
            <a:r>
              <a:rPr lang="en-US" sz="3600" dirty="0" smtClean="0"/>
              <a:t> screensaver. This enables the device to automatically “sleep” when there is nobody in front of the display, but “wake up” when somebody is.</a:t>
            </a:r>
            <a:endParaRPr lang="en-US" sz="3600" dirty="0"/>
          </a:p>
        </p:txBody>
      </p:sp>
      <p:sp>
        <p:nvSpPr>
          <p:cNvPr id="26" name="Content Placeholder 4"/>
          <p:cNvSpPr>
            <a:spLocks noGrp="1"/>
          </p:cNvSpPr>
          <p:nvPr>
            <p:ph sz="half" idx="1"/>
          </p:nvPr>
        </p:nvSpPr>
        <p:spPr>
          <a:xfrm>
            <a:off x="13243560" y="3733800"/>
            <a:ext cx="11971020" cy="28498800"/>
          </a:xfrm>
          <a:ln>
            <a:solidFill>
              <a:schemeClr val="tx1"/>
            </a:solidFill>
          </a:ln>
        </p:spPr>
        <p:txBody>
          <a:bodyPr>
            <a:normAutofit/>
          </a:bodyPr>
          <a:lstStyle/>
          <a:p>
            <a:pPr marL="0" indent="0">
              <a:buNone/>
            </a:pPr>
            <a:r>
              <a:rPr lang="en-US" sz="5400" b="1" dirty="0" smtClean="0"/>
              <a:t> Problems Throughout</a:t>
            </a:r>
          </a:p>
          <a:p>
            <a:pPr marL="0" indent="0">
              <a:buNone/>
            </a:pPr>
            <a:r>
              <a:rPr lang="en-US" sz="3600" dirty="0" smtClean="0"/>
              <a:t>          Over the course of the semester, we ran into several snags while trying to create Pudding. These included, but were certainly not limited to:</a:t>
            </a:r>
          </a:p>
          <a:p>
            <a:r>
              <a:rPr lang="en-US" sz="3600" dirty="0" smtClean="0"/>
              <a:t>We developed the software on at least three different models of the Raspberry Pi which led to compatibility issues when it came time to test.</a:t>
            </a:r>
          </a:p>
          <a:p>
            <a:r>
              <a:rPr lang="en-US" sz="3600" dirty="0" smtClean="0"/>
              <a:t>The Raspberry Pi does not have an internal clock and, as such, will not save the time when the system powers down. This had to be solved using a software solution.</a:t>
            </a:r>
          </a:p>
          <a:p>
            <a:r>
              <a:rPr lang="en-US" sz="3600" dirty="0" smtClean="0"/>
              <a:t>The Raspberry Pi 1 Model B is too slow for some of the “fancier” features, such as animated weather backgrounds, and the scope had to be changed.</a:t>
            </a:r>
          </a:p>
          <a:p>
            <a:r>
              <a:rPr lang="en-US" sz="3600" dirty="0" smtClean="0"/>
              <a:t>The “input paradox”: We tried to create a system that should (ideally) only be controlled via a mobile application over Wi-Fi. Unfortunately, one cannot login to a wireless network (to control the system), unless one has already manually logged into the network.</a:t>
            </a:r>
          </a:p>
          <a:p>
            <a:pPr marL="0" indent="0">
              <a:buNone/>
            </a:pPr>
            <a:r>
              <a:rPr lang="en-US" sz="5400" b="1" dirty="0" smtClean="0"/>
              <a:t> Class Diagram</a:t>
            </a:r>
            <a:endParaRPr lang="en-US" sz="5400" b="1" dirty="0"/>
          </a:p>
        </p:txBody>
      </p:sp>
      <p:pic>
        <p:nvPicPr>
          <p:cNvPr id="27" name="Picture 26"/>
          <p:cNvPicPr>
            <a:picLocks noChangeAspect="1"/>
          </p:cNvPicPr>
          <p:nvPr/>
        </p:nvPicPr>
        <p:blipFill>
          <a:blip r:embed="rId3"/>
          <a:stretch>
            <a:fillRect/>
          </a:stretch>
        </p:blipFill>
        <p:spPr>
          <a:xfrm>
            <a:off x="1136795" y="12277424"/>
            <a:ext cx="10931870" cy="5048050"/>
          </a:xfrm>
          <a:prstGeom prst="rect">
            <a:avLst/>
          </a:prstGeom>
          <a:ln>
            <a:solidFill>
              <a:schemeClr val="tx1"/>
            </a:solidFill>
          </a:ln>
        </p:spPr>
      </p:pic>
      <p:pic>
        <p:nvPicPr>
          <p:cNvPr id="28" name="Picture 27"/>
          <p:cNvPicPr>
            <a:picLocks noChangeAspect="1"/>
          </p:cNvPicPr>
          <p:nvPr/>
        </p:nvPicPr>
        <p:blipFill>
          <a:blip r:embed="rId4"/>
          <a:stretch>
            <a:fillRect/>
          </a:stretch>
        </p:blipFill>
        <p:spPr>
          <a:xfrm>
            <a:off x="13900556" y="17325474"/>
            <a:ext cx="10657028" cy="14636427"/>
          </a:xfrm>
          <a:prstGeom prst="rect">
            <a:avLst/>
          </a:prstGeom>
          <a:ln>
            <a:solidFill>
              <a:schemeClr val="tx1"/>
            </a:solidFill>
          </a:ln>
        </p:spPr>
      </p:pic>
      <p:pic>
        <p:nvPicPr>
          <p:cNvPr id="30" name="Picture 29"/>
          <p:cNvPicPr>
            <a:picLocks noChangeAspect="1"/>
          </p:cNvPicPr>
          <p:nvPr/>
        </p:nvPicPr>
        <p:blipFill>
          <a:blip r:embed="rId5"/>
          <a:stretch>
            <a:fillRect/>
          </a:stretch>
        </p:blipFill>
        <p:spPr>
          <a:xfrm>
            <a:off x="26352955" y="4736368"/>
            <a:ext cx="11004909" cy="6628317"/>
          </a:xfrm>
          <a:prstGeom prst="rect">
            <a:avLst/>
          </a:prstGeom>
          <a:ln>
            <a:solidFill>
              <a:schemeClr val="tx1"/>
            </a:solidFill>
          </a:ln>
        </p:spPr>
      </p:pic>
    </p:spTree>
    <p:extLst>
      <p:ext uri="{BB962C8B-B14F-4D97-AF65-F5344CB8AC3E}">
        <p14:creationId xmlns:p14="http://schemas.microsoft.com/office/powerpoint/2010/main" val="16117756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145</TotalTime>
  <Words>868</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Pudding: A Smart Mirror For The Masses Charles Alan Macon    Jordan Sanders Hunter Russ Computer Science – University of North Texas – Spring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Pudding: A smart mirror for the masses Charles Alan Macon Jordan Sanders  Hunter Russ</dc:title>
  <dc:creator>Charles Macon</dc:creator>
  <cp:lastModifiedBy>Charles Macon</cp:lastModifiedBy>
  <cp:revision>10</cp:revision>
  <dcterms:created xsi:type="dcterms:W3CDTF">2016-04-22T05:37:13Z</dcterms:created>
  <dcterms:modified xsi:type="dcterms:W3CDTF">2016-04-22T08:02:18Z</dcterms:modified>
</cp:coreProperties>
</file>