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ysenur demir" initials="ad" lastIdx="1" clrIdx="0">
    <p:extLst>
      <p:ext uri="{19B8F6BF-5375-455C-9EA6-DF929625EA0E}">
        <p15:presenceInfo xmlns:p15="http://schemas.microsoft.com/office/powerpoint/2012/main" userId="b94a8f0839cbe91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B79CA1D-DD12-AE58-99D0-EA1BA74E1D53}"/>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5ECF13B4-9DB2-33C5-7A93-988C446F3D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121370C5-6DFC-092D-577F-4D2C3F41B9D1}"/>
              </a:ext>
            </a:extLst>
          </p:cNvPr>
          <p:cNvSpPr>
            <a:spLocks noGrp="1"/>
          </p:cNvSpPr>
          <p:nvPr>
            <p:ph type="dt" sz="half" idx="10"/>
          </p:nvPr>
        </p:nvSpPr>
        <p:spPr/>
        <p:txBody>
          <a:bodyPr/>
          <a:lstStyle/>
          <a:p>
            <a:fld id="{C5FF5171-29E4-4AC4-B858-6F9CCE57D66F}" type="datetimeFigureOut">
              <a:rPr lang="tr-TR" smtClean="0"/>
              <a:t>24.05.2022</a:t>
            </a:fld>
            <a:endParaRPr lang="tr-TR"/>
          </a:p>
        </p:txBody>
      </p:sp>
      <p:sp>
        <p:nvSpPr>
          <p:cNvPr id="5" name="Alt Bilgi Yer Tutucusu 4">
            <a:extLst>
              <a:ext uri="{FF2B5EF4-FFF2-40B4-BE49-F238E27FC236}">
                <a16:creationId xmlns:a16="http://schemas.microsoft.com/office/drawing/2014/main" id="{D6A9EDFA-C69A-00A1-D9B1-BA90DD1C16C1}"/>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A7A5A1E-A896-FBCD-9CA1-713FFA1B246F}"/>
              </a:ext>
            </a:extLst>
          </p:cNvPr>
          <p:cNvSpPr>
            <a:spLocks noGrp="1"/>
          </p:cNvSpPr>
          <p:nvPr>
            <p:ph type="sldNum" sz="quarter" idx="12"/>
          </p:nvPr>
        </p:nvSpPr>
        <p:spPr/>
        <p:txBody>
          <a:bodyPr/>
          <a:lstStyle/>
          <a:p>
            <a:fld id="{10DA17AA-F259-4124-99CD-54E422C13358}" type="slidenum">
              <a:rPr lang="tr-TR" smtClean="0"/>
              <a:t>‹#›</a:t>
            </a:fld>
            <a:endParaRPr lang="tr-TR"/>
          </a:p>
        </p:txBody>
      </p:sp>
    </p:spTree>
    <p:extLst>
      <p:ext uri="{BB962C8B-B14F-4D97-AF65-F5344CB8AC3E}">
        <p14:creationId xmlns:p14="http://schemas.microsoft.com/office/powerpoint/2010/main" val="2769793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8BCD90F-0BD2-3A6F-28E9-299925235DAF}"/>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48FA3E45-2C5C-100B-BE9E-C0E4F51E5DE6}"/>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B1B892D-ECAD-1477-D539-525E7B4DF4E8}"/>
              </a:ext>
            </a:extLst>
          </p:cNvPr>
          <p:cNvSpPr>
            <a:spLocks noGrp="1"/>
          </p:cNvSpPr>
          <p:nvPr>
            <p:ph type="dt" sz="half" idx="10"/>
          </p:nvPr>
        </p:nvSpPr>
        <p:spPr/>
        <p:txBody>
          <a:bodyPr/>
          <a:lstStyle/>
          <a:p>
            <a:fld id="{C5FF5171-29E4-4AC4-B858-6F9CCE57D66F}" type="datetimeFigureOut">
              <a:rPr lang="tr-TR" smtClean="0"/>
              <a:t>24.05.2022</a:t>
            </a:fld>
            <a:endParaRPr lang="tr-TR"/>
          </a:p>
        </p:txBody>
      </p:sp>
      <p:sp>
        <p:nvSpPr>
          <p:cNvPr id="5" name="Alt Bilgi Yer Tutucusu 4">
            <a:extLst>
              <a:ext uri="{FF2B5EF4-FFF2-40B4-BE49-F238E27FC236}">
                <a16:creationId xmlns:a16="http://schemas.microsoft.com/office/drawing/2014/main" id="{188109F8-7782-AF68-CB20-C5BA57585D06}"/>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F5E1E0F-7642-AB2D-A3BF-A45E35B269FB}"/>
              </a:ext>
            </a:extLst>
          </p:cNvPr>
          <p:cNvSpPr>
            <a:spLocks noGrp="1"/>
          </p:cNvSpPr>
          <p:nvPr>
            <p:ph type="sldNum" sz="quarter" idx="12"/>
          </p:nvPr>
        </p:nvSpPr>
        <p:spPr/>
        <p:txBody>
          <a:bodyPr/>
          <a:lstStyle/>
          <a:p>
            <a:fld id="{10DA17AA-F259-4124-99CD-54E422C13358}" type="slidenum">
              <a:rPr lang="tr-TR" smtClean="0"/>
              <a:t>‹#›</a:t>
            </a:fld>
            <a:endParaRPr lang="tr-TR"/>
          </a:p>
        </p:txBody>
      </p:sp>
    </p:spTree>
    <p:extLst>
      <p:ext uri="{BB962C8B-B14F-4D97-AF65-F5344CB8AC3E}">
        <p14:creationId xmlns:p14="http://schemas.microsoft.com/office/powerpoint/2010/main" val="863842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2505DA7C-05AA-2A35-90DB-CAB28C929942}"/>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EF346C3C-C264-8121-393D-73BAD6BB0AB2}"/>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29FCB97-34FD-85F9-D0E6-78169EA7F016}"/>
              </a:ext>
            </a:extLst>
          </p:cNvPr>
          <p:cNvSpPr>
            <a:spLocks noGrp="1"/>
          </p:cNvSpPr>
          <p:nvPr>
            <p:ph type="dt" sz="half" idx="10"/>
          </p:nvPr>
        </p:nvSpPr>
        <p:spPr/>
        <p:txBody>
          <a:bodyPr/>
          <a:lstStyle/>
          <a:p>
            <a:fld id="{C5FF5171-29E4-4AC4-B858-6F9CCE57D66F}" type="datetimeFigureOut">
              <a:rPr lang="tr-TR" smtClean="0"/>
              <a:t>24.05.2022</a:t>
            </a:fld>
            <a:endParaRPr lang="tr-TR"/>
          </a:p>
        </p:txBody>
      </p:sp>
      <p:sp>
        <p:nvSpPr>
          <p:cNvPr id="5" name="Alt Bilgi Yer Tutucusu 4">
            <a:extLst>
              <a:ext uri="{FF2B5EF4-FFF2-40B4-BE49-F238E27FC236}">
                <a16:creationId xmlns:a16="http://schemas.microsoft.com/office/drawing/2014/main" id="{079E0BA8-91EA-993F-855D-4568C72F65A6}"/>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2FB71260-D32F-12AC-699D-B340651B8EA5}"/>
              </a:ext>
            </a:extLst>
          </p:cNvPr>
          <p:cNvSpPr>
            <a:spLocks noGrp="1"/>
          </p:cNvSpPr>
          <p:nvPr>
            <p:ph type="sldNum" sz="quarter" idx="12"/>
          </p:nvPr>
        </p:nvSpPr>
        <p:spPr/>
        <p:txBody>
          <a:bodyPr/>
          <a:lstStyle/>
          <a:p>
            <a:fld id="{10DA17AA-F259-4124-99CD-54E422C13358}" type="slidenum">
              <a:rPr lang="tr-TR" smtClean="0"/>
              <a:t>‹#›</a:t>
            </a:fld>
            <a:endParaRPr lang="tr-TR"/>
          </a:p>
        </p:txBody>
      </p:sp>
    </p:spTree>
    <p:extLst>
      <p:ext uri="{BB962C8B-B14F-4D97-AF65-F5344CB8AC3E}">
        <p14:creationId xmlns:p14="http://schemas.microsoft.com/office/powerpoint/2010/main" val="3550202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E85B7A1-0DF5-3189-DD04-101C4CA02885}"/>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9F97E823-3723-FC29-5274-2154DFEF8AF3}"/>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577E56DE-80A0-E15E-1888-395587548478}"/>
              </a:ext>
            </a:extLst>
          </p:cNvPr>
          <p:cNvSpPr>
            <a:spLocks noGrp="1"/>
          </p:cNvSpPr>
          <p:nvPr>
            <p:ph type="dt" sz="half" idx="10"/>
          </p:nvPr>
        </p:nvSpPr>
        <p:spPr/>
        <p:txBody>
          <a:bodyPr/>
          <a:lstStyle/>
          <a:p>
            <a:fld id="{C5FF5171-29E4-4AC4-B858-6F9CCE57D66F}" type="datetimeFigureOut">
              <a:rPr lang="tr-TR" smtClean="0"/>
              <a:t>24.05.2022</a:t>
            </a:fld>
            <a:endParaRPr lang="tr-TR"/>
          </a:p>
        </p:txBody>
      </p:sp>
      <p:sp>
        <p:nvSpPr>
          <p:cNvPr id="5" name="Alt Bilgi Yer Tutucusu 4">
            <a:extLst>
              <a:ext uri="{FF2B5EF4-FFF2-40B4-BE49-F238E27FC236}">
                <a16:creationId xmlns:a16="http://schemas.microsoft.com/office/drawing/2014/main" id="{8D717099-CA03-E101-7324-419184D9ABBC}"/>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DA27CED-7FFD-CF0B-080F-D03D03CADFC0}"/>
              </a:ext>
            </a:extLst>
          </p:cNvPr>
          <p:cNvSpPr>
            <a:spLocks noGrp="1"/>
          </p:cNvSpPr>
          <p:nvPr>
            <p:ph type="sldNum" sz="quarter" idx="12"/>
          </p:nvPr>
        </p:nvSpPr>
        <p:spPr/>
        <p:txBody>
          <a:bodyPr/>
          <a:lstStyle/>
          <a:p>
            <a:fld id="{10DA17AA-F259-4124-99CD-54E422C13358}" type="slidenum">
              <a:rPr lang="tr-TR" smtClean="0"/>
              <a:t>‹#›</a:t>
            </a:fld>
            <a:endParaRPr lang="tr-TR"/>
          </a:p>
        </p:txBody>
      </p:sp>
    </p:spTree>
    <p:extLst>
      <p:ext uri="{BB962C8B-B14F-4D97-AF65-F5344CB8AC3E}">
        <p14:creationId xmlns:p14="http://schemas.microsoft.com/office/powerpoint/2010/main" val="2242581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85A5878-5871-D444-2F3A-69F3EC06E842}"/>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0A91C80F-C3CD-5E62-1BA1-3E5D8760DB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D44578A0-D53E-FBDD-60E3-D662D226F99E}"/>
              </a:ext>
            </a:extLst>
          </p:cNvPr>
          <p:cNvSpPr>
            <a:spLocks noGrp="1"/>
          </p:cNvSpPr>
          <p:nvPr>
            <p:ph type="dt" sz="half" idx="10"/>
          </p:nvPr>
        </p:nvSpPr>
        <p:spPr/>
        <p:txBody>
          <a:bodyPr/>
          <a:lstStyle/>
          <a:p>
            <a:fld id="{C5FF5171-29E4-4AC4-B858-6F9CCE57D66F}" type="datetimeFigureOut">
              <a:rPr lang="tr-TR" smtClean="0"/>
              <a:t>24.05.2022</a:t>
            </a:fld>
            <a:endParaRPr lang="tr-TR"/>
          </a:p>
        </p:txBody>
      </p:sp>
      <p:sp>
        <p:nvSpPr>
          <p:cNvPr id="5" name="Alt Bilgi Yer Tutucusu 4">
            <a:extLst>
              <a:ext uri="{FF2B5EF4-FFF2-40B4-BE49-F238E27FC236}">
                <a16:creationId xmlns:a16="http://schemas.microsoft.com/office/drawing/2014/main" id="{AF9BE6AC-75AF-2E06-B6FA-A108A6219C9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E556EF8-3C02-4DE7-A311-F7444FA79BF2}"/>
              </a:ext>
            </a:extLst>
          </p:cNvPr>
          <p:cNvSpPr>
            <a:spLocks noGrp="1"/>
          </p:cNvSpPr>
          <p:nvPr>
            <p:ph type="sldNum" sz="quarter" idx="12"/>
          </p:nvPr>
        </p:nvSpPr>
        <p:spPr/>
        <p:txBody>
          <a:bodyPr/>
          <a:lstStyle/>
          <a:p>
            <a:fld id="{10DA17AA-F259-4124-99CD-54E422C13358}" type="slidenum">
              <a:rPr lang="tr-TR" smtClean="0"/>
              <a:t>‹#›</a:t>
            </a:fld>
            <a:endParaRPr lang="tr-TR"/>
          </a:p>
        </p:txBody>
      </p:sp>
    </p:spTree>
    <p:extLst>
      <p:ext uri="{BB962C8B-B14F-4D97-AF65-F5344CB8AC3E}">
        <p14:creationId xmlns:p14="http://schemas.microsoft.com/office/powerpoint/2010/main" val="1407842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2AC8419-9AD1-D5E8-7299-B4102DA63C9D}"/>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7B425583-62B7-61CE-0001-D4241C5DB06C}"/>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8F345F3C-09DC-C320-05A1-8131F97E707C}"/>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CC19751C-B8B3-7DA6-DB2A-0A941682048F}"/>
              </a:ext>
            </a:extLst>
          </p:cNvPr>
          <p:cNvSpPr>
            <a:spLocks noGrp="1"/>
          </p:cNvSpPr>
          <p:nvPr>
            <p:ph type="dt" sz="half" idx="10"/>
          </p:nvPr>
        </p:nvSpPr>
        <p:spPr/>
        <p:txBody>
          <a:bodyPr/>
          <a:lstStyle/>
          <a:p>
            <a:fld id="{C5FF5171-29E4-4AC4-B858-6F9CCE57D66F}" type="datetimeFigureOut">
              <a:rPr lang="tr-TR" smtClean="0"/>
              <a:t>24.05.2022</a:t>
            </a:fld>
            <a:endParaRPr lang="tr-TR"/>
          </a:p>
        </p:txBody>
      </p:sp>
      <p:sp>
        <p:nvSpPr>
          <p:cNvPr id="6" name="Alt Bilgi Yer Tutucusu 5">
            <a:extLst>
              <a:ext uri="{FF2B5EF4-FFF2-40B4-BE49-F238E27FC236}">
                <a16:creationId xmlns:a16="http://schemas.microsoft.com/office/drawing/2014/main" id="{F6B9B10B-42F9-7CA4-DEAD-9C9D92B21E51}"/>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4803C8AC-9DD6-BD92-2FB2-37F654300FFD}"/>
              </a:ext>
            </a:extLst>
          </p:cNvPr>
          <p:cNvSpPr>
            <a:spLocks noGrp="1"/>
          </p:cNvSpPr>
          <p:nvPr>
            <p:ph type="sldNum" sz="quarter" idx="12"/>
          </p:nvPr>
        </p:nvSpPr>
        <p:spPr/>
        <p:txBody>
          <a:bodyPr/>
          <a:lstStyle/>
          <a:p>
            <a:fld id="{10DA17AA-F259-4124-99CD-54E422C13358}" type="slidenum">
              <a:rPr lang="tr-TR" smtClean="0"/>
              <a:t>‹#›</a:t>
            </a:fld>
            <a:endParaRPr lang="tr-TR"/>
          </a:p>
        </p:txBody>
      </p:sp>
    </p:spTree>
    <p:extLst>
      <p:ext uri="{BB962C8B-B14F-4D97-AF65-F5344CB8AC3E}">
        <p14:creationId xmlns:p14="http://schemas.microsoft.com/office/powerpoint/2010/main" val="28637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EC23364-9EB4-9948-2FC6-609C0FD970A7}"/>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A100F5A4-CF3B-1A29-BDCC-BBF92F33B5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D97BD286-9D15-A164-08D5-50645041195F}"/>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ED0AA158-3470-7679-25EB-82003FA0A9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0C53444B-E2D7-C67F-52E0-EDF793F06846}"/>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642ABD74-7480-4760-B7DD-0F76C728D956}"/>
              </a:ext>
            </a:extLst>
          </p:cNvPr>
          <p:cNvSpPr>
            <a:spLocks noGrp="1"/>
          </p:cNvSpPr>
          <p:nvPr>
            <p:ph type="dt" sz="half" idx="10"/>
          </p:nvPr>
        </p:nvSpPr>
        <p:spPr/>
        <p:txBody>
          <a:bodyPr/>
          <a:lstStyle/>
          <a:p>
            <a:fld id="{C5FF5171-29E4-4AC4-B858-6F9CCE57D66F}" type="datetimeFigureOut">
              <a:rPr lang="tr-TR" smtClean="0"/>
              <a:t>24.05.2022</a:t>
            </a:fld>
            <a:endParaRPr lang="tr-TR"/>
          </a:p>
        </p:txBody>
      </p:sp>
      <p:sp>
        <p:nvSpPr>
          <p:cNvPr id="8" name="Alt Bilgi Yer Tutucusu 7">
            <a:extLst>
              <a:ext uri="{FF2B5EF4-FFF2-40B4-BE49-F238E27FC236}">
                <a16:creationId xmlns:a16="http://schemas.microsoft.com/office/drawing/2014/main" id="{97995FBD-3C03-4699-1355-BED2553A64D9}"/>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4ED8D650-F1ED-CF7F-E10B-BA05CDAA3CC9}"/>
              </a:ext>
            </a:extLst>
          </p:cNvPr>
          <p:cNvSpPr>
            <a:spLocks noGrp="1"/>
          </p:cNvSpPr>
          <p:nvPr>
            <p:ph type="sldNum" sz="quarter" idx="12"/>
          </p:nvPr>
        </p:nvSpPr>
        <p:spPr/>
        <p:txBody>
          <a:bodyPr/>
          <a:lstStyle/>
          <a:p>
            <a:fld id="{10DA17AA-F259-4124-99CD-54E422C13358}" type="slidenum">
              <a:rPr lang="tr-TR" smtClean="0"/>
              <a:t>‹#›</a:t>
            </a:fld>
            <a:endParaRPr lang="tr-TR"/>
          </a:p>
        </p:txBody>
      </p:sp>
    </p:spTree>
    <p:extLst>
      <p:ext uri="{BB962C8B-B14F-4D97-AF65-F5344CB8AC3E}">
        <p14:creationId xmlns:p14="http://schemas.microsoft.com/office/powerpoint/2010/main" val="1934019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08F1DA4-4C37-4A60-3000-971F6B600FC2}"/>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C93CF3F6-2F4E-1D87-B77F-00EB67286577}"/>
              </a:ext>
            </a:extLst>
          </p:cNvPr>
          <p:cNvSpPr>
            <a:spLocks noGrp="1"/>
          </p:cNvSpPr>
          <p:nvPr>
            <p:ph type="dt" sz="half" idx="10"/>
          </p:nvPr>
        </p:nvSpPr>
        <p:spPr/>
        <p:txBody>
          <a:bodyPr/>
          <a:lstStyle/>
          <a:p>
            <a:fld id="{C5FF5171-29E4-4AC4-B858-6F9CCE57D66F}" type="datetimeFigureOut">
              <a:rPr lang="tr-TR" smtClean="0"/>
              <a:t>24.05.2022</a:t>
            </a:fld>
            <a:endParaRPr lang="tr-TR"/>
          </a:p>
        </p:txBody>
      </p:sp>
      <p:sp>
        <p:nvSpPr>
          <p:cNvPr id="4" name="Alt Bilgi Yer Tutucusu 3">
            <a:extLst>
              <a:ext uri="{FF2B5EF4-FFF2-40B4-BE49-F238E27FC236}">
                <a16:creationId xmlns:a16="http://schemas.microsoft.com/office/drawing/2014/main" id="{B09FE5A2-65A2-336A-379C-E896D692CB34}"/>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F3016FDB-55F7-C7DD-FCE5-A7B077AF1A7E}"/>
              </a:ext>
            </a:extLst>
          </p:cNvPr>
          <p:cNvSpPr>
            <a:spLocks noGrp="1"/>
          </p:cNvSpPr>
          <p:nvPr>
            <p:ph type="sldNum" sz="quarter" idx="12"/>
          </p:nvPr>
        </p:nvSpPr>
        <p:spPr/>
        <p:txBody>
          <a:bodyPr/>
          <a:lstStyle/>
          <a:p>
            <a:fld id="{10DA17AA-F259-4124-99CD-54E422C13358}" type="slidenum">
              <a:rPr lang="tr-TR" smtClean="0"/>
              <a:t>‹#›</a:t>
            </a:fld>
            <a:endParaRPr lang="tr-TR"/>
          </a:p>
        </p:txBody>
      </p:sp>
    </p:spTree>
    <p:extLst>
      <p:ext uri="{BB962C8B-B14F-4D97-AF65-F5344CB8AC3E}">
        <p14:creationId xmlns:p14="http://schemas.microsoft.com/office/powerpoint/2010/main" val="3264675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3155B367-C248-1B37-D2C8-4CAC373D58B7}"/>
              </a:ext>
            </a:extLst>
          </p:cNvPr>
          <p:cNvSpPr>
            <a:spLocks noGrp="1"/>
          </p:cNvSpPr>
          <p:nvPr>
            <p:ph type="dt" sz="half" idx="10"/>
          </p:nvPr>
        </p:nvSpPr>
        <p:spPr/>
        <p:txBody>
          <a:bodyPr/>
          <a:lstStyle/>
          <a:p>
            <a:fld id="{C5FF5171-29E4-4AC4-B858-6F9CCE57D66F}" type="datetimeFigureOut">
              <a:rPr lang="tr-TR" smtClean="0"/>
              <a:t>24.05.2022</a:t>
            </a:fld>
            <a:endParaRPr lang="tr-TR"/>
          </a:p>
        </p:txBody>
      </p:sp>
      <p:sp>
        <p:nvSpPr>
          <p:cNvPr id="3" name="Alt Bilgi Yer Tutucusu 2">
            <a:extLst>
              <a:ext uri="{FF2B5EF4-FFF2-40B4-BE49-F238E27FC236}">
                <a16:creationId xmlns:a16="http://schemas.microsoft.com/office/drawing/2014/main" id="{B0D4DC35-A39D-9209-7932-48909FE54DBB}"/>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F57597B8-66C6-0D4F-B7FD-C2659FE156A9}"/>
              </a:ext>
            </a:extLst>
          </p:cNvPr>
          <p:cNvSpPr>
            <a:spLocks noGrp="1"/>
          </p:cNvSpPr>
          <p:nvPr>
            <p:ph type="sldNum" sz="quarter" idx="12"/>
          </p:nvPr>
        </p:nvSpPr>
        <p:spPr/>
        <p:txBody>
          <a:bodyPr/>
          <a:lstStyle/>
          <a:p>
            <a:fld id="{10DA17AA-F259-4124-99CD-54E422C13358}" type="slidenum">
              <a:rPr lang="tr-TR" smtClean="0"/>
              <a:t>‹#›</a:t>
            </a:fld>
            <a:endParaRPr lang="tr-TR"/>
          </a:p>
        </p:txBody>
      </p:sp>
    </p:spTree>
    <p:extLst>
      <p:ext uri="{BB962C8B-B14F-4D97-AF65-F5344CB8AC3E}">
        <p14:creationId xmlns:p14="http://schemas.microsoft.com/office/powerpoint/2010/main" val="2098710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ECF4ECC-F113-16CA-4355-F196896554EF}"/>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726137C5-E4F9-7ED8-48D3-AF20E6E77F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4F8A6AB8-FCB4-F1AF-752D-8B766BC2B2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6EFD2630-1444-8B88-6D4A-253CE7E90C7A}"/>
              </a:ext>
            </a:extLst>
          </p:cNvPr>
          <p:cNvSpPr>
            <a:spLocks noGrp="1"/>
          </p:cNvSpPr>
          <p:nvPr>
            <p:ph type="dt" sz="half" idx="10"/>
          </p:nvPr>
        </p:nvSpPr>
        <p:spPr/>
        <p:txBody>
          <a:bodyPr/>
          <a:lstStyle/>
          <a:p>
            <a:fld id="{C5FF5171-29E4-4AC4-B858-6F9CCE57D66F}" type="datetimeFigureOut">
              <a:rPr lang="tr-TR" smtClean="0"/>
              <a:t>24.05.2022</a:t>
            </a:fld>
            <a:endParaRPr lang="tr-TR"/>
          </a:p>
        </p:txBody>
      </p:sp>
      <p:sp>
        <p:nvSpPr>
          <p:cNvPr id="6" name="Alt Bilgi Yer Tutucusu 5">
            <a:extLst>
              <a:ext uri="{FF2B5EF4-FFF2-40B4-BE49-F238E27FC236}">
                <a16:creationId xmlns:a16="http://schemas.microsoft.com/office/drawing/2014/main" id="{51A2AAA4-6299-5803-5920-BE626B5959C2}"/>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D283D290-8C24-0CBB-3B52-81B2942A94B6}"/>
              </a:ext>
            </a:extLst>
          </p:cNvPr>
          <p:cNvSpPr>
            <a:spLocks noGrp="1"/>
          </p:cNvSpPr>
          <p:nvPr>
            <p:ph type="sldNum" sz="quarter" idx="12"/>
          </p:nvPr>
        </p:nvSpPr>
        <p:spPr/>
        <p:txBody>
          <a:bodyPr/>
          <a:lstStyle/>
          <a:p>
            <a:fld id="{10DA17AA-F259-4124-99CD-54E422C13358}" type="slidenum">
              <a:rPr lang="tr-TR" smtClean="0"/>
              <a:t>‹#›</a:t>
            </a:fld>
            <a:endParaRPr lang="tr-TR"/>
          </a:p>
        </p:txBody>
      </p:sp>
    </p:spTree>
    <p:extLst>
      <p:ext uri="{BB962C8B-B14F-4D97-AF65-F5344CB8AC3E}">
        <p14:creationId xmlns:p14="http://schemas.microsoft.com/office/powerpoint/2010/main" val="1732777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976724-3CDE-8E9E-99A0-E85B4550DB0C}"/>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70B4D809-B658-06C4-0EBD-6685DD5ABB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B5CBB186-B881-1BD0-7529-728192C874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DD00DFDC-72A2-388D-788D-6473EE53C31F}"/>
              </a:ext>
            </a:extLst>
          </p:cNvPr>
          <p:cNvSpPr>
            <a:spLocks noGrp="1"/>
          </p:cNvSpPr>
          <p:nvPr>
            <p:ph type="dt" sz="half" idx="10"/>
          </p:nvPr>
        </p:nvSpPr>
        <p:spPr/>
        <p:txBody>
          <a:bodyPr/>
          <a:lstStyle/>
          <a:p>
            <a:fld id="{C5FF5171-29E4-4AC4-B858-6F9CCE57D66F}" type="datetimeFigureOut">
              <a:rPr lang="tr-TR" smtClean="0"/>
              <a:t>24.05.2022</a:t>
            </a:fld>
            <a:endParaRPr lang="tr-TR"/>
          </a:p>
        </p:txBody>
      </p:sp>
      <p:sp>
        <p:nvSpPr>
          <p:cNvPr id="6" name="Alt Bilgi Yer Tutucusu 5">
            <a:extLst>
              <a:ext uri="{FF2B5EF4-FFF2-40B4-BE49-F238E27FC236}">
                <a16:creationId xmlns:a16="http://schemas.microsoft.com/office/drawing/2014/main" id="{AD151FB1-AB43-9FE9-5556-D59A5B122E1A}"/>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AB6E3998-33C3-D6ED-CA9F-AB75B37B90F8}"/>
              </a:ext>
            </a:extLst>
          </p:cNvPr>
          <p:cNvSpPr>
            <a:spLocks noGrp="1"/>
          </p:cNvSpPr>
          <p:nvPr>
            <p:ph type="sldNum" sz="quarter" idx="12"/>
          </p:nvPr>
        </p:nvSpPr>
        <p:spPr/>
        <p:txBody>
          <a:bodyPr/>
          <a:lstStyle/>
          <a:p>
            <a:fld id="{10DA17AA-F259-4124-99CD-54E422C13358}" type="slidenum">
              <a:rPr lang="tr-TR" smtClean="0"/>
              <a:t>‹#›</a:t>
            </a:fld>
            <a:endParaRPr lang="tr-TR"/>
          </a:p>
        </p:txBody>
      </p:sp>
    </p:spTree>
    <p:extLst>
      <p:ext uri="{BB962C8B-B14F-4D97-AF65-F5344CB8AC3E}">
        <p14:creationId xmlns:p14="http://schemas.microsoft.com/office/powerpoint/2010/main" val="3102566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0BBA96A5-63AF-6E0C-A2F4-1E531EDC2D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CD579B8E-29B3-544F-AFE6-297C7DA012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44FCE2F4-4FB6-B695-23F4-C55710C807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FF5171-29E4-4AC4-B858-6F9CCE57D66F}" type="datetimeFigureOut">
              <a:rPr lang="tr-TR" smtClean="0"/>
              <a:t>24.05.2022</a:t>
            </a:fld>
            <a:endParaRPr lang="tr-TR"/>
          </a:p>
        </p:txBody>
      </p:sp>
      <p:sp>
        <p:nvSpPr>
          <p:cNvPr id="5" name="Alt Bilgi Yer Tutucusu 4">
            <a:extLst>
              <a:ext uri="{FF2B5EF4-FFF2-40B4-BE49-F238E27FC236}">
                <a16:creationId xmlns:a16="http://schemas.microsoft.com/office/drawing/2014/main" id="{2200D425-4B27-453C-D686-ED23AA1180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295A7B68-6491-FBA3-34F0-BC3A6C1AC3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DA17AA-F259-4124-99CD-54E422C13358}" type="slidenum">
              <a:rPr lang="tr-TR" smtClean="0"/>
              <a:t>‹#›</a:t>
            </a:fld>
            <a:endParaRPr lang="tr-TR"/>
          </a:p>
        </p:txBody>
      </p:sp>
    </p:spTree>
    <p:extLst>
      <p:ext uri="{BB962C8B-B14F-4D97-AF65-F5344CB8AC3E}">
        <p14:creationId xmlns:p14="http://schemas.microsoft.com/office/powerpoint/2010/main" val="3331866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2882935-B8EF-E8E6-D1B9-BAFBE986C432}"/>
              </a:ext>
            </a:extLst>
          </p:cNvPr>
          <p:cNvSpPr>
            <a:spLocks noGrp="1"/>
          </p:cNvSpPr>
          <p:nvPr>
            <p:ph type="title"/>
          </p:nvPr>
        </p:nvSpPr>
        <p:spPr>
          <a:xfrm>
            <a:off x="838200" y="1974118"/>
            <a:ext cx="10515600" cy="1325563"/>
          </a:xfrm>
        </p:spPr>
        <p:txBody>
          <a:bodyPr>
            <a:normAutofit/>
          </a:bodyPr>
          <a:lstStyle/>
          <a:p>
            <a:pPr algn="ctr"/>
            <a:r>
              <a:rPr lang="tr-TR" sz="3600" dirty="0"/>
              <a:t>1. Hafta Pazartesi Ödev </a:t>
            </a:r>
          </a:p>
        </p:txBody>
      </p:sp>
      <p:sp>
        <p:nvSpPr>
          <p:cNvPr id="3" name="İçerik Yer Tutucusu 2">
            <a:extLst>
              <a:ext uri="{FF2B5EF4-FFF2-40B4-BE49-F238E27FC236}">
                <a16:creationId xmlns:a16="http://schemas.microsoft.com/office/drawing/2014/main" id="{10385C22-607C-C615-71CE-A235BACB60F3}"/>
              </a:ext>
            </a:extLst>
          </p:cNvPr>
          <p:cNvSpPr>
            <a:spLocks noGrp="1"/>
          </p:cNvSpPr>
          <p:nvPr>
            <p:ph idx="1"/>
          </p:nvPr>
        </p:nvSpPr>
        <p:spPr>
          <a:xfrm>
            <a:off x="838200" y="4950069"/>
            <a:ext cx="10515600" cy="760901"/>
          </a:xfrm>
        </p:spPr>
        <p:txBody>
          <a:bodyPr/>
          <a:lstStyle/>
          <a:p>
            <a:pPr marL="0" indent="0" algn="ctr">
              <a:buNone/>
            </a:pPr>
            <a:r>
              <a:rPr lang="tr-TR" dirty="0"/>
              <a:t>Kadir İrpik</a:t>
            </a:r>
          </a:p>
        </p:txBody>
      </p:sp>
    </p:spTree>
    <p:extLst>
      <p:ext uri="{BB962C8B-B14F-4D97-AF65-F5344CB8AC3E}">
        <p14:creationId xmlns:p14="http://schemas.microsoft.com/office/powerpoint/2010/main" val="2254472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D1E8753-6947-EF50-6BE6-B216AB1B03C0}"/>
              </a:ext>
            </a:extLst>
          </p:cNvPr>
          <p:cNvSpPr>
            <a:spLocks noGrp="1"/>
          </p:cNvSpPr>
          <p:nvPr>
            <p:ph type="title"/>
          </p:nvPr>
        </p:nvSpPr>
        <p:spPr/>
        <p:txBody>
          <a:bodyPr>
            <a:normAutofit/>
          </a:bodyPr>
          <a:lstStyle/>
          <a:p>
            <a:r>
              <a:rPr lang="tr-TR" sz="2400" dirty="0">
                <a:latin typeface="Times New Roman" panose="02020603050405020304" pitchFamily="18" charset="0"/>
                <a:cs typeface="Times New Roman" panose="02020603050405020304" pitchFamily="18" charset="0"/>
              </a:rPr>
              <a:t>URI (</a:t>
            </a:r>
            <a:r>
              <a:rPr lang="tr-TR" sz="2400" i="0" dirty="0" err="1">
                <a:solidFill>
                  <a:srgbClr val="222222"/>
                </a:solidFill>
                <a:effectLst/>
                <a:latin typeface="Times New Roman" panose="02020603050405020304" pitchFamily="18" charset="0"/>
                <a:cs typeface="Times New Roman" panose="02020603050405020304" pitchFamily="18" charset="0"/>
              </a:rPr>
              <a:t>Uniform</a:t>
            </a:r>
            <a:r>
              <a:rPr lang="tr-TR" sz="2400" i="0" dirty="0">
                <a:solidFill>
                  <a:srgbClr val="222222"/>
                </a:solidFill>
                <a:effectLst/>
                <a:latin typeface="Times New Roman" panose="02020603050405020304" pitchFamily="18" charset="0"/>
                <a:cs typeface="Times New Roman" panose="02020603050405020304" pitchFamily="18" charset="0"/>
              </a:rPr>
              <a:t> Resource </a:t>
            </a:r>
            <a:r>
              <a:rPr lang="tr-TR" sz="2400" i="0" dirty="0" err="1">
                <a:solidFill>
                  <a:srgbClr val="222222"/>
                </a:solidFill>
                <a:effectLst/>
                <a:latin typeface="Times New Roman" panose="02020603050405020304" pitchFamily="18" charset="0"/>
                <a:cs typeface="Times New Roman" panose="02020603050405020304" pitchFamily="18" charset="0"/>
              </a:rPr>
              <a:t>Identifier</a:t>
            </a:r>
            <a:r>
              <a:rPr lang="tr-TR" sz="2400" dirty="0">
                <a:latin typeface="Times New Roman" panose="02020603050405020304" pitchFamily="18" charset="0"/>
                <a:cs typeface="Times New Roman" panose="02020603050405020304" pitchFamily="18" charset="0"/>
              </a:rPr>
              <a:t>) ve URL (</a:t>
            </a:r>
            <a:r>
              <a:rPr lang="tr-TR" sz="2400" b="0" i="0" dirty="0" err="1">
                <a:solidFill>
                  <a:srgbClr val="222222"/>
                </a:solidFill>
                <a:effectLst/>
                <a:latin typeface="Times New Roman" panose="02020603050405020304" pitchFamily="18" charset="0"/>
                <a:cs typeface="Times New Roman" panose="02020603050405020304" pitchFamily="18" charset="0"/>
              </a:rPr>
              <a:t>Uniform</a:t>
            </a:r>
            <a:r>
              <a:rPr lang="tr-TR" sz="2400" b="0" i="0" dirty="0">
                <a:solidFill>
                  <a:srgbClr val="222222"/>
                </a:solidFill>
                <a:effectLst/>
                <a:latin typeface="Times New Roman" panose="02020603050405020304" pitchFamily="18" charset="0"/>
                <a:cs typeface="Times New Roman" panose="02020603050405020304" pitchFamily="18" charset="0"/>
              </a:rPr>
              <a:t> Resource </a:t>
            </a:r>
            <a:r>
              <a:rPr lang="tr-TR" sz="2400" b="0" i="0" dirty="0" err="1">
                <a:solidFill>
                  <a:srgbClr val="222222"/>
                </a:solidFill>
                <a:effectLst/>
                <a:latin typeface="Times New Roman" panose="02020603050405020304" pitchFamily="18" charset="0"/>
                <a:cs typeface="Times New Roman" panose="02020603050405020304" pitchFamily="18" charset="0"/>
              </a:rPr>
              <a:t>Locator</a:t>
            </a:r>
            <a:r>
              <a:rPr lang="tr-TR" sz="2400" dirty="0">
                <a:latin typeface="Times New Roman" panose="02020603050405020304" pitchFamily="18" charset="0"/>
                <a:cs typeface="Times New Roman" panose="02020603050405020304" pitchFamily="18" charset="0"/>
              </a:rPr>
              <a:t>) Arasındaki Fark </a:t>
            </a:r>
          </a:p>
        </p:txBody>
      </p:sp>
      <p:sp>
        <p:nvSpPr>
          <p:cNvPr id="3" name="İçerik Yer Tutucusu 2">
            <a:extLst>
              <a:ext uri="{FF2B5EF4-FFF2-40B4-BE49-F238E27FC236}">
                <a16:creationId xmlns:a16="http://schemas.microsoft.com/office/drawing/2014/main" id="{89E42C99-D5C0-A271-55BB-B6BA5D597B36}"/>
              </a:ext>
            </a:extLst>
          </p:cNvPr>
          <p:cNvSpPr>
            <a:spLocks noGrp="1"/>
          </p:cNvSpPr>
          <p:nvPr>
            <p:ph idx="1"/>
          </p:nvPr>
        </p:nvSpPr>
        <p:spPr/>
        <p:txBody>
          <a:bodyPr/>
          <a:lstStyle/>
          <a:p>
            <a:r>
              <a:rPr lang="tr-TR" sz="1800" dirty="0">
                <a:latin typeface="Times New Roman" panose="02020603050405020304" pitchFamily="18" charset="0"/>
                <a:cs typeface="Times New Roman" panose="02020603050405020304" pitchFamily="18" charset="0"/>
              </a:rPr>
              <a:t>URI: </a:t>
            </a:r>
            <a:r>
              <a:rPr lang="tr-TR" sz="1400" dirty="0">
                <a:solidFill>
                  <a:srgbClr val="222222"/>
                </a:solidFill>
                <a:latin typeface="Times New Roman" panose="02020603050405020304" pitchFamily="18" charset="0"/>
                <a:cs typeface="Times New Roman" panose="02020603050405020304" pitchFamily="18" charset="0"/>
              </a:rPr>
              <a:t>İ</a:t>
            </a:r>
            <a:r>
              <a:rPr lang="tr-TR" sz="1400" b="0" i="0" dirty="0">
                <a:solidFill>
                  <a:srgbClr val="222222"/>
                </a:solidFill>
                <a:effectLst/>
                <a:latin typeface="Times New Roman" panose="02020603050405020304" pitchFamily="18" charset="0"/>
                <a:cs typeface="Times New Roman" panose="02020603050405020304" pitchFamily="18" charset="0"/>
              </a:rPr>
              <a:t>nternet üzerinde bir kaynağın tam yerine işaret eden (resim veya belge) standart formata uygun bir karakter dizisidir. Kısaca bir URL’nin altında bulunan kaynağın tam yoluna işaret eder.</a:t>
            </a:r>
          </a:p>
          <a:p>
            <a:r>
              <a:rPr lang="tr-TR" sz="1800" dirty="0">
                <a:solidFill>
                  <a:srgbClr val="222222"/>
                </a:solidFill>
                <a:latin typeface="Times New Roman" panose="02020603050405020304" pitchFamily="18" charset="0"/>
                <a:cs typeface="Times New Roman" panose="02020603050405020304" pitchFamily="18" charset="0"/>
              </a:rPr>
              <a:t>URL: </a:t>
            </a:r>
            <a:r>
              <a:rPr lang="tr-TR" sz="1400" b="0" i="0" dirty="0">
                <a:solidFill>
                  <a:srgbClr val="222222"/>
                </a:solidFill>
                <a:effectLst/>
                <a:latin typeface="Times New Roman" panose="02020603050405020304" pitchFamily="18" charset="0"/>
                <a:cs typeface="Times New Roman" panose="02020603050405020304" pitchFamily="18" charset="0"/>
              </a:rPr>
              <a:t>İnternet üzerinde kaynağın yerine işaret eden standart bir formata uygun karakter dizisidir.</a:t>
            </a:r>
            <a:endParaRPr lang="tr-TR"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9986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594E9CB-26E7-4609-1181-2BED9BB265A7}"/>
              </a:ext>
            </a:extLst>
          </p:cNvPr>
          <p:cNvSpPr>
            <a:spLocks noGrp="1"/>
          </p:cNvSpPr>
          <p:nvPr>
            <p:ph type="title"/>
          </p:nvPr>
        </p:nvSpPr>
        <p:spPr/>
        <p:txBody>
          <a:bodyPr>
            <a:normAutofit/>
          </a:bodyPr>
          <a:lstStyle/>
          <a:p>
            <a:r>
              <a:rPr lang="tr-TR" sz="2400" dirty="0">
                <a:latin typeface="Times New Roman" panose="02020603050405020304" pitchFamily="18" charset="0"/>
                <a:cs typeface="Times New Roman" panose="02020603050405020304" pitchFamily="18" charset="0"/>
              </a:rPr>
              <a:t>HTTP (</a:t>
            </a:r>
            <a:r>
              <a:rPr lang="tr-TR" sz="2400" b="0" i="0" dirty="0" err="1">
                <a:effectLst/>
                <a:latin typeface="Times New Roman" panose="02020603050405020304" pitchFamily="18" charset="0"/>
                <a:cs typeface="Times New Roman" panose="02020603050405020304" pitchFamily="18" charset="0"/>
              </a:rPr>
              <a:t>Hypertext</a:t>
            </a:r>
            <a:r>
              <a:rPr lang="tr-TR" sz="2400" b="0" i="0" dirty="0">
                <a:effectLst/>
                <a:latin typeface="Times New Roman" panose="02020603050405020304" pitchFamily="18" charset="0"/>
                <a:cs typeface="Times New Roman" panose="02020603050405020304" pitchFamily="18" charset="0"/>
              </a:rPr>
              <a:t> Transfer Protocol</a:t>
            </a:r>
            <a:r>
              <a:rPr lang="tr-TR" sz="2400" dirty="0">
                <a:latin typeface="Times New Roman" panose="02020603050405020304" pitchFamily="18" charset="0"/>
                <a:cs typeface="Times New Roman" panose="02020603050405020304" pitchFamily="18" charset="0"/>
              </a:rPr>
              <a:t>) yapısı nedir ne için kullanılır?</a:t>
            </a:r>
          </a:p>
        </p:txBody>
      </p:sp>
      <p:sp>
        <p:nvSpPr>
          <p:cNvPr id="3" name="İçerik Yer Tutucusu 2">
            <a:extLst>
              <a:ext uri="{FF2B5EF4-FFF2-40B4-BE49-F238E27FC236}">
                <a16:creationId xmlns:a16="http://schemas.microsoft.com/office/drawing/2014/main" id="{E063AE52-4E57-DD7D-0549-65D2F6D53633}"/>
              </a:ext>
            </a:extLst>
          </p:cNvPr>
          <p:cNvSpPr>
            <a:spLocks noGrp="1"/>
          </p:cNvSpPr>
          <p:nvPr>
            <p:ph idx="1"/>
          </p:nvPr>
        </p:nvSpPr>
        <p:spPr/>
        <p:txBody>
          <a:bodyPr>
            <a:normAutofit/>
          </a:bodyPr>
          <a:lstStyle/>
          <a:p>
            <a:r>
              <a:rPr lang="tr-TR" sz="1800" dirty="0"/>
              <a:t>Http Nedir: </a:t>
            </a:r>
            <a:r>
              <a:rPr lang="tr-TR" sz="1400" b="0" i="0" dirty="0" err="1">
                <a:effectLst/>
                <a:latin typeface="Times New Roman" panose="02020603050405020304" pitchFamily="18" charset="0"/>
                <a:cs typeface="Times New Roman" panose="02020603050405020304" pitchFamily="18" charset="0"/>
              </a:rPr>
              <a:t>Hypertext</a:t>
            </a:r>
            <a:r>
              <a:rPr lang="tr-TR" sz="1400" b="0" i="0" dirty="0">
                <a:effectLst/>
                <a:latin typeface="Times New Roman" panose="02020603050405020304" pitchFamily="18" charset="0"/>
                <a:cs typeface="Times New Roman" panose="02020603050405020304" pitchFamily="18" charset="0"/>
              </a:rPr>
              <a:t> Transfer Protocol kelimesinin kısaltılmış şekli olan HTTP, web tarayıcıdan veya istemciden gelen talepler ile web sunucularından gelen cevaplar arasındaki yolu sağlayan yapıdır. HTML belgeleri, resimler, videolar, sorgu sonuçları vb. veriler, World </a:t>
            </a:r>
            <a:r>
              <a:rPr lang="tr-TR" sz="1400" b="0" i="0" dirty="0" err="1">
                <a:effectLst/>
                <a:latin typeface="Times New Roman" panose="02020603050405020304" pitchFamily="18" charset="0"/>
                <a:cs typeface="Times New Roman" panose="02020603050405020304" pitchFamily="18" charset="0"/>
              </a:rPr>
              <a:t>Wide</a:t>
            </a:r>
            <a:r>
              <a:rPr lang="tr-TR" sz="1400" b="0" i="0" dirty="0">
                <a:effectLst/>
                <a:latin typeface="Times New Roman" panose="02020603050405020304" pitchFamily="18" charset="0"/>
                <a:cs typeface="Times New Roman" panose="02020603050405020304" pitchFamily="18" charset="0"/>
              </a:rPr>
              <a:t> </a:t>
            </a:r>
            <a:r>
              <a:rPr lang="tr-TR" sz="1400" b="0" i="0" dirty="0" err="1">
                <a:effectLst/>
                <a:latin typeface="Times New Roman" panose="02020603050405020304" pitchFamily="18" charset="0"/>
                <a:cs typeface="Times New Roman" panose="02020603050405020304" pitchFamily="18" charset="0"/>
              </a:rPr>
              <a:t>Web’de</a:t>
            </a:r>
            <a:r>
              <a:rPr lang="tr-TR" sz="1400" b="0" i="0" dirty="0">
                <a:effectLst/>
                <a:latin typeface="Times New Roman" panose="02020603050405020304" pitchFamily="18" charset="0"/>
                <a:cs typeface="Times New Roman" panose="02020603050405020304" pitchFamily="18" charset="0"/>
              </a:rPr>
              <a:t> TCP kullanılarak HTTP tarafından iletilir. Çeşitli bağlantı noktaları kullanılsa da, yaygın olarak kullanılan bağlantı noktası TCP 80'dir. HTTP, web tarayıcılarının ve sunucularının ortak bir dilde güvenli iletişimini sağlayan bir protokoldür. İstekler ve cevaplar HTTP tarafından belirtilen dil kurallarına uyarak gerçekleştirilir.</a:t>
            </a:r>
            <a:r>
              <a:rPr lang="tr-TR" sz="1400" dirty="0">
                <a:latin typeface="Times New Roman" panose="02020603050405020304" pitchFamily="18" charset="0"/>
                <a:cs typeface="Times New Roman" panose="02020603050405020304" pitchFamily="18" charset="0"/>
              </a:rPr>
              <a:t>  </a:t>
            </a:r>
          </a:p>
          <a:p>
            <a:endParaRPr lang="tr-TR" sz="1400" dirty="0">
              <a:latin typeface="Times New Roman" panose="02020603050405020304" pitchFamily="18" charset="0"/>
              <a:cs typeface="Times New Roman" panose="02020603050405020304" pitchFamily="18" charset="0"/>
            </a:endParaRPr>
          </a:p>
          <a:p>
            <a:endParaRPr lang="tr-TR" sz="1400" dirty="0">
              <a:latin typeface="Times New Roman" panose="02020603050405020304" pitchFamily="18" charset="0"/>
              <a:cs typeface="Times New Roman" panose="02020603050405020304" pitchFamily="18" charset="0"/>
            </a:endParaRPr>
          </a:p>
        </p:txBody>
      </p:sp>
      <p:graphicFrame>
        <p:nvGraphicFramePr>
          <p:cNvPr id="5" name="Tablo 4">
            <a:extLst>
              <a:ext uri="{FF2B5EF4-FFF2-40B4-BE49-F238E27FC236}">
                <a16:creationId xmlns:a16="http://schemas.microsoft.com/office/drawing/2014/main" id="{9776E53D-EF71-7E00-6278-F725EBB3D7DF}"/>
              </a:ext>
            </a:extLst>
          </p:cNvPr>
          <p:cNvGraphicFramePr>
            <a:graphicFrameLocks noGrp="1"/>
          </p:cNvGraphicFramePr>
          <p:nvPr>
            <p:extLst>
              <p:ext uri="{D42A27DB-BD31-4B8C-83A1-F6EECF244321}">
                <p14:modId xmlns:p14="http://schemas.microsoft.com/office/powerpoint/2010/main" val="1182414998"/>
              </p:ext>
            </p:extLst>
          </p:nvPr>
        </p:nvGraphicFramePr>
        <p:xfrm>
          <a:off x="995245" y="2854772"/>
          <a:ext cx="6111543" cy="3865976"/>
        </p:xfrm>
        <a:graphic>
          <a:graphicData uri="http://schemas.openxmlformats.org/drawingml/2006/table">
            <a:tbl>
              <a:tblPr/>
              <a:tblGrid>
                <a:gridCol w="1107504">
                  <a:extLst>
                    <a:ext uri="{9D8B030D-6E8A-4147-A177-3AD203B41FA5}">
                      <a16:colId xmlns:a16="http://schemas.microsoft.com/office/drawing/2014/main" val="4197431360"/>
                    </a:ext>
                  </a:extLst>
                </a:gridCol>
                <a:gridCol w="5004039">
                  <a:extLst>
                    <a:ext uri="{9D8B030D-6E8A-4147-A177-3AD203B41FA5}">
                      <a16:colId xmlns:a16="http://schemas.microsoft.com/office/drawing/2014/main" val="190816159"/>
                    </a:ext>
                  </a:extLst>
                </a:gridCol>
              </a:tblGrid>
              <a:tr h="553625">
                <a:tc>
                  <a:txBody>
                    <a:bodyPr/>
                    <a:lstStyle/>
                    <a:p>
                      <a:r>
                        <a:rPr lang="tr-TR" sz="1500" dirty="0">
                          <a:effectLst/>
                        </a:rPr>
                        <a:t>GET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effectLst/>
                        </a:rPr>
                        <a:t>En yaygın GET metodu yalnızca belirtilen kaynaktan veri almak için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1427221608"/>
                  </a:ext>
                </a:extLst>
              </a:tr>
              <a:tr h="553625">
                <a:tc>
                  <a:txBody>
                    <a:bodyPr/>
                    <a:lstStyle/>
                    <a:p>
                      <a:r>
                        <a:rPr lang="tr-TR" sz="1500">
                          <a:effectLst/>
                        </a:rPr>
                        <a:t>POST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effectLst/>
                        </a:rPr>
                        <a:t>Resim dosyaları, kullanıcı bilgileri gibi verileri gönderirken POST metodu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1559785900"/>
                  </a:ext>
                </a:extLst>
              </a:tr>
              <a:tr h="553625">
                <a:tc>
                  <a:txBody>
                    <a:bodyPr/>
                    <a:lstStyle/>
                    <a:p>
                      <a:r>
                        <a:rPr lang="tr-TR" sz="1500" dirty="0">
                          <a:effectLst/>
                        </a:rPr>
                        <a:t>PUT metodu</a:t>
                      </a:r>
                    </a:p>
                  </a:txBody>
                  <a:tcPr marL="87027" marR="87027" marT="43513" marB="43513" anchor="ctr">
                    <a:lnL>
                      <a:noFill/>
                    </a:lnL>
                    <a:lnR>
                      <a:noFill/>
                    </a:lnR>
                    <a:lnT>
                      <a:noFill/>
                    </a:lnT>
                    <a:lnB>
                      <a:noFill/>
                    </a:lnB>
                    <a:solidFill>
                      <a:srgbClr val="FFFFFF"/>
                    </a:solidFill>
                  </a:tcPr>
                </a:tc>
                <a:tc>
                  <a:txBody>
                    <a:bodyPr/>
                    <a:lstStyle/>
                    <a:p>
                      <a:pPr algn="ctr"/>
                      <a:r>
                        <a:rPr lang="tr-TR" sz="1500">
                          <a:effectLst/>
                        </a:rPr>
                        <a:t>PUT metodu, dosyayı belirtilen kaynaktan güncellemek için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876780661"/>
                  </a:ext>
                </a:extLst>
              </a:tr>
              <a:tr h="553625">
                <a:tc>
                  <a:txBody>
                    <a:bodyPr/>
                    <a:lstStyle/>
                    <a:p>
                      <a:r>
                        <a:rPr lang="tr-TR" sz="1500">
                          <a:effectLst/>
                        </a:rPr>
                        <a:t>HEAD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effectLst/>
                        </a:rPr>
                        <a:t>HEAD metodu, GET metodu gibi verileri almak için kullanılır, ancak yanıt gövdesini aktaramaz.</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3021744157"/>
                  </a:ext>
                </a:extLst>
              </a:tr>
              <a:tr h="316357">
                <a:tc>
                  <a:txBody>
                    <a:bodyPr/>
                    <a:lstStyle/>
                    <a:p>
                      <a:r>
                        <a:rPr lang="tr-TR" sz="1500">
                          <a:effectLst/>
                        </a:rPr>
                        <a:t>DELETE metodu</a:t>
                      </a:r>
                    </a:p>
                  </a:txBody>
                  <a:tcPr marL="87027" marR="87027" marT="43513" marB="43513" anchor="ctr">
                    <a:lnL>
                      <a:noFill/>
                    </a:lnL>
                    <a:lnR>
                      <a:noFill/>
                    </a:lnR>
                    <a:lnT>
                      <a:noFill/>
                    </a:lnT>
                    <a:lnB>
                      <a:noFill/>
                    </a:lnB>
                    <a:solidFill>
                      <a:srgbClr val="FFFFFF"/>
                    </a:solidFill>
                  </a:tcPr>
                </a:tc>
                <a:tc>
                  <a:txBody>
                    <a:bodyPr/>
                    <a:lstStyle/>
                    <a:p>
                      <a:pPr algn="ctr"/>
                      <a:r>
                        <a:rPr lang="tr-TR" sz="1500">
                          <a:effectLst/>
                        </a:rPr>
                        <a:t>DELETE metodu, belirtilen kaynağı silmek için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1009889918"/>
                  </a:ext>
                </a:extLst>
              </a:tr>
              <a:tr h="553625">
                <a:tc>
                  <a:txBody>
                    <a:bodyPr/>
                    <a:lstStyle/>
                    <a:p>
                      <a:r>
                        <a:rPr lang="tr-TR" sz="1500">
                          <a:effectLst/>
                        </a:rPr>
                        <a:t>PATCH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effectLst/>
                        </a:rPr>
                        <a:t>PATCH metodu, kaynağın bazı kısımlarını değiştirmek için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888895574"/>
                  </a:ext>
                </a:extLst>
              </a:tr>
              <a:tr h="553625">
                <a:tc>
                  <a:txBody>
                    <a:bodyPr/>
                    <a:lstStyle/>
                    <a:p>
                      <a:r>
                        <a:rPr lang="tr-TR" sz="1500">
                          <a:effectLst/>
                        </a:rPr>
                        <a:t>OPTIONS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effectLst/>
                        </a:rPr>
                        <a:t>OPTIONS metodu, belirtilen kaynak için iletim seçeneklerini tanımlamak için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3400463002"/>
                  </a:ext>
                </a:extLst>
              </a:tr>
            </a:tbl>
          </a:graphicData>
        </a:graphic>
      </p:graphicFrame>
    </p:spTree>
    <p:extLst>
      <p:ext uri="{BB962C8B-B14F-4D97-AF65-F5344CB8AC3E}">
        <p14:creationId xmlns:p14="http://schemas.microsoft.com/office/powerpoint/2010/main" val="124620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16A1046-5BF6-9C97-D2FF-FB80DE09AF7B}"/>
              </a:ext>
            </a:extLst>
          </p:cNvPr>
          <p:cNvSpPr>
            <a:spLocks noGrp="1"/>
          </p:cNvSpPr>
          <p:nvPr>
            <p:ph type="title"/>
          </p:nvPr>
        </p:nvSpPr>
        <p:spPr/>
        <p:txBody>
          <a:bodyPr>
            <a:normAutofit/>
          </a:bodyPr>
          <a:lstStyle/>
          <a:p>
            <a:r>
              <a:rPr lang="tr-TR" sz="2800" dirty="0"/>
              <a:t>Node.js Nedir? </a:t>
            </a:r>
            <a:r>
              <a:rPr lang="tr-TR" sz="2800" dirty="0" err="1"/>
              <a:t>Npm</a:t>
            </a:r>
            <a:r>
              <a:rPr lang="tr-TR" sz="2800" dirty="0"/>
              <a:t> (</a:t>
            </a:r>
            <a:r>
              <a:rPr lang="tr-TR" sz="1800" b="1" i="0" dirty="0" err="1">
                <a:effectLst/>
                <a:latin typeface="Times New Roman" panose="02020603050405020304" pitchFamily="18" charset="0"/>
                <a:cs typeface="Times New Roman" panose="02020603050405020304" pitchFamily="18" charset="0"/>
              </a:rPr>
              <a:t>N</a:t>
            </a:r>
            <a:r>
              <a:rPr lang="tr-TR" sz="1800" b="0" i="0" dirty="0" err="1">
                <a:effectLst/>
                <a:latin typeface="Times New Roman" panose="02020603050405020304" pitchFamily="18" charset="0"/>
                <a:cs typeface="Times New Roman" panose="02020603050405020304" pitchFamily="18" charset="0"/>
              </a:rPr>
              <a:t>ode</a:t>
            </a:r>
            <a:r>
              <a:rPr lang="tr-TR" sz="1800" b="0" i="0" dirty="0">
                <a:effectLst/>
                <a:latin typeface="Times New Roman" panose="02020603050405020304" pitchFamily="18" charset="0"/>
                <a:cs typeface="Times New Roman" panose="02020603050405020304" pitchFamily="18" charset="0"/>
              </a:rPr>
              <a:t> </a:t>
            </a:r>
            <a:r>
              <a:rPr lang="tr-TR" sz="1800" b="1" i="0" dirty="0" err="1">
                <a:effectLst/>
                <a:latin typeface="Times New Roman" panose="02020603050405020304" pitchFamily="18" charset="0"/>
                <a:cs typeface="Times New Roman" panose="02020603050405020304" pitchFamily="18" charset="0"/>
              </a:rPr>
              <a:t>P</a:t>
            </a:r>
            <a:r>
              <a:rPr lang="tr-TR" sz="1800" b="0" i="0" dirty="0" err="1">
                <a:effectLst/>
                <a:latin typeface="Times New Roman" panose="02020603050405020304" pitchFamily="18" charset="0"/>
                <a:cs typeface="Times New Roman" panose="02020603050405020304" pitchFamily="18" charset="0"/>
              </a:rPr>
              <a:t>ackage</a:t>
            </a:r>
            <a:r>
              <a:rPr lang="tr-TR" sz="1800" b="0" i="0" dirty="0">
                <a:effectLst/>
                <a:latin typeface="Times New Roman" panose="02020603050405020304" pitchFamily="18" charset="0"/>
                <a:cs typeface="Times New Roman" panose="02020603050405020304" pitchFamily="18" charset="0"/>
              </a:rPr>
              <a:t> </a:t>
            </a:r>
            <a:r>
              <a:rPr lang="tr-TR" sz="1800" b="1" i="0" dirty="0">
                <a:effectLst/>
                <a:latin typeface="Times New Roman" panose="02020603050405020304" pitchFamily="18" charset="0"/>
                <a:cs typeface="Times New Roman" panose="02020603050405020304" pitchFamily="18" charset="0"/>
              </a:rPr>
              <a:t>M</a:t>
            </a:r>
            <a:r>
              <a:rPr lang="tr-TR" sz="1800" b="0" i="0" dirty="0">
                <a:effectLst/>
                <a:latin typeface="Times New Roman" panose="02020603050405020304" pitchFamily="18" charset="0"/>
                <a:cs typeface="Times New Roman" panose="02020603050405020304" pitchFamily="18" charset="0"/>
              </a:rPr>
              <a:t>anager ya da </a:t>
            </a:r>
            <a:r>
              <a:rPr lang="tr-TR" sz="1800" b="0" i="0" dirty="0" err="1">
                <a:effectLst/>
                <a:latin typeface="Times New Roman" panose="02020603050405020304" pitchFamily="18" charset="0"/>
                <a:cs typeface="Times New Roman" panose="02020603050405020304" pitchFamily="18" charset="0"/>
              </a:rPr>
              <a:t>Node</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Packaged</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Modules</a:t>
            </a:r>
            <a:r>
              <a:rPr lang="tr-TR" sz="1800" b="0" i="0" dirty="0">
                <a:effectLst/>
                <a:latin typeface="Times New Roman" panose="02020603050405020304" pitchFamily="18" charset="0"/>
                <a:cs typeface="Times New Roman" panose="02020603050405020304" pitchFamily="18" charset="0"/>
              </a:rPr>
              <a:t> </a:t>
            </a:r>
            <a:r>
              <a:rPr lang="tr-TR" sz="2800" dirty="0"/>
              <a:t>) Nedir?</a:t>
            </a:r>
          </a:p>
        </p:txBody>
      </p:sp>
      <p:sp>
        <p:nvSpPr>
          <p:cNvPr id="3" name="İçerik Yer Tutucusu 2">
            <a:extLst>
              <a:ext uri="{FF2B5EF4-FFF2-40B4-BE49-F238E27FC236}">
                <a16:creationId xmlns:a16="http://schemas.microsoft.com/office/drawing/2014/main" id="{A150F560-0AD4-754C-2AA1-7A7727B3C427}"/>
              </a:ext>
            </a:extLst>
          </p:cNvPr>
          <p:cNvSpPr>
            <a:spLocks noGrp="1"/>
          </p:cNvSpPr>
          <p:nvPr>
            <p:ph idx="1"/>
          </p:nvPr>
        </p:nvSpPr>
        <p:spPr/>
        <p:txBody>
          <a:bodyPr>
            <a:normAutofit/>
          </a:bodyPr>
          <a:lstStyle/>
          <a:p>
            <a:r>
              <a:rPr lang="tr-TR" sz="1800" dirty="0">
                <a:latin typeface="Times New Roman" panose="02020603050405020304" pitchFamily="18" charset="0"/>
                <a:cs typeface="Times New Roman" panose="02020603050405020304" pitchFamily="18" charset="0"/>
              </a:rPr>
              <a:t>Node.js: </a:t>
            </a:r>
            <a:r>
              <a:rPr lang="tr-TR" sz="1400" dirty="0" err="1">
                <a:latin typeface="Times New Roman" panose="02020603050405020304" pitchFamily="18" charset="0"/>
                <a:cs typeface="Times New Roman" panose="02020603050405020304" pitchFamily="18" charset="0"/>
              </a:rPr>
              <a:t>JavaScript</a:t>
            </a:r>
            <a:r>
              <a:rPr lang="tr-TR" sz="1400" dirty="0">
                <a:latin typeface="Times New Roman" panose="02020603050405020304" pitchFamily="18" charset="0"/>
                <a:cs typeface="Times New Roman" panose="02020603050405020304" pitchFamily="18" charset="0"/>
              </a:rPr>
              <a:t> komutlarının sunucu tarafında çalışması. Node.js olmadan önce </a:t>
            </a:r>
            <a:r>
              <a:rPr lang="tr-TR" sz="1400" dirty="0" err="1">
                <a:latin typeface="Times New Roman" panose="02020603050405020304" pitchFamily="18" charset="0"/>
                <a:cs typeface="Times New Roman" panose="02020603050405020304" pitchFamily="18" charset="0"/>
              </a:rPr>
              <a:t>javaScript</a:t>
            </a:r>
            <a:r>
              <a:rPr lang="tr-TR" sz="1400" dirty="0">
                <a:latin typeface="Times New Roman" panose="02020603050405020304" pitchFamily="18" charset="0"/>
                <a:cs typeface="Times New Roman" panose="02020603050405020304" pitchFamily="18" charset="0"/>
              </a:rPr>
              <a:t> sadece istemci tarafında çalışıyordu. </a:t>
            </a:r>
            <a:r>
              <a:rPr lang="tr-TR" sz="1400" b="0" i="0" dirty="0">
                <a:solidFill>
                  <a:srgbClr val="292929"/>
                </a:solidFill>
                <a:effectLst/>
                <a:latin typeface="Times New Roman" panose="02020603050405020304" pitchFamily="18" charset="0"/>
                <a:cs typeface="Times New Roman" panose="02020603050405020304" pitchFamily="18" charset="0"/>
              </a:rPr>
              <a:t>Tarayıcıda çalıştırdığımız </a:t>
            </a:r>
            <a:r>
              <a:rPr lang="tr-TR" sz="1400" b="0" i="0" dirty="0" err="1">
                <a:solidFill>
                  <a:srgbClr val="292929"/>
                </a:solidFill>
                <a:effectLst/>
                <a:latin typeface="Times New Roman" panose="02020603050405020304" pitchFamily="18" charset="0"/>
                <a:cs typeface="Times New Roman" panose="02020603050405020304" pitchFamily="18" charset="0"/>
              </a:rPr>
              <a:t>Chrome</a:t>
            </a:r>
            <a:r>
              <a:rPr lang="tr-TR" sz="1400" b="0" i="0" dirty="0">
                <a:solidFill>
                  <a:srgbClr val="292929"/>
                </a:solidFill>
                <a:effectLst/>
                <a:latin typeface="Times New Roman" panose="02020603050405020304" pitchFamily="18" charset="0"/>
                <a:cs typeface="Times New Roman" panose="02020603050405020304" pitchFamily="18" charset="0"/>
              </a:rPr>
              <a:t> V8 Engine kullanıma sunuldu ve artık sunucu tarafında da (server-</a:t>
            </a:r>
            <a:r>
              <a:rPr lang="tr-TR" sz="1400" b="0" i="0" dirty="0" err="1">
                <a:solidFill>
                  <a:srgbClr val="292929"/>
                </a:solidFill>
                <a:effectLst/>
                <a:latin typeface="Times New Roman" panose="02020603050405020304" pitchFamily="18" charset="0"/>
                <a:cs typeface="Times New Roman" panose="02020603050405020304" pitchFamily="18" charset="0"/>
              </a:rPr>
              <a:t>side</a:t>
            </a:r>
            <a:r>
              <a:rPr lang="tr-TR" sz="1400" b="0" i="0" dirty="0">
                <a:solidFill>
                  <a:srgbClr val="292929"/>
                </a:solidFill>
                <a:effectLst/>
                <a:latin typeface="Times New Roman" panose="02020603050405020304" pitchFamily="18" charset="0"/>
                <a:cs typeface="Times New Roman" panose="02020603050405020304" pitchFamily="18" charset="0"/>
              </a:rPr>
              <a:t>) </a:t>
            </a:r>
            <a:r>
              <a:rPr lang="tr-TR" sz="1400" b="0" i="0" dirty="0" err="1">
                <a:solidFill>
                  <a:srgbClr val="292929"/>
                </a:solidFill>
                <a:effectLst/>
                <a:latin typeface="Times New Roman" panose="02020603050405020304" pitchFamily="18" charset="0"/>
                <a:cs typeface="Times New Roman" panose="02020603050405020304" pitchFamily="18" charset="0"/>
              </a:rPr>
              <a:t>Javascript</a:t>
            </a:r>
            <a:r>
              <a:rPr lang="tr-TR" sz="1400" b="0" i="0" dirty="0">
                <a:solidFill>
                  <a:srgbClr val="292929"/>
                </a:solidFill>
                <a:effectLst/>
                <a:latin typeface="Times New Roman" panose="02020603050405020304" pitchFamily="18" charset="0"/>
                <a:cs typeface="Times New Roman" panose="02020603050405020304" pitchFamily="18" charset="0"/>
              </a:rPr>
              <a:t> dilini kullanabiliyoruz.</a:t>
            </a:r>
          </a:p>
          <a:p>
            <a:r>
              <a:rPr lang="tr-TR" sz="1800" dirty="0">
                <a:solidFill>
                  <a:srgbClr val="292929"/>
                </a:solidFill>
                <a:latin typeface="Times New Roman" panose="02020603050405020304" pitchFamily="18" charset="0"/>
                <a:cs typeface="Times New Roman" panose="02020603050405020304" pitchFamily="18" charset="0"/>
              </a:rPr>
              <a:t>NPM: </a:t>
            </a:r>
            <a:r>
              <a:rPr lang="tr-TR" sz="1400" dirty="0" err="1">
                <a:solidFill>
                  <a:srgbClr val="292929"/>
                </a:solidFill>
                <a:latin typeface="Times New Roman" panose="02020603050405020304" pitchFamily="18" charset="0"/>
                <a:cs typeface="Times New Roman" panose="02020603050405020304" pitchFamily="18" charset="0"/>
              </a:rPr>
              <a:t>N</a:t>
            </a:r>
            <a:r>
              <a:rPr lang="tr-TR" sz="1400" b="0" i="0" dirty="0" err="1">
                <a:effectLst/>
                <a:latin typeface="Times New Roman" panose="02020603050405020304" pitchFamily="18" charset="0"/>
                <a:cs typeface="Times New Roman" panose="02020603050405020304" pitchFamily="18" charset="0"/>
              </a:rPr>
              <a:t>pm</a:t>
            </a:r>
            <a:r>
              <a:rPr lang="tr-TR" sz="1400" b="0" i="0" dirty="0">
                <a:effectLst/>
                <a:latin typeface="Times New Roman" panose="02020603050405020304" pitchFamily="18" charset="0"/>
                <a:cs typeface="Times New Roman" panose="02020603050405020304" pitchFamily="18" charset="0"/>
              </a:rPr>
              <a:t> </a:t>
            </a:r>
            <a:r>
              <a:rPr lang="tr-TR" sz="1400" b="0" i="0" dirty="0" err="1">
                <a:effectLst/>
                <a:latin typeface="Times New Roman" panose="02020603050405020304" pitchFamily="18" charset="0"/>
                <a:cs typeface="Times New Roman" panose="02020603050405020304" pitchFamily="18" charset="0"/>
              </a:rPr>
              <a:t>javascript</a:t>
            </a:r>
            <a:r>
              <a:rPr lang="tr-TR" sz="1400" b="0" i="0" dirty="0">
                <a:effectLst/>
                <a:latin typeface="Times New Roman" panose="02020603050405020304" pitchFamily="18" charset="0"/>
                <a:cs typeface="Times New Roman" panose="02020603050405020304" pitchFamily="18" charset="0"/>
              </a:rPr>
              <a:t> betik dili için geliştirilmiş olan ve </a:t>
            </a:r>
            <a:r>
              <a:rPr lang="tr-TR" sz="1400" b="0" i="0" dirty="0" err="1">
                <a:effectLst/>
                <a:latin typeface="Times New Roman" panose="02020603050405020304" pitchFamily="18" charset="0"/>
                <a:cs typeface="Times New Roman" panose="02020603050405020304" pitchFamily="18" charset="0"/>
              </a:rPr>
              <a:t>Node.js'in</a:t>
            </a:r>
            <a:r>
              <a:rPr lang="tr-TR" sz="1400" b="0" i="0" dirty="0">
                <a:effectLst/>
                <a:latin typeface="Times New Roman" panose="02020603050405020304" pitchFamily="18" charset="0"/>
                <a:cs typeface="Times New Roman" panose="02020603050405020304" pitchFamily="18" charset="0"/>
              </a:rPr>
              <a:t> standart olarak kabul ettiği bir </a:t>
            </a:r>
            <a:r>
              <a:rPr lang="tr-TR" sz="1400" b="1" i="0" dirty="0">
                <a:effectLst/>
                <a:latin typeface="Times New Roman" panose="02020603050405020304" pitchFamily="18" charset="0"/>
                <a:cs typeface="Times New Roman" panose="02020603050405020304" pitchFamily="18" charset="0"/>
              </a:rPr>
              <a:t>paket yönetim sistemidir</a:t>
            </a:r>
            <a:r>
              <a:rPr lang="tr-TR" sz="1400" b="0" i="0" dirty="0">
                <a:effectLst/>
                <a:latin typeface="Times New Roman" panose="02020603050405020304" pitchFamily="18" charset="0"/>
                <a:cs typeface="Times New Roman" panose="02020603050405020304" pitchFamily="18" charset="0"/>
              </a:rPr>
              <a:t>. </a:t>
            </a:r>
            <a:r>
              <a:rPr lang="tr-TR" sz="1400" b="0" i="0" dirty="0" err="1">
                <a:effectLst/>
                <a:latin typeface="Times New Roman" panose="02020603050405020304" pitchFamily="18" charset="0"/>
                <a:cs typeface="Times New Roman" panose="02020603050405020304" pitchFamily="18" charset="0"/>
              </a:rPr>
              <a:t>npm</a:t>
            </a:r>
            <a:r>
              <a:rPr lang="tr-TR" sz="1400" b="0" i="0" dirty="0">
                <a:effectLst/>
                <a:latin typeface="Times New Roman" panose="02020603050405020304" pitchFamily="18" charset="0"/>
                <a:cs typeface="Times New Roman" panose="02020603050405020304" pitchFamily="18" charset="0"/>
              </a:rPr>
              <a:t> komut satırından çalıştırılır ve uygulamalar için bağımlılık yönetimi sağlar.</a:t>
            </a:r>
            <a:endParaRPr lang="tr-TR"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8689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FC16E0-0072-BB38-C2B2-D586C3E26463}"/>
              </a:ext>
            </a:extLst>
          </p:cNvPr>
          <p:cNvSpPr>
            <a:spLocks noGrp="1"/>
          </p:cNvSpPr>
          <p:nvPr>
            <p:ph type="title"/>
          </p:nvPr>
        </p:nvSpPr>
        <p:spPr/>
        <p:txBody>
          <a:bodyPr>
            <a:normAutofit/>
          </a:bodyPr>
          <a:lstStyle/>
          <a:p>
            <a:r>
              <a:rPr lang="tr-TR" sz="2800" dirty="0">
                <a:latin typeface="Times New Roman" panose="02020603050405020304" pitchFamily="18" charset="0"/>
                <a:cs typeface="Times New Roman" panose="02020603050405020304" pitchFamily="18" charset="0"/>
              </a:rPr>
              <a:t>Neden Java 8 Kullanılıyor?</a:t>
            </a:r>
          </a:p>
        </p:txBody>
      </p:sp>
      <p:sp>
        <p:nvSpPr>
          <p:cNvPr id="3" name="İçerik Yer Tutucusu 2">
            <a:extLst>
              <a:ext uri="{FF2B5EF4-FFF2-40B4-BE49-F238E27FC236}">
                <a16:creationId xmlns:a16="http://schemas.microsoft.com/office/drawing/2014/main" id="{6FD6B2FD-471C-6BF5-CDFF-962C5212F776}"/>
              </a:ext>
            </a:extLst>
          </p:cNvPr>
          <p:cNvSpPr>
            <a:spLocks noGrp="1"/>
          </p:cNvSpPr>
          <p:nvPr>
            <p:ph idx="1"/>
          </p:nvPr>
        </p:nvSpPr>
        <p:spPr/>
        <p:txBody>
          <a:bodyPr>
            <a:normAutofit/>
          </a:bodyPr>
          <a:lstStyle/>
          <a:p>
            <a:r>
              <a:rPr lang="tr-TR" sz="1400" b="0" i="0" dirty="0">
                <a:effectLst/>
                <a:latin typeface="Times New Roman" panose="02020603050405020304" pitchFamily="18" charset="0"/>
                <a:cs typeface="Times New Roman" panose="02020603050405020304" pitchFamily="18" charset="0"/>
              </a:rPr>
              <a:t>Java 8'in hala bu kadar popüler olmasının temel nedenlerinden biri, bir LTS (veya Uzun Süreli Destek) sürümü olmasıdır.</a:t>
            </a:r>
          </a:p>
          <a:p>
            <a:r>
              <a:rPr lang="tr-TR" sz="1400" b="0" i="0" dirty="0">
                <a:solidFill>
                  <a:srgbClr val="000000"/>
                </a:solidFill>
                <a:effectLst/>
                <a:latin typeface="Times New Roman" panose="02020603050405020304" pitchFamily="18" charset="0"/>
                <a:cs typeface="Times New Roman" panose="02020603050405020304" pitchFamily="18" charset="0"/>
              </a:rPr>
              <a:t>Java 8, üretkenlik, kullanım kolaylığı, geliştirilmiş çok dilli programlama, güvenlik ve iyileştirilmiş performans için özellikler içerir. En büyük, açık, standartlara dayalı, topluluk odaklı platform.</a:t>
            </a:r>
            <a:endParaRPr lang="tr-TR"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8314411"/>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418</Words>
  <Application>Microsoft Office PowerPoint</Application>
  <PresentationFormat>Geniş ekran</PresentationFormat>
  <Paragraphs>27</Paragraphs>
  <Slides>5</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5</vt:i4>
      </vt:variant>
    </vt:vector>
  </HeadingPairs>
  <TitlesOfParts>
    <vt:vector size="10" baseType="lpstr">
      <vt:lpstr>Arial</vt:lpstr>
      <vt:lpstr>Calibri</vt:lpstr>
      <vt:lpstr>Calibri Light</vt:lpstr>
      <vt:lpstr>Times New Roman</vt:lpstr>
      <vt:lpstr>Office Teması</vt:lpstr>
      <vt:lpstr>1. Hafta Pazartesi Ödev </vt:lpstr>
      <vt:lpstr>URI (Uniform Resource Identifier) ve URL (Uniform Resource Locator) Arasındaki Fark </vt:lpstr>
      <vt:lpstr>HTTP (Hypertext Transfer Protocol) yapısı nedir ne için kullanılır?</vt:lpstr>
      <vt:lpstr>Node.js Nedir? Npm (Node Package Manager ya da Node Packaged Modules ) Nedir?</vt:lpstr>
      <vt:lpstr>Neden Java 8 Kullanılıyor?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Hafta Pazartesi Ödev </dc:title>
  <dc:creator>aysenur demir</dc:creator>
  <cp:lastModifiedBy>aysenur demir</cp:lastModifiedBy>
  <cp:revision>2</cp:revision>
  <dcterms:created xsi:type="dcterms:W3CDTF">2022-05-23T21:26:30Z</dcterms:created>
  <dcterms:modified xsi:type="dcterms:W3CDTF">2022-05-23T21:29:02Z</dcterms:modified>
</cp:coreProperties>
</file>