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5" r:id="rId28"/>
    <p:sldId id="282" r:id="rId29"/>
    <p:sldId id="283" r:id="rId30"/>
    <p:sldId id="284"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5"/>
            <p14:sldId id="282"/>
            <p14:sldId id="283"/>
            <p14:sldId id="284"/>
          </p14:sldIdLst>
        </p14:section>
        <p14:section name="1.hafta Cuma Ödevler" id="{C3EE2B1A-8D7A-48AB-8E33-54ECA7F5C5DC}">
          <p14:sldIdLst>
            <p14:sldId id="286"/>
            <p14:sldId id="28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30.05.2022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30.05.2022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30.05.2022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30.05.2022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maraci.com/nedir/co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27B55C-7EDD-44D5-9D73-584E91F61343}"/>
              </a:ext>
            </a:extLst>
          </p:cNvPr>
          <p:cNvSpPr>
            <a:spLocks noGrp="1"/>
          </p:cNvSpPr>
          <p:nvPr>
            <p:ph type="title"/>
          </p:nvPr>
        </p:nvSpPr>
        <p:spPr>
          <a:xfrm>
            <a:off x="838200" y="2628034"/>
            <a:ext cx="10515600" cy="1325563"/>
          </a:xfrm>
        </p:spPr>
        <p:txBody>
          <a:bodyPr/>
          <a:lstStyle/>
          <a:p>
            <a:pPr algn="ctr"/>
            <a:r>
              <a:rPr lang="tr-TR" dirty="0"/>
              <a:t>1.Hafta Perşembe Ödevleri</a:t>
            </a:r>
          </a:p>
        </p:txBody>
      </p:sp>
    </p:spTree>
    <p:extLst>
      <p:ext uri="{BB962C8B-B14F-4D97-AF65-F5344CB8AC3E}">
        <p14:creationId xmlns:p14="http://schemas.microsoft.com/office/powerpoint/2010/main" val="3626419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4E11CE-FE72-79C4-8ED8-187EA82832E1}"/>
              </a:ext>
            </a:extLst>
          </p:cNvPr>
          <p:cNvSpPr>
            <a:spLocks noGrp="1"/>
          </p:cNvSpPr>
          <p:nvPr>
            <p:ph type="title"/>
          </p:nvPr>
        </p:nvSpPr>
        <p:spPr>
          <a:xfrm>
            <a:off x="838200" y="2103437"/>
            <a:ext cx="10515600" cy="1325563"/>
          </a:xfrm>
        </p:spPr>
        <p:txBody>
          <a:bodyPr/>
          <a:lstStyle/>
          <a:p>
            <a:pPr algn="ctr"/>
            <a:r>
              <a:rPr lang="tr-TR" dirty="0"/>
              <a:t>1.Hafta Cuma Ödevler</a:t>
            </a:r>
          </a:p>
        </p:txBody>
      </p:sp>
    </p:spTree>
    <p:extLst>
      <p:ext uri="{BB962C8B-B14F-4D97-AF65-F5344CB8AC3E}">
        <p14:creationId xmlns:p14="http://schemas.microsoft.com/office/powerpoint/2010/main" val="2836341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A4DD0D-7B6E-E420-C877-13644444749B}"/>
              </a:ext>
            </a:extLst>
          </p:cNvPr>
          <p:cNvSpPr>
            <a:spLocks noGrp="1"/>
          </p:cNvSpPr>
          <p:nvPr>
            <p:ph type="title"/>
          </p:nvPr>
        </p:nvSpPr>
        <p:spPr>
          <a:xfrm>
            <a:off x="838200" y="365126"/>
            <a:ext cx="10515600" cy="567748"/>
          </a:xfrm>
        </p:spPr>
        <p:txBody>
          <a:bodyPr>
            <a:normAutofit fontScale="90000"/>
          </a:bodyPr>
          <a:lstStyle/>
          <a:p>
            <a:r>
              <a:rPr lang="tr-TR" dirty="0"/>
              <a:t>Unicode ve ASCII Nedir?</a:t>
            </a:r>
          </a:p>
        </p:txBody>
      </p:sp>
      <p:sp>
        <p:nvSpPr>
          <p:cNvPr id="3" name="İçerik Yer Tutucusu 2">
            <a:extLst>
              <a:ext uri="{FF2B5EF4-FFF2-40B4-BE49-F238E27FC236}">
                <a16:creationId xmlns:a16="http://schemas.microsoft.com/office/drawing/2014/main" id="{EA4CD79A-CC9C-0EEC-8DA3-73DA0DFF6064}"/>
              </a:ext>
            </a:extLst>
          </p:cNvPr>
          <p:cNvSpPr>
            <a:spLocks noGrp="1"/>
          </p:cNvSpPr>
          <p:nvPr>
            <p:ph idx="1"/>
          </p:nvPr>
        </p:nvSpPr>
        <p:spPr>
          <a:xfrm>
            <a:off x="838200" y="932874"/>
            <a:ext cx="10515600" cy="5828144"/>
          </a:xfrm>
        </p:spPr>
        <p:txBody>
          <a:bodyPr>
            <a:normAutofit/>
          </a:bodyPr>
          <a:lstStyle/>
          <a:p>
            <a:pPr algn="l" fontAlgn="t"/>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u="none" strike="noStrike" dirty="0">
                <a:effectLst/>
                <a:latin typeface="Times New Roman" panose="02020603050405020304" pitchFamily="18" charset="0"/>
                <a:cs typeface="Times New Roman" panose="02020603050405020304" pitchFamily="18" charset="0"/>
              </a:rPr>
              <a:t>dijital</a:t>
            </a:r>
            <a:r>
              <a:rPr lang="tr-TR" sz="1800" b="0" i="0" dirty="0">
                <a:effectLst/>
                <a:latin typeface="Times New Roman" panose="02020603050405020304" pitchFamily="18" charset="0"/>
                <a:cs typeface="Times New Roman" panose="02020603050405020304" pitchFamily="18" charset="0"/>
              </a:rPr>
              <a:t> ve geleneksel medyada her bir karakter ve sembolleri benzersiz bir rakam yardımıyla oluşturmak için geliştirilen bir metin </a:t>
            </a:r>
            <a:r>
              <a:rPr lang="tr-TR" sz="1800" b="0" i="0" dirty="0" err="1">
                <a:effectLst/>
                <a:latin typeface="Times New Roman" panose="02020603050405020304" pitchFamily="18" charset="0"/>
                <a:cs typeface="Times New Roman" panose="02020603050405020304" pitchFamily="18" charset="0"/>
              </a:rPr>
              <a:t>standartıdır</a:t>
            </a:r>
            <a:r>
              <a:rPr lang="tr-TR" sz="1800" b="0" i="0" dirty="0">
                <a:effectLst/>
                <a:latin typeface="Times New Roman" panose="02020603050405020304" pitchFamily="18" charset="0"/>
                <a:cs typeface="Times New Roman" panose="02020603050405020304" pitchFamily="18" charset="0"/>
              </a:rPr>
              <a:t>. Adı “</a:t>
            </a:r>
            <a:r>
              <a:rPr lang="tr-TR" sz="1800" b="1" i="0" dirty="0">
                <a:effectLst/>
                <a:latin typeface="Times New Roman" panose="02020603050405020304" pitchFamily="18" charset="0"/>
                <a:cs typeface="Times New Roman" panose="02020603050405020304" pitchFamily="18" charset="0"/>
              </a:rPr>
              <a:t>Universal</a:t>
            </a:r>
            <a:r>
              <a:rPr lang="tr-TR" sz="1800" b="0" i="0" dirty="0">
                <a:effectLst/>
                <a:latin typeface="Times New Roman" panose="02020603050405020304" pitchFamily="18" charset="0"/>
                <a:cs typeface="Times New Roman" panose="02020603050405020304" pitchFamily="18" charset="0"/>
              </a:rPr>
              <a:t>” ve “</a:t>
            </a:r>
            <a:r>
              <a:rPr lang="tr-TR" sz="1800" b="1" i="0" dirty="0" err="1">
                <a:effectLst/>
                <a:latin typeface="Times New Roman" panose="02020603050405020304" pitchFamily="18" charset="0"/>
                <a:cs typeface="Times New Roman" panose="02020603050405020304" pitchFamily="18" charset="0"/>
              </a:rPr>
              <a:t>Code</a:t>
            </a:r>
            <a:r>
              <a:rPr lang="tr-TR" sz="1800" b="0" i="0" dirty="0">
                <a:effectLst/>
                <a:latin typeface="Times New Roman" panose="02020603050405020304" pitchFamily="18" charset="0"/>
                <a:cs typeface="Times New Roman" panose="02020603050405020304" pitchFamily="18" charset="0"/>
              </a:rPr>
              <a:t>” kelimelerinin bir araya getirilmesiyle oluşan </a:t>
            </a:r>
            <a:r>
              <a:rPr lang="tr-TR" sz="1800" b="0" i="0" u="none" strike="noStrike"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standartı</a:t>
            </a:r>
            <a:r>
              <a:rPr lang="tr-TR" sz="1800" b="0" i="0" dirty="0">
                <a:effectLst/>
                <a:latin typeface="Times New Roman" panose="02020603050405020304" pitchFamily="18" charset="0"/>
                <a:cs typeface="Times New Roman" panose="02020603050405020304" pitchFamily="18" charset="0"/>
              </a:rPr>
              <a:t> 1980’li yıllarda geliştirilmiştir. Unicode’un geliştirilmesinin arında yatan temel neden </a:t>
            </a:r>
            <a:r>
              <a:rPr lang="tr-TR" sz="1800" b="0" i="0" u="none" strike="noStrike"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a:t>
            </a:r>
            <a:r>
              <a:rPr lang="tr-TR" sz="1800" b="0" i="1" dirty="0">
                <a:effectLst/>
                <a:latin typeface="Times New Roman" panose="02020603050405020304" pitchFamily="18" charset="0"/>
                <a:cs typeface="Times New Roman" panose="02020603050405020304" pitchFamily="18" charset="0"/>
              </a:rPr>
              <a:t>(</a:t>
            </a:r>
            <a:r>
              <a:rPr lang="tr-TR" sz="1800" b="0" i="1" dirty="0" err="1">
                <a:effectLst/>
                <a:latin typeface="Times New Roman" panose="02020603050405020304" pitchFamily="18" charset="0"/>
                <a:cs typeface="Times New Roman" panose="02020603050405020304" pitchFamily="18" charset="0"/>
              </a:rPr>
              <a:t>American</a:t>
            </a:r>
            <a:r>
              <a:rPr lang="tr-TR" sz="1800" b="0" i="1" dirty="0">
                <a:effectLst/>
                <a:latin typeface="Times New Roman" panose="02020603050405020304" pitchFamily="18" charset="0"/>
                <a:cs typeface="Times New Roman" panose="02020603050405020304" pitchFamily="18" charset="0"/>
              </a:rPr>
              <a:t> Standart </a:t>
            </a:r>
            <a:r>
              <a:rPr lang="tr-TR" sz="1800" b="0" i="1"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tr-TR" sz="1800" b="0" i="1" dirty="0">
                <a:effectLst/>
                <a:latin typeface="Times New Roman" panose="02020603050405020304" pitchFamily="18" charset="0"/>
                <a:cs typeface="Times New Roman" panose="02020603050405020304" pitchFamily="18" charset="0"/>
              </a:rPr>
              <a:t> </a:t>
            </a:r>
            <a:r>
              <a:rPr lang="tr-TR" sz="1800" b="0" i="1" dirty="0" err="1">
                <a:effectLst/>
                <a:latin typeface="Times New Roman" panose="02020603050405020304" pitchFamily="18" charset="0"/>
                <a:cs typeface="Times New Roman" panose="02020603050405020304" pitchFamily="18" charset="0"/>
              </a:rPr>
              <a:t>for</a:t>
            </a:r>
            <a:r>
              <a:rPr lang="tr-TR" sz="1800" b="0" i="1" dirty="0">
                <a:effectLst/>
                <a:latin typeface="Times New Roman" panose="02020603050405020304" pitchFamily="18" charset="0"/>
                <a:cs typeface="Times New Roman" panose="02020603050405020304" pitchFamily="18" charset="0"/>
              </a:rPr>
              <a:t> Information </a:t>
            </a:r>
            <a:r>
              <a:rPr lang="tr-TR" sz="1800" b="0" i="1" dirty="0" err="1">
                <a:effectLst/>
                <a:latin typeface="Times New Roman" panose="02020603050405020304" pitchFamily="18" charset="0"/>
                <a:cs typeface="Times New Roman" panose="02020603050405020304" pitchFamily="18" charset="0"/>
              </a:rPr>
              <a:t>Interchange</a:t>
            </a:r>
            <a:r>
              <a:rPr lang="tr-TR" sz="1800" b="0" i="1" dirty="0">
                <a:effectLst/>
                <a:latin typeface="Times New Roman" panose="02020603050405020304" pitchFamily="18" charset="0"/>
                <a:cs typeface="Times New Roman" panose="02020603050405020304" pitchFamily="18" charset="0"/>
              </a:rPr>
              <a:t>)</a:t>
            </a:r>
            <a:r>
              <a:rPr lang="tr-TR" sz="1800" b="0" i="0" dirty="0">
                <a:effectLst/>
                <a:latin typeface="Times New Roman" panose="02020603050405020304" pitchFamily="18" charset="0"/>
                <a:cs typeface="Times New Roman" panose="02020603050405020304" pitchFamily="18" charset="0"/>
              </a:rPr>
              <a:t> karakter kodlamasının daha gelişmiş ve stratejik bir sürümünün oluşturulabilmesidir.</a:t>
            </a:r>
          </a:p>
          <a:p>
            <a:pPr algn="l" fontAlgn="t"/>
            <a:r>
              <a:rPr lang="tr-TR" sz="1800" b="0" i="0" dirty="0">
                <a:effectLst/>
                <a:latin typeface="Times New Roman" panose="02020603050405020304" pitchFamily="18" charset="0"/>
                <a:cs typeface="Times New Roman" panose="02020603050405020304" pitchFamily="18" charset="0"/>
              </a:rPr>
              <a:t>ASCII karakterler sadece İngilizce üzerinde etkili olurken, Unicode tamamen evrenseldir. Unicode’un farklı sürümleri sayesinde İbranice ve Arapça gibi kompleks diller başta olmak üzere Çince gibi karmaşık diller kolayca dijital ortamlara aktarılabilmektedir. Yalnızca diller değil, Unicode kodlaması sayesinde karmaşık semboller ve karakterler kolayca meydana getirilebilirler.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yalnızca Latin alfabesi için kullanılabilir ve Latin alfabelerinde bile çoğu zaman yeteri kadar verimli değildir. Unicode ise evrensel olarak tüm dillerin kullanımına uygun şekilde tasarlanmıştır.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ASCII’nin kullanımına 1963 yılında başlanırken ASCII’nin yerini alan Unicode’un geliştirilmesine 1980 yılında başlanmıştır.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 hala Unicode </a:t>
            </a:r>
            <a:r>
              <a:rPr lang="tr-TR" sz="1900" b="0" i="0" dirty="0" err="1">
                <a:effectLst/>
                <a:latin typeface="Times New Roman" panose="02020603050405020304" pitchFamily="18" charset="0"/>
                <a:cs typeface="Times New Roman" panose="02020603050405020304" pitchFamily="18" charset="0"/>
              </a:rPr>
              <a:t>Konsoriyum’u</a:t>
            </a:r>
            <a:r>
              <a:rPr lang="tr-TR" sz="1900" b="0" i="0" dirty="0">
                <a:effectLst/>
                <a:latin typeface="Times New Roman" panose="02020603050405020304" pitchFamily="18" charset="0"/>
                <a:cs typeface="Times New Roman" panose="02020603050405020304" pitchFamily="18" charset="0"/>
              </a:rPr>
              <a:t> tarafından kar amacı gütmeden geliştirilmeye devam edilmektedir. ASCII’nin geliştirilmesi yıllar önce durdurulmuştur.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Unicode’un geliştirilmesinin amacı evrensel olması ve platformlar arası yaşanan karmaşaların ortadan kaldırılmasıdır.</a:t>
            </a:r>
          </a:p>
          <a:p>
            <a:pPr algn="l" fontAlgn="t">
              <a:buFont typeface="Arial" panose="020B0604020202020204" pitchFamily="34" charset="0"/>
              <a:buChar char="•"/>
            </a:pPr>
            <a:r>
              <a:rPr lang="tr-TR" sz="1900" b="0" i="0" dirty="0">
                <a:effectLst/>
                <a:latin typeface="Times New Roman" panose="02020603050405020304" pitchFamily="18" charset="0"/>
                <a:cs typeface="Times New Roman" panose="02020603050405020304" pitchFamily="18" charset="0"/>
              </a:rPr>
              <a:t>ASCII tam olarak bir standart değilken Unicode tüm dünyada </a:t>
            </a:r>
            <a:r>
              <a:rPr lang="tr-TR" sz="1900" b="0" i="0" dirty="0" err="1">
                <a:effectLst/>
                <a:latin typeface="Times New Roman" panose="02020603050405020304" pitchFamily="18" charset="0"/>
                <a:cs typeface="Times New Roman" panose="02020603050405020304" pitchFamily="18" charset="0"/>
              </a:rPr>
              <a:t>kabül</a:t>
            </a:r>
            <a:r>
              <a:rPr lang="tr-TR" sz="1900" b="0" i="0" dirty="0">
                <a:effectLst/>
                <a:latin typeface="Times New Roman" panose="02020603050405020304" pitchFamily="18" charset="0"/>
                <a:cs typeface="Times New Roman" panose="02020603050405020304" pitchFamily="18" charset="0"/>
              </a:rPr>
              <a:t> görmeyi başaran bir standarttır.</a:t>
            </a:r>
          </a:p>
          <a:p>
            <a:endParaRPr lang="tr-TR" dirty="0"/>
          </a:p>
        </p:txBody>
      </p:sp>
    </p:spTree>
    <p:extLst>
      <p:ext uri="{BB962C8B-B14F-4D97-AF65-F5344CB8AC3E}">
        <p14:creationId xmlns:p14="http://schemas.microsoft.com/office/powerpoint/2010/main" val="1125345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581</TotalTime>
  <Words>1981</Words>
  <Application>Microsoft Office PowerPoint</Application>
  <PresentationFormat>Geniş ekran</PresentationFormat>
  <Paragraphs>185</Paragraphs>
  <Slides>32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32</vt:i4>
      </vt:variant>
    </vt:vector>
  </HeadingPairs>
  <TitlesOfParts>
    <vt:vector size="38" baseType="lpstr">
      <vt:lpstr>Arial</vt:lpstr>
      <vt:lpstr>Calibri</vt:lpstr>
      <vt:lpstr>Calibri Light</vt:lpstr>
      <vt:lpstr>Consolas</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1.Hafta Perşembe Ödevleri</vt:lpstr>
      <vt:lpstr>integrity ve crossorigin </vt:lpstr>
      <vt:lpstr>PowerPoint Sunusu</vt:lpstr>
      <vt:lpstr>PowerPoint Sunusu</vt:lpstr>
      <vt:lpstr>1.Hafta Cuma Ödevler</vt:lpstr>
      <vt:lpstr>Unicode ve ASCII Nedir?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aysenur demir</cp:lastModifiedBy>
  <cp:revision>14</cp:revision>
  <dcterms:created xsi:type="dcterms:W3CDTF">2022-05-24T15:56:45Z</dcterms:created>
  <dcterms:modified xsi:type="dcterms:W3CDTF">2022-05-29T22:20:56Z</dcterms:modified>
</cp:coreProperties>
</file>