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7" r:id="rId2"/>
  </p:sldIdLst>
  <p:sldSz cx="30267275" cy="42794238"/>
  <p:notesSz cx="9271000" cy="7010400"/>
  <p:defaultTextStyle>
    <a:defPPr>
      <a:defRPr lang="en-US"/>
    </a:defPPr>
    <a:lvl1pPr marL="0" algn="l" defTabSz="4174085" rtl="0" eaLnBrk="1" latinLnBrk="0" hangingPunct="1">
      <a:defRPr sz="8300" kern="1200">
        <a:solidFill>
          <a:schemeClr val="tx1"/>
        </a:solidFill>
        <a:latin typeface="+mn-lt"/>
        <a:ea typeface="+mn-ea"/>
        <a:cs typeface="+mn-cs"/>
      </a:defRPr>
    </a:lvl1pPr>
    <a:lvl2pPr marL="2087043" algn="l" defTabSz="4174085" rtl="0" eaLnBrk="1" latinLnBrk="0" hangingPunct="1">
      <a:defRPr sz="8300" kern="1200">
        <a:solidFill>
          <a:schemeClr val="tx1"/>
        </a:solidFill>
        <a:latin typeface="+mn-lt"/>
        <a:ea typeface="+mn-ea"/>
        <a:cs typeface="+mn-cs"/>
      </a:defRPr>
    </a:lvl2pPr>
    <a:lvl3pPr marL="4174085" algn="l" defTabSz="4174085" rtl="0" eaLnBrk="1" latinLnBrk="0" hangingPunct="1">
      <a:defRPr sz="8300" kern="1200">
        <a:solidFill>
          <a:schemeClr val="tx1"/>
        </a:solidFill>
        <a:latin typeface="+mn-lt"/>
        <a:ea typeface="+mn-ea"/>
        <a:cs typeface="+mn-cs"/>
      </a:defRPr>
    </a:lvl3pPr>
    <a:lvl4pPr marL="6261130" algn="l" defTabSz="4174085" rtl="0" eaLnBrk="1" latinLnBrk="0" hangingPunct="1">
      <a:defRPr sz="8300" kern="1200">
        <a:solidFill>
          <a:schemeClr val="tx1"/>
        </a:solidFill>
        <a:latin typeface="+mn-lt"/>
        <a:ea typeface="+mn-ea"/>
        <a:cs typeface="+mn-cs"/>
      </a:defRPr>
    </a:lvl4pPr>
    <a:lvl5pPr marL="8348173" algn="l" defTabSz="4174085" rtl="0" eaLnBrk="1" latinLnBrk="0" hangingPunct="1">
      <a:defRPr sz="8300" kern="1200">
        <a:solidFill>
          <a:schemeClr val="tx1"/>
        </a:solidFill>
        <a:latin typeface="+mn-lt"/>
        <a:ea typeface="+mn-ea"/>
        <a:cs typeface="+mn-cs"/>
      </a:defRPr>
    </a:lvl5pPr>
    <a:lvl6pPr marL="10435216" algn="l" defTabSz="4174085" rtl="0" eaLnBrk="1" latinLnBrk="0" hangingPunct="1">
      <a:defRPr sz="8300" kern="1200">
        <a:solidFill>
          <a:schemeClr val="tx1"/>
        </a:solidFill>
        <a:latin typeface="+mn-lt"/>
        <a:ea typeface="+mn-ea"/>
        <a:cs typeface="+mn-cs"/>
      </a:defRPr>
    </a:lvl6pPr>
    <a:lvl7pPr marL="12522257" algn="l" defTabSz="4174085" rtl="0" eaLnBrk="1" latinLnBrk="0" hangingPunct="1">
      <a:defRPr sz="8300" kern="1200">
        <a:solidFill>
          <a:schemeClr val="tx1"/>
        </a:solidFill>
        <a:latin typeface="+mn-lt"/>
        <a:ea typeface="+mn-ea"/>
        <a:cs typeface="+mn-cs"/>
      </a:defRPr>
    </a:lvl7pPr>
    <a:lvl8pPr marL="14609301" algn="l" defTabSz="4174085" rtl="0" eaLnBrk="1" latinLnBrk="0" hangingPunct="1">
      <a:defRPr sz="8300" kern="1200">
        <a:solidFill>
          <a:schemeClr val="tx1"/>
        </a:solidFill>
        <a:latin typeface="+mn-lt"/>
        <a:ea typeface="+mn-ea"/>
        <a:cs typeface="+mn-cs"/>
      </a:defRPr>
    </a:lvl8pPr>
    <a:lvl9pPr marL="16696347" algn="l" defTabSz="4174085"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375AE"/>
    <a:srgbClr val="558ED5"/>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774" autoAdjust="0"/>
  </p:normalViewPr>
  <p:slideViewPr>
    <p:cSldViewPr>
      <p:cViewPr>
        <p:scale>
          <a:sx n="45" d="100"/>
          <a:sy n="45" d="100"/>
        </p:scale>
        <p:origin x="-1160" y="3792"/>
      </p:cViewPr>
      <p:guideLst>
        <p:guide orient="horz" pos="13479"/>
        <p:guide pos="9533"/>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lvl1pPr algn="r">
              <a:defRPr sz="1200"/>
            </a:lvl1pPr>
          </a:lstStyle>
          <a:p>
            <a:fld id="{CC86094F-8CAC-4ABA-91FD-549172B03991}" type="datetimeFigureOut">
              <a:rPr lang="en-US" smtClean="0"/>
              <a:t>10/17/13</a:t>
            </a:fld>
            <a:endParaRPr lang="en-US" dirty="0"/>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lvl1pPr algn="r">
              <a:defRPr sz="1200"/>
            </a:lvl1pPr>
          </a:lstStyle>
          <a:p>
            <a:fld id="{10019D56-83B5-4813-945D-B2632B9F2970}" type="slidenum">
              <a:rPr lang="en-US" smtClean="0"/>
              <a:t>‹#›</a:t>
            </a:fld>
            <a:endParaRPr lang="en-US" dirty="0"/>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22274" y="1040138"/>
            <a:ext cx="25292792" cy="5052098"/>
          </a:xfrm>
        </p:spPr>
        <p:txBody>
          <a:bodyPr/>
          <a:lstStyle>
            <a:lvl1pPr marL="0" indent="0" algn="ctr">
              <a:buNone/>
              <a:defRPr sz="12800" b="1" i="1">
                <a:solidFill>
                  <a:schemeClr val="bg1"/>
                </a:solidFill>
                <a:effectLst>
                  <a:outerShdw blurRad="38100" dist="38100" dir="2700000" algn="tl">
                    <a:srgbClr val="000000">
                      <a:alpha val="43137"/>
                    </a:srgbClr>
                  </a:outerShdw>
                </a:effectLst>
              </a:defRPr>
            </a:lvl1pPr>
          </a:lstStyle>
          <a:p>
            <a:pPr algn="ctr"/>
            <a:r>
              <a:rPr lang="en-US" sz="6400" b="1" i="1" dirty="0" smtClean="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400" b="1" i="1" dirty="0" err="1" smtClean="0">
                <a:solidFill>
                  <a:schemeClr val="bg1"/>
                </a:solidFill>
                <a:effectLst>
                  <a:outerShdw blurRad="38100" dist="38100" dir="2700000" algn="tl">
                    <a:srgbClr val="000000">
                      <a:alpha val="43137"/>
                    </a:srgbClr>
                  </a:outerShdw>
                </a:effectLst>
                <a:cs typeface="Arial" pitchFamily="34" charset="0"/>
              </a:rPr>
              <a:t>Graphicsland</a:t>
            </a:r>
            <a:r>
              <a:rPr lang="en-US" sz="6400" b="1" i="1" dirty="0" smtClean="0">
                <a:solidFill>
                  <a:schemeClr val="bg1"/>
                </a:solidFill>
                <a:effectLst>
                  <a:outerShdw blurRad="38100" dist="38100" dir="2700000" algn="tl">
                    <a:srgbClr val="000000">
                      <a:alpha val="43137"/>
                    </a:srgbClr>
                  </a:outerShdw>
                </a:effectLst>
                <a:cs typeface="Arial" pitchFamily="34" charset="0"/>
              </a:rPr>
              <a:t> &amp; MakeSigns.com </a:t>
            </a:r>
            <a:br>
              <a:rPr lang="en-US" sz="6400" b="1" i="1" dirty="0" smtClean="0">
                <a:solidFill>
                  <a:schemeClr val="bg1"/>
                </a:solidFill>
                <a:effectLst>
                  <a:outerShdw blurRad="38100" dist="38100" dir="2700000" algn="tl">
                    <a:srgbClr val="000000">
                      <a:alpha val="43137"/>
                    </a:srgbClr>
                  </a:outerShdw>
                </a:effectLst>
                <a:cs typeface="Arial" pitchFamily="34" charset="0"/>
              </a:rPr>
            </a:br>
            <a:r>
              <a:rPr lang="en-US" sz="6400" b="1" i="1" dirty="0" smtClean="0">
                <a:solidFill>
                  <a:schemeClr val="bg1"/>
                </a:solidFill>
                <a:effectLst>
                  <a:outerShdw blurRad="38100" dist="38100" dir="2700000" algn="tl">
                    <a:srgbClr val="000000">
                      <a:alpha val="43137"/>
                    </a:srgbClr>
                  </a:outerShdw>
                </a:effectLst>
                <a:cs typeface="Arial" pitchFamily="34" charset="0"/>
              </a:rPr>
              <a:t>Your poster title would go on these lines</a:t>
            </a:r>
            <a:endParaRPr lang="en-US" sz="6400" b="1" i="1" dirty="0">
              <a:solidFill>
                <a:schemeClr val="bg1"/>
              </a:solidFill>
              <a:effectLst>
                <a:outerShdw blurRad="38100" dist="38100" dir="2700000" algn="tl">
                  <a:srgbClr val="000000">
                    <a:alpha val="43137"/>
                  </a:srgbClr>
                </a:outerShdw>
              </a:effectLst>
              <a:cs typeface="Arial" pitchFamily="34" charset="0"/>
            </a:endParaRPr>
          </a:p>
        </p:txBody>
      </p:sp>
      <p:sp>
        <p:nvSpPr>
          <p:cNvPr id="10" name="Text Placeholder 9"/>
          <p:cNvSpPr>
            <a:spLocks noGrp="1"/>
          </p:cNvSpPr>
          <p:nvPr>
            <p:ph type="body" sz="quarter" idx="11" hasCustomPrompt="1"/>
          </p:nvPr>
        </p:nvSpPr>
        <p:spPr>
          <a:xfrm>
            <a:off x="2522274" y="6240826"/>
            <a:ext cx="25292792" cy="3714778"/>
          </a:xfrm>
        </p:spPr>
        <p:txBody>
          <a:bodyPr/>
          <a:lstStyle>
            <a:lvl1pPr marL="0" indent="0">
              <a:buNone/>
              <a:defRPr sz="12800"/>
            </a:lvl1pPr>
          </a:lstStyle>
          <a:p>
            <a:pPr algn="ctr"/>
            <a:r>
              <a:rPr lang="en-US" sz="4300" dirty="0" smtClean="0">
                <a:solidFill>
                  <a:schemeClr val="bg1">
                    <a:lumMod val="85000"/>
                  </a:schemeClr>
                </a:solidFill>
                <a:cs typeface="Arial" pitchFamily="34" charset="0"/>
              </a:rPr>
              <a:t>Author Name, RN</a:t>
            </a:r>
            <a:r>
              <a:rPr lang="en-US" sz="4300" baseline="30000" dirty="0" smtClean="0">
                <a:solidFill>
                  <a:schemeClr val="bg1">
                    <a:lumMod val="85000"/>
                  </a:schemeClr>
                </a:solidFill>
                <a:cs typeface="Arial" pitchFamily="34" charset="0"/>
              </a:rPr>
              <a:t>1</a:t>
            </a:r>
            <a:r>
              <a:rPr lang="en-US" sz="4300" dirty="0" smtClean="0">
                <a:solidFill>
                  <a:schemeClr val="bg1">
                    <a:lumMod val="85000"/>
                  </a:schemeClr>
                </a:solidFill>
                <a:cs typeface="Arial" pitchFamily="34" charset="0"/>
              </a:rPr>
              <a:t>; Author Name, Ph.D</a:t>
            </a:r>
            <a:r>
              <a:rPr lang="en-US" sz="4300" baseline="30000" dirty="0" smtClean="0">
                <a:solidFill>
                  <a:schemeClr val="bg1">
                    <a:lumMod val="85000"/>
                  </a:schemeClr>
                </a:solidFill>
                <a:cs typeface="Arial" pitchFamily="34" charset="0"/>
              </a:rPr>
              <a:t>2</a:t>
            </a:r>
            <a:r>
              <a:rPr lang="en-US" sz="4300" dirty="0" smtClean="0">
                <a:solidFill>
                  <a:schemeClr val="bg1">
                    <a:lumMod val="85000"/>
                  </a:schemeClr>
                </a:solidFill>
                <a:cs typeface="Arial" pitchFamily="34" charset="0"/>
              </a:rPr>
              <a:t>, Author Name, RN</a:t>
            </a:r>
            <a:r>
              <a:rPr lang="en-US" sz="4300" baseline="30000" dirty="0" smtClean="0">
                <a:solidFill>
                  <a:schemeClr val="bg1">
                    <a:lumMod val="85000"/>
                  </a:schemeClr>
                </a:solidFill>
                <a:cs typeface="Arial" pitchFamily="34" charset="0"/>
              </a:rPr>
              <a:t>2,3</a:t>
            </a:r>
            <a:r>
              <a:rPr lang="en-US" sz="4300" dirty="0" smtClean="0">
                <a:solidFill>
                  <a:schemeClr val="bg1">
                    <a:lumMod val="85000"/>
                  </a:schemeClr>
                </a:solidFill>
                <a:cs typeface="Arial" pitchFamily="34" charset="0"/>
              </a:rPr>
              <a:t>; Author Name, Ph.D</a:t>
            </a:r>
            <a:r>
              <a:rPr lang="en-US" sz="4300" baseline="30000" dirty="0" smtClean="0">
                <a:solidFill>
                  <a:schemeClr val="bg1">
                    <a:lumMod val="85000"/>
                  </a:schemeClr>
                </a:solidFill>
                <a:cs typeface="Arial" pitchFamily="34" charset="0"/>
              </a:rPr>
              <a:t>1,4</a:t>
            </a:r>
            <a:r>
              <a:rPr lang="en-US" sz="4300" dirty="0" smtClean="0">
                <a:solidFill>
                  <a:schemeClr val="bg1">
                    <a:lumMod val="85000"/>
                  </a:schemeClr>
                </a:solidFill>
                <a:cs typeface="Arial" pitchFamily="34" charset="0"/>
              </a:rPr>
              <a:t> </a:t>
            </a:r>
            <a:br>
              <a:rPr lang="en-US" sz="4300" dirty="0" smtClean="0">
                <a:solidFill>
                  <a:schemeClr val="bg1">
                    <a:lumMod val="85000"/>
                  </a:schemeClr>
                </a:solidFill>
                <a:cs typeface="Arial" pitchFamily="34" charset="0"/>
              </a:rPr>
            </a:br>
            <a:r>
              <a:rPr lang="en-US" sz="4300" baseline="30000" dirty="0" smtClean="0">
                <a:solidFill>
                  <a:schemeClr val="bg1">
                    <a:lumMod val="85000"/>
                  </a:schemeClr>
                </a:solidFill>
                <a:cs typeface="Arial" pitchFamily="34" charset="0"/>
              </a:rPr>
              <a:t>1</a:t>
            </a:r>
            <a:r>
              <a:rPr lang="en-US" sz="4300" dirty="0" smtClean="0">
                <a:solidFill>
                  <a:schemeClr val="bg1">
                    <a:lumMod val="85000"/>
                  </a:schemeClr>
                </a:solidFill>
                <a:cs typeface="Arial" pitchFamily="34" charset="0"/>
              </a:rPr>
              <a:t>Name of University, City, State; </a:t>
            </a:r>
            <a:r>
              <a:rPr lang="en-US" sz="4300" baseline="30000" dirty="0" smtClean="0">
                <a:solidFill>
                  <a:schemeClr val="bg1">
                    <a:lumMod val="85000"/>
                  </a:schemeClr>
                </a:solidFill>
                <a:cs typeface="Arial" pitchFamily="34" charset="0"/>
              </a:rPr>
              <a:t>2</a:t>
            </a:r>
            <a:r>
              <a:rPr lang="en-US" sz="4300" dirty="0" smtClean="0">
                <a:solidFill>
                  <a:schemeClr val="bg1">
                    <a:lumMod val="85000"/>
                  </a:schemeClr>
                </a:solidFill>
                <a:cs typeface="Arial" pitchFamily="34" charset="0"/>
              </a:rPr>
              <a:t>Name of University, City, State; </a:t>
            </a:r>
            <a:r>
              <a:rPr lang="en-US" sz="4300" baseline="30000" dirty="0" smtClean="0">
                <a:solidFill>
                  <a:schemeClr val="bg1">
                    <a:lumMod val="85000"/>
                  </a:schemeClr>
                </a:solidFill>
                <a:cs typeface="Arial" pitchFamily="34" charset="0"/>
              </a:rPr>
              <a:t>3</a:t>
            </a:r>
            <a:r>
              <a:rPr lang="en-US" sz="4300" dirty="0" smtClean="0">
                <a:solidFill>
                  <a:schemeClr val="bg1">
                    <a:lumMod val="85000"/>
                  </a:schemeClr>
                </a:solidFill>
                <a:cs typeface="Arial" pitchFamily="34" charset="0"/>
              </a:rPr>
              <a:t>Name of University, City, State; </a:t>
            </a:r>
            <a:r>
              <a:rPr lang="en-US" sz="4300" baseline="30000" dirty="0" smtClean="0">
                <a:solidFill>
                  <a:schemeClr val="bg1">
                    <a:lumMod val="85000"/>
                  </a:schemeClr>
                </a:solidFill>
                <a:cs typeface="Arial" pitchFamily="34" charset="0"/>
              </a:rPr>
              <a:t>4</a:t>
            </a:r>
            <a:r>
              <a:rPr lang="en-US" sz="4300" dirty="0" smtClean="0">
                <a:solidFill>
                  <a:schemeClr val="bg1">
                    <a:lumMod val="85000"/>
                  </a:schemeClr>
                </a:solidFill>
                <a:cs typeface="Arial" pitchFamily="34" charset="0"/>
              </a:rPr>
              <a:t>Name of University, City, State; </a:t>
            </a:r>
            <a:endParaRPr lang="en-US" sz="4300" dirty="0">
              <a:solidFill>
                <a:schemeClr val="bg1">
                  <a:lumMod val="85000"/>
                </a:schemeClr>
              </a:solidFill>
              <a:cs typeface="Arial" pitchFamily="34" charset="0"/>
            </a:endParaRPr>
          </a:p>
        </p:txBody>
      </p:sp>
    </p:spTree>
    <p:extLst>
      <p:ext uri="{BB962C8B-B14F-4D97-AF65-F5344CB8AC3E}">
        <p14:creationId xmlns:p14="http://schemas.microsoft.com/office/powerpoint/2010/main" val="377022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422138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9691" y="5487967"/>
            <a:ext cx="24513342" cy="1168421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49166" y="5487967"/>
            <a:ext cx="73046073" cy="116842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210223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14131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7"/>
            <a:ext cx="25727183" cy="8499412"/>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7" y="18138029"/>
            <a:ext cx="25727183" cy="9361235"/>
          </a:xfrm>
        </p:spPr>
        <p:txBody>
          <a:bodyPr anchor="b"/>
          <a:lstStyle>
            <a:lvl1pPr marL="0" indent="0">
              <a:buNone/>
              <a:defRPr sz="9200">
                <a:solidFill>
                  <a:schemeClr val="tx1">
                    <a:tint val="75000"/>
                  </a:schemeClr>
                </a:solidFill>
              </a:defRPr>
            </a:lvl1pPr>
            <a:lvl2pPr marL="2087043" indent="0">
              <a:buNone/>
              <a:defRPr sz="8300">
                <a:solidFill>
                  <a:schemeClr val="tx1">
                    <a:tint val="75000"/>
                  </a:schemeClr>
                </a:solidFill>
              </a:defRPr>
            </a:lvl2pPr>
            <a:lvl3pPr marL="4174085" indent="0">
              <a:buNone/>
              <a:defRPr sz="7300">
                <a:solidFill>
                  <a:schemeClr val="tx1">
                    <a:tint val="75000"/>
                  </a:schemeClr>
                </a:solidFill>
              </a:defRPr>
            </a:lvl3pPr>
            <a:lvl4pPr marL="6261130" indent="0">
              <a:buNone/>
              <a:defRPr sz="6400">
                <a:solidFill>
                  <a:schemeClr val="tx1">
                    <a:tint val="75000"/>
                  </a:schemeClr>
                </a:solidFill>
              </a:defRPr>
            </a:lvl4pPr>
            <a:lvl5pPr marL="8348173" indent="0">
              <a:buNone/>
              <a:defRPr sz="6400">
                <a:solidFill>
                  <a:schemeClr val="tx1">
                    <a:tint val="75000"/>
                  </a:schemeClr>
                </a:solidFill>
              </a:defRPr>
            </a:lvl5pPr>
            <a:lvl6pPr marL="10435216" indent="0">
              <a:buNone/>
              <a:defRPr sz="6400">
                <a:solidFill>
                  <a:schemeClr val="tx1">
                    <a:tint val="75000"/>
                  </a:schemeClr>
                </a:solidFill>
              </a:defRPr>
            </a:lvl6pPr>
            <a:lvl7pPr marL="12522257" indent="0">
              <a:buNone/>
              <a:defRPr sz="6400">
                <a:solidFill>
                  <a:schemeClr val="tx1">
                    <a:tint val="75000"/>
                  </a:schemeClr>
                </a:solidFill>
              </a:defRPr>
            </a:lvl7pPr>
            <a:lvl8pPr marL="14609301" indent="0">
              <a:buNone/>
              <a:defRPr sz="6400">
                <a:solidFill>
                  <a:schemeClr val="tx1">
                    <a:tint val="75000"/>
                  </a:schemeClr>
                </a:solidFill>
              </a:defRPr>
            </a:lvl8pPr>
            <a:lvl9pPr marL="1669634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247430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49165" y="31956997"/>
            <a:ext cx="48779705" cy="90373114"/>
          </a:xfrm>
        </p:spPr>
        <p:txBody>
          <a:bodyPr/>
          <a:lstStyle>
            <a:lvl1pPr>
              <a:defRPr sz="128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733326" y="31956997"/>
            <a:ext cx="48779709" cy="90373114"/>
          </a:xfrm>
        </p:spPr>
        <p:txBody>
          <a:bodyPr/>
          <a:lstStyle>
            <a:lvl1pPr>
              <a:defRPr sz="128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36786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5" y="1713755"/>
            <a:ext cx="27240546"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6" y="9579177"/>
            <a:ext cx="13373303" cy="3992144"/>
          </a:xfrm>
        </p:spPr>
        <p:txBody>
          <a:bodyPr anchor="b"/>
          <a:lstStyle>
            <a:lvl1pPr marL="0" indent="0">
              <a:buNone/>
              <a:defRPr sz="10900" b="1"/>
            </a:lvl1pPr>
            <a:lvl2pPr marL="2087043" indent="0">
              <a:buNone/>
              <a:defRPr sz="9200" b="1"/>
            </a:lvl2pPr>
            <a:lvl3pPr marL="4174085" indent="0">
              <a:buNone/>
              <a:defRPr sz="8300" b="1"/>
            </a:lvl3pPr>
            <a:lvl4pPr marL="6261130" indent="0">
              <a:buNone/>
              <a:defRPr sz="7300" b="1"/>
            </a:lvl4pPr>
            <a:lvl5pPr marL="8348173" indent="0">
              <a:buNone/>
              <a:defRPr sz="7300" b="1"/>
            </a:lvl5pPr>
            <a:lvl6pPr marL="10435216" indent="0">
              <a:buNone/>
              <a:defRPr sz="7300" b="1"/>
            </a:lvl6pPr>
            <a:lvl7pPr marL="12522257" indent="0">
              <a:buNone/>
              <a:defRPr sz="7300" b="1"/>
            </a:lvl7pPr>
            <a:lvl8pPr marL="14609301" indent="0">
              <a:buNone/>
              <a:defRPr sz="7300" b="1"/>
            </a:lvl8pPr>
            <a:lvl9pPr marL="1669634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366" y="13571322"/>
            <a:ext cx="13373303" cy="24656220"/>
          </a:xfrm>
        </p:spPr>
        <p:txBody>
          <a:bodyPr/>
          <a:lstStyle>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57" y="9579177"/>
            <a:ext cx="13378556" cy="3992144"/>
          </a:xfrm>
        </p:spPr>
        <p:txBody>
          <a:bodyPr anchor="b"/>
          <a:lstStyle>
            <a:lvl1pPr marL="0" indent="0">
              <a:buNone/>
              <a:defRPr sz="10900" b="1"/>
            </a:lvl1pPr>
            <a:lvl2pPr marL="2087043" indent="0">
              <a:buNone/>
              <a:defRPr sz="9200" b="1"/>
            </a:lvl2pPr>
            <a:lvl3pPr marL="4174085" indent="0">
              <a:buNone/>
              <a:defRPr sz="8300" b="1"/>
            </a:lvl3pPr>
            <a:lvl4pPr marL="6261130" indent="0">
              <a:buNone/>
              <a:defRPr sz="7300" b="1"/>
            </a:lvl4pPr>
            <a:lvl5pPr marL="8348173" indent="0">
              <a:buNone/>
              <a:defRPr sz="7300" b="1"/>
            </a:lvl5pPr>
            <a:lvl6pPr marL="10435216" indent="0">
              <a:buNone/>
              <a:defRPr sz="7300" b="1"/>
            </a:lvl6pPr>
            <a:lvl7pPr marL="12522257" indent="0">
              <a:buNone/>
              <a:defRPr sz="7300" b="1"/>
            </a:lvl7pPr>
            <a:lvl8pPr marL="14609301" indent="0">
              <a:buNone/>
              <a:defRPr sz="7300" b="1"/>
            </a:lvl8pPr>
            <a:lvl9pPr marL="1669634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5357" y="13571322"/>
            <a:ext cx="13378556" cy="24656220"/>
          </a:xfrm>
        </p:spPr>
        <p:txBody>
          <a:bodyPr/>
          <a:lstStyle>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413044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279961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78888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7" y="1703845"/>
            <a:ext cx="9957725" cy="7251246"/>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33664" y="1703848"/>
            <a:ext cx="16920249" cy="36523698"/>
          </a:xfrm>
        </p:spPr>
        <p:txBody>
          <a:bodyPr/>
          <a:lstStyle>
            <a:lvl1pPr>
              <a:defRPr sz="14600"/>
            </a:lvl1pPr>
            <a:lvl2pPr>
              <a:defRPr sz="128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7" y="8955093"/>
            <a:ext cx="9957725" cy="29272453"/>
          </a:xfrm>
        </p:spPr>
        <p:txBody>
          <a:bodyPr/>
          <a:lstStyle>
            <a:lvl1pPr marL="0" indent="0">
              <a:buNone/>
              <a:defRPr sz="6400"/>
            </a:lvl1pPr>
            <a:lvl2pPr marL="2087043" indent="0">
              <a:buNone/>
              <a:defRPr sz="5400"/>
            </a:lvl2pPr>
            <a:lvl3pPr marL="4174085" indent="0">
              <a:buNone/>
              <a:defRPr sz="4500"/>
            </a:lvl3pPr>
            <a:lvl4pPr marL="6261130" indent="0">
              <a:buNone/>
              <a:defRPr sz="4100"/>
            </a:lvl4pPr>
            <a:lvl5pPr marL="8348173" indent="0">
              <a:buNone/>
              <a:defRPr sz="4100"/>
            </a:lvl5pPr>
            <a:lvl6pPr marL="10435216" indent="0">
              <a:buNone/>
              <a:defRPr sz="4100"/>
            </a:lvl6pPr>
            <a:lvl7pPr marL="12522257" indent="0">
              <a:buNone/>
              <a:defRPr sz="4100"/>
            </a:lvl7pPr>
            <a:lvl8pPr marL="14609301" indent="0">
              <a:buNone/>
              <a:defRPr sz="4100"/>
            </a:lvl8pPr>
            <a:lvl9pPr marL="1669634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02461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600" y="29955970"/>
            <a:ext cx="18160365" cy="3536473"/>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32600" y="3823745"/>
            <a:ext cx="18160365" cy="25676543"/>
          </a:xfrm>
        </p:spPr>
        <p:txBody>
          <a:bodyPr/>
          <a:lstStyle>
            <a:lvl1pPr marL="0" indent="0">
              <a:buNone/>
              <a:defRPr sz="14600"/>
            </a:lvl1pPr>
            <a:lvl2pPr marL="2087043" indent="0">
              <a:buNone/>
              <a:defRPr sz="12800"/>
            </a:lvl2pPr>
            <a:lvl3pPr marL="4174085" indent="0">
              <a:buNone/>
              <a:defRPr sz="10900"/>
            </a:lvl3pPr>
            <a:lvl4pPr marL="6261130" indent="0">
              <a:buNone/>
              <a:defRPr sz="9200"/>
            </a:lvl4pPr>
            <a:lvl5pPr marL="8348173" indent="0">
              <a:buNone/>
              <a:defRPr sz="9200"/>
            </a:lvl5pPr>
            <a:lvl6pPr marL="10435216" indent="0">
              <a:buNone/>
              <a:defRPr sz="9200"/>
            </a:lvl6pPr>
            <a:lvl7pPr marL="12522257" indent="0">
              <a:buNone/>
              <a:defRPr sz="9200"/>
            </a:lvl7pPr>
            <a:lvl8pPr marL="14609301" indent="0">
              <a:buNone/>
              <a:defRPr sz="9200"/>
            </a:lvl8pPr>
            <a:lvl9pPr marL="16696347" indent="0">
              <a:buNone/>
              <a:defRPr sz="9200"/>
            </a:lvl9pPr>
          </a:lstStyle>
          <a:p>
            <a:endParaRPr lang="en-US" dirty="0"/>
          </a:p>
        </p:txBody>
      </p:sp>
      <p:sp>
        <p:nvSpPr>
          <p:cNvPr id="4" name="Text Placeholder 3"/>
          <p:cNvSpPr>
            <a:spLocks noGrp="1"/>
          </p:cNvSpPr>
          <p:nvPr>
            <p:ph type="body" sz="half" idx="2"/>
          </p:nvPr>
        </p:nvSpPr>
        <p:spPr>
          <a:xfrm>
            <a:off x="5932600" y="33492440"/>
            <a:ext cx="18160365" cy="5022376"/>
          </a:xfrm>
        </p:spPr>
        <p:txBody>
          <a:bodyPr/>
          <a:lstStyle>
            <a:lvl1pPr marL="0" indent="0">
              <a:buNone/>
              <a:defRPr sz="6400"/>
            </a:lvl1pPr>
            <a:lvl2pPr marL="2087043" indent="0">
              <a:buNone/>
              <a:defRPr sz="5400"/>
            </a:lvl2pPr>
            <a:lvl3pPr marL="4174085" indent="0">
              <a:buNone/>
              <a:defRPr sz="4500"/>
            </a:lvl3pPr>
            <a:lvl4pPr marL="6261130" indent="0">
              <a:buNone/>
              <a:defRPr sz="4100"/>
            </a:lvl4pPr>
            <a:lvl5pPr marL="8348173" indent="0">
              <a:buNone/>
              <a:defRPr sz="4100"/>
            </a:lvl5pPr>
            <a:lvl6pPr marL="10435216" indent="0">
              <a:buNone/>
              <a:defRPr sz="4100"/>
            </a:lvl6pPr>
            <a:lvl7pPr marL="12522257" indent="0">
              <a:buNone/>
              <a:defRPr sz="4100"/>
            </a:lvl7pPr>
            <a:lvl8pPr marL="14609301" indent="0">
              <a:buNone/>
              <a:defRPr sz="4100"/>
            </a:lvl8pPr>
            <a:lvl9pPr marL="1669634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t>10/17/13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39608187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5" y="1713755"/>
            <a:ext cx="27240546" cy="7132373"/>
          </a:xfrm>
          <a:prstGeom prst="rect">
            <a:avLst/>
          </a:prstGeom>
        </p:spPr>
        <p:txBody>
          <a:bodyPr vert="horz" lIns="417409" tIns="208704" rIns="417409" bIns="2087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5" y="9985325"/>
            <a:ext cx="27240546" cy="28242220"/>
          </a:xfrm>
          <a:prstGeom prst="rect">
            <a:avLst/>
          </a:prstGeom>
        </p:spPr>
        <p:txBody>
          <a:bodyPr vert="horz" lIns="417409" tIns="208704" rIns="417409" bIns="208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4"/>
            <a:ext cx="7062365" cy="2278397"/>
          </a:xfrm>
          <a:prstGeom prst="rect">
            <a:avLst/>
          </a:prstGeom>
        </p:spPr>
        <p:txBody>
          <a:bodyPr vert="horz" lIns="417409" tIns="208704" rIns="417409" bIns="208704" rtlCol="0" anchor="ctr"/>
          <a:lstStyle>
            <a:lvl1pPr algn="l">
              <a:defRPr sz="5400">
                <a:solidFill>
                  <a:schemeClr val="tx1">
                    <a:tint val="75000"/>
                  </a:schemeClr>
                </a:solidFill>
              </a:defRPr>
            </a:lvl1pPr>
          </a:lstStyle>
          <a:p>
            <a:fld id="{2B2B1B15-572C-4D0D-805F-6D7DD28B1F0E}" type="datetimeFigureOut">
              <a:rPr lang="en-US" smtClean="0"/>
              <a:t>10/17/13</a:t>
            </a:fld>
            <a:endParaRPr lang="en-US" dirty="0"/>
          </a:p>
        </p:txBody>
      </p:sp>
      <p:sp>
        <p:nvSpPr>
          <p:cNvPr id="5" name="Footer Placeholder 4"/>
          <p:cNvSpPr>
            <a:spLocks noGrp="1"/>
          </p:cNvSpPr>
          <p:nvPr>
            <p:ph type="ftr" sz="quarter" idx="3"/>
          </p:nvPr>
        </p:nvSpPr>
        <p:spPr>
          <a:xfrm>
            <a:off x="10341321" y="39663924"/>
            <a:ext cx="9584637" cy="2278397"/>
          </a:xfrm>
          <a:prstGeom prst="rect">
            <a:avLst/>
          </a:prstGeom>
        </p:spPr>
        <p:txBody>
          <a:bodyPr vert="horz" lIns="417409" tIns="208704" rIns="417409" bIns="208704" rtlCol="0" anchor="ctr"/>
          <a:lstStyle>
            <a:lvl1pPr algn="ctr">
              <a:defRPr sz="5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6" y="39663924"/>
            <a:ext cx="7062365" cy="2278397"/>
          </a:xfrm>
          <a:prstGeom prst="rect">
            <a:avLst/>
          </a:prstGeom>
        </p:spPr>
        <p:txBody>
          <a:bodyPr vert="horz" lIns="417409" tIns="208704" rIns="417409" bIns="208704" rtlCol="0" anchor="ctr"/>
          <a:lstStyle>
            <a:lvl1pPr algn="r">
              <a:defRPr sz="5400">
                <a:solidFill>
                  <a:schemeClr val="tx1">
                    <a:tint val="75000"/>
                  </a:schemeClr>
                </a:solidFill>
              </a:defRPr>
            </a:lvl1pPr>
          </a:lstStyle>
          <a:p>
            <a:fld id="{7525B51C-4D5B-45F6-9506-A4E2255DB778}" type="slidenum">
              <a:rPr lang="en-US" smtClean="0"/>
              <a:t>‹#›</a:t>
            </a:fld>
            <a:endParaRPr lang="en-US" dirty="0"/>
          </a:p>
        </p:txBody>
      </p:sp>
    </p:spTree>
    <p:extLst>
      <p:ext uri="{BB962C8B-B14F-4D97-AF65-F5344CB8AC3E}">
        <p14:creationId xmlns:p14="http://schemas.microsoft.com/office/powerpoint/2010/main"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085" rtl="0" eaLnBrk="1" latinLnBrk="0" hangingPunct="1">
        <a:spcBef>
          <a:spcPct val="0"/>
        </a:spcBef>
        <a:buNone/>
        <a:defRPr sz="20100" kern="1200">
          <a:solidFill>
            <a:schemeClr val="tx1"/>
          </a:solidFill>
          <a:latin typeface="+mj-lt"/>
          <a:ea typeface="+mj-ea"/>
          <a:cs typeface="+mj-cs"/>
        </a:defRPr>
      </a:lvl1pPr>
    </p:titleStyle>
    <p:bodyStyle>
      <a:lvl1pPr marL="1565284" indent="-1565284" algn="l" defTabSz="4174085"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446" indent="-1304402" algn="l" defTabSz="4174085"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7609" indent="-1043521" algn="l" defTabSz="4174085"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4652" indent="-1043521" algn="l" defTabSz="4174085"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1694" indent="-1043521" algn="l" defTabSz="4174085"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8736" indent="-1043521" algn="l" defTabSz="4174085"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5780" indent="-1043521" algn="l" defTabSz="4174085"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2826" indent="-1043521" algn="l" defTabSz="4174085"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39867" indent="-1043521" algn="l" defTabSz="4174085"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4085" rtl="0" eaLnBrk="1" latinLnBrk="0" hangingPunct="1">
        <a:defRPr sz="8300" kern="1200">
          <a:solidFill>
            <a:schemeClr val="tx1"/>
          </a:solidFill>
          <a:latin typeface="+mn-lt"/>
          <a:ea typeface="+mn-ea"/>
          <a:cs typeface="+mn-cs"/>
        </a:defRPr>
      </a:lvl1pPr>
      <a:lvl2pPr marL="2087043" algn="l" defTabSz="4174085" rtl="0" eaLnBrk="1" latinLnBrk="0" hangingPunct="1">
        <a:defRPr sz="8300" kern="1200">
          <a:solidFill>
            <a:schemeClr val="tx1"/>
          </a:solidFill>
          <a:latin typeface="+mn-lt"/>
          <a:ea typeface="+mn-ea"/>
          <a:cs typeface="+mn-cs"/>
        </a:defRPr>
      </a:lvl2pPr>
      <a:lvl3pPr marL="4174085" algn="l" defTabSz="4174085" rtl="0" eaLnBrk="1" latinLnBrk="0" hangingPunct="1">
        <a:defRPr sz="8300" kern="1200">
          <a:solidFill>
            <a:schemeClr val="tx1"/>
          </a:solidFill>
          <a:latin typeface="+mn-lt"/>
          <a:ea typeface="+mn-ea"/>
          <a:cs typeface="+mn-cs"/>
        </a:defRPr>
      </a:lvl3pPr>
      <a:lvl4pPr marL="6261130" algn="l" defTabSz="4174085" rtl="0" eaLnBrk="1" latinLnBrk="0" hangingPunct="1">
        <a:defRPr sz="8300" kern="1200">
          <a:solidFill>
            <a:schemeClr val="tx1"/>
          </a:solidFill>
          <a:latin typeface="+mn-lt"/>
          <a:ea typeface="+mn-ea"/>
          <a:cs typeface="+mn-cs"/>
        </a:defRPr>
      </a:lvl4pPr>
      <a:lvl5pPr marL="8348173" algn="l" defTabSz="4174085" rtl="0" eaLnBrk="1" latinLnBrk="0" hangingPunct="1">
        <a:defRPr sz="8300" kern="1200">
          <a:solidFill>
            <a:schemeClr val="tx1"/>
          </a:solidFill>
          <a:latin typeface="+mn-lt"/>
          <a:ea typeface="+mn-ea"/>
          <a:cs typeface="+mn-cs"/>
        </a:defRPr>
      </a:lvl5pPr>
      <a:lvl6pPr marL="10435216" algn="l" defTabSz="4174085" rtl="0" eaLnBrk="1" latinLnBrk="0" hangingPunct="1">
        <a:defRPr sz="8300" kern="1200">
          <a:solidFill>
            <a:schemeClr val="tx1"/>
          </a:solidFill>
          <a:latin typeface="+mn-lt"/>
          <a:ea typeface="+mn-ea"/>
          <a:cs typeface="+mn-cs"/>
        </a:defRPr>
      </a:lvl6pPr>
      <a:lvl7pPr marL="12522257" algn="l" defTabSz="4174085" rtl="0" eaLnBrk="1" latinLnBrk="0" hangingPunct="1">
        <a:defRPr sz="8300" kern="1200">
          <a:solidFill>
            <a:schemeClr val="tx1"/>
          </a:solidFill>
          <a:latin typeface="+mn-lt"/>
          <a:ea typeface="+mn-ea"/>
          <a:cs typeface="+mn-cs"/>
        </a:defRPr>
      </a:lvl7pPr>
      <a:lvl8pPr marL="14609301" algn="l" defTabSz="4174085" rtl="0" eaLnBrk="1" latinLnBrk="0" hangingPunct="1">
        <a:defRPr sz="8300" kern="1200">
          <a:solidFill>
            <a:schemeClr val="tx1"/>
          </a:solidFill>
          <a:latin typeface="+mn-lt"/>
          <a:ea typeface="+mn-ea"/>
          <a:cs typeface="+mn-cs"/>
        </a:defRPr>
      </a:lvl8pPr>
      <a:lvl9pPr marL="16696347" algn="l" defTabSz="4174085"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sda.ncsa.illinois.edu" TargetMode="External"/><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png"/><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emf"/><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descr="C:\Users\JustinD\Desktop\Microscope.jpg"/>
          <p:cNvPicPr>
            <a:picLocks noChangeAspect="1" noChangeArrowheads="1"/>
          </p:cNvPicPr>
          <p:nvPr/>
        </p:nvPicPr>
        <p:blipFill>
          <a:blip r:embed="rId2">
            <a:alphaModFix amt="41000"/>
            <a:extLst>
              <a:ext uri="{28A0092B-C50C-407E-A947-70E740481C1C}">
                <a14:useLocalDpi xmlns:a14="http://schemas.microsoft.com/office/drawing/2010/main" val="0"/>
              </a:ext>
            </a:extLst>
          </a:blip>
          <a:srcRect/>
          <a:stretch>
            <a:fillRect/>
          </a:stretch>
        </p:blipFill>
        <p:spPr bwMode="auto">
          <a:xfrm>
            <a:off x="17424607" y="19985504"/>
            <a:ext cx="12842669" cy="2190722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693428" y="20022899"/>
            <a:ext cx="9410771" cy="11167767"/>
          </a:xfrm>
          <a:prstGeom prst="rect">
            <a:avLst/>
          </a:prstGeom>
          <a:noFill/>
        </p:spPr>
        <p:txBody>
          <a:bodyPr wrap="square" lIns="86962" tIns="43481" rIns="86962" bIns="43481" rtlCol="0">
            <a:spAutoFit/>
          </a:bodyPr>
          <a:lstStyle/>
          <a:p>
            <a:pPr marL="543514" indent="-543514">
              <a:buFont typeface="Arial"/>
              <a:buChar char="•"/>
            </a:pPr>
            <a:r>
              <a:rPr lang="en-US" sz="4500" dirty="0">
                <a:solidFill>
                  <a:schemeClr val="tx1">
                    <a:lumMod val="65000"/>
                    <a:lumOff val="35000"/>
                  </a:schemeClr>
                </a:solidFill>
                <a:cs typeface="Arial" pitchFamily="34" charset="0"/>
              </a:rPr>
              <a:t>Less theory and research on LDGs</a:t>
            </a:r>
          </a:p>
          <a:p>
            <a:pPr marL="543514" indent="-543514">
              <a:buFont typeface="Arial"/>
              <a:buChar char="•"/>
            </a:pPr>
            <a:r>
              <a:rPr lang="en-US" sz="4500" dirty="0">
                <a:solidFill>
                  <a:schemeClr val="tx1">
                    <a:lumMod val="65000"/>
                    <a:lumOff val="35000"/>
                  </a:schemeClr>
                </a:solidFill>
                <a:cs typeface="Arial" pitchFamily="34" charset="0"/>
              </a:rPr>
              <a:t>Usually treated as large small groups</a:t>
            </a:r>
          </a:p>
          <a:p>
            <a:pPr marL="543514" indent="-543514">
              <a:buFont typeface="Arial"/>
              <a:buChar char="•"/>
            </a:pPr>
            <a:r>
              <a:rPr lang="en-US" sz="4500" dirty="0">
                <a:solidFill>
                  <a:schemeClr val="tx1">
                    <a:lumMod val="65000"/>
                    <a:lumOff val="35000"/>
                  </a:schemeClr>
                </a:solidFill>
                <a:cs typeface="Arial" pitchFamily="34" charset="0"/>
              </a:rPr>
              <a:t>Currently used methodologies:</a:t>
            </a:r>
          </a:p>
          <a:p>
            <a:pPr marL="1595818" lvl="1" indent="-603905">
              <a:buFont typeface="Arial"/>
              <a:buChar char="•"/>
            </a:pPr>
            <a:r>
              <a:rPr lang="en-US" sz="4500" dirty="0">
                <a:solidFill>
                  <a:schemeClr val="tx1">
                    <a:lumMod val="65000"/>
                    <a:lumOff val="35000"/>
                  </a:schemeClr>
                </a:solidFill>
                <a:cs typeface="Arial" pitchFamily="34" charset="0"/>
              </a:rPr>
              <a:t>Ethnography</a:t>
            </a:r>
          </a:p>
          <a:p>
            <a:pPr marL="1595818" lvl="1" indent="-603905">
              <a:buFont typeface="Arial"/>
              <a:buChar char="•"/>
            </a:pPr>
            <a:r>
              <a:rPr lang="en-US" sz="4500" dirty="0">
                <a:solidFill>
                  <a:schemeClr val="tx1">
                    <a:lumMod val="65000"/>
                    <a:lumOff val="35000"/>
                  </a:schemeClr>
                </a:solidFill>
                <a:cs typeface="Arial" pitchFamily="34" charset="0"/>
              </a:rPr>
              <a:t>Participant observation</a:t>
            </a:r>
          </a:p>
          <a:p>
            <a:pPr marL="1595818" lvl="1" indent="-603905">
              <a:buFont typeface="Arial"/>
              <a:buChar char="•"/>
            </a:pPr>
            <a:r>
              <a:rPr lang="en-US" sz="4500" dirty="0">
                <a:solidFill>
                  <a:schemeClr val="tx1">
                    <a:lumMod val="65000"/>
                    <a:lumOff val="35000"/>
                  </a:schemeClr>
                </a:solidFill>
                <a:cs typeface="Arial" pitchFamily="34" charset="0"/>
              </a:rPr>
              <a:t>Analysis of transactional records</a:t>
            </a:r>
          </a:p>
          <a:p>
            <a:pPr marL="1595818" lvl="1" indent="-603905">
              <a:buFont typeface="Arial"/>
              <a:buChar char="•"/>
            </a:pPr>
            <a:r>
              <a:rPr lang="en-US" sz="4500" dirty="0">
                <a:solidFill>
                  <a:schemeClr val="tx1">
                    <a:lumMod val="65000"/>
                    <a:lumOff val="35000"/>
                  </a:schemeClr>
                </a:solidFill>
                <a:cs typeface="Arial" pitchFamily="34" charset="0"/>
              </a:rPr>
              <a:t>Survey based network analysis</a:t>
            </a:r>
          </a:p>
          <a:p>
            <a:pPr marL="543514" indent="-543514">
              <a:buFont typeface="Arial"/>
              <a:buChar char="•"/>
            </a:pPr>
            <a:r>
              <a:rPr lang="en-US" sz="4500" dirty="0">
                <a:solidFill>
                  <a:schemeClr val="tx1">
                    <a:lumMod val="65000"/>
                    <a:lumOff val="35000"/>
                  </a:schemeClr>
                </a:solidFill>
                <a:effectLst>
                  <a:outerShdw blurRad="50800" dist="38100" dir="2700000" algn="tl" rotWithShape="0">
                    <a:srgbClr val="000000">
                      <a:alpha val="43000"/>
                    </a:srgbClr>
                  </a:outerShdw>
                </a:effectLst>
                <a:cs typeface="Arial" pitchFamily="34" charset="0"/>
              </a:rPr>
              <a:t>Almost NO </a:t>
            </a:r>
            <a:r>
              <a:rPr lang="en-US" sz="4500">
                <a:solidFill>
                  <a:schemeClr val="tx1">
                    <a:lumMod val="65000"/>
                    <a:lumOff val="35000"/>
                  </a:schemeClr>
                </a:solidFill>
                <a:effectLst>
                  <a:outerShdw blurRad="50800" dist="38100" dir="2700000" algn="tl" rotWithShape="0">
                    <a:srgbClr val="000000">
                      <a:alpha val="43000"/>
                    </a:srgbClr>
                  </a:outerShdw>
                </a:effectLst>
                <a:cs typeface="Arial" pitchFamily="34" charset="0"/>
              </a:rPr>
              <a:t>direct </a:t>
            </a:r>
            <a:r>
              <a:rPr lang="en-US" sz="4500" smtClean="0">
                <a:solidFill>
                  <a:schemeClr val="tx1">
                    <a:lumMod val="65000"/>
                    <a:lumOff val="35000"/>
                  </a:schemeClr>
                </a:solidFill>
                <a:effectLst>
                  <a:outerShdw blurRad="50800" dist="38100" dir="2700000" algn="tl" rotWithShape="0">
                    <a:srgbClr val="000000">
                      <a:alpha val="43000"/>
                    </a:srgbClr>
                  </a:outerShdw>
                </a:effectLst>
                <a:cs typeface="Arial" pitchFamily="34" charset="0"/>
              </a:rPr>
              <a:t>observation</a:t>
            </a:r>
            <a:endParaRPr lang="en-US" sz="4500" dirty="0">
              <a:solidFill>
                <a:schemeClr val="tx1">
                  <a:lumMod val="65000"/>
                  <a:lumOff val="35000"/>
                </a:schemeClr>
              </a:solidFill>
              <a:cs typeface="Arial" pitchFamily="34" charset="0"/>
            </a:endParaRPr>
          </a:p>
          <a:p>
            <a:pPr marL="543514" indent="-543514">
              <a:buFont typeface="Arial"/>
              <a:buChar char="•"/>
            </a:pPr>
            <a:r>
              <a:rPr lang="en-US" sz="4500" dirty="0">
                <a:solidFill>
                  <a:schemeClr val="tx1">
                    <a:lumMod val="65000"/>
                    <a:lumOff val="35000"/>
                  </a:schemeClr>
                </a:solidFill>
                <a:cs typeface="Arial" pitchFamily="34" charset="0"/>
              </a:rPr>
              <a:t>E.g. disaster simulation by 40 emergency responders for 6 hours (20 cameras and 40 microphones) = 120 hours video + 240 hours audio </a:t>
            </a:r>
            <a:r>
              <a:rPr lang="en-US" sz="4500" dirty="0">
                <a:solidFill>
                  <a:schemeClr val="tx1">
                    <a:lumMod val="65000"/>
                    <a:lumOff val="35000"/>
                  </a:schemeClr>
                </a:solidFill>
                <a:latin typeface="ＭＳ ゴシック"/>
                <a:ea typeface="ＭＳ ゴシック"/>
                <a:cs typeface="ＭＳ ゴシック"/>
              </a:rPr>
              <a:t>≈</a:t>
            </a:r>
            <a:r>
              <a:rPr lang="en-US" sz="4500" dirty="0">
                <a:solidFill>
                  <a:schemeClr val="tx1">
                    <a:lumMod val="65000"/>
                    <a:lumOff val="35000"/>
                  </a:schemeClr>
                </a:solidFill>
                <a:cs typeface="Arial" pitchFamily="34" charset="0"/>
              </a:rPr>
              <a:t> 800 GB</a:t>
            </a:r>
          </a:p>
          <a:p>
            <a:pPr marL="543514" indent="-543514">
              <a:buFont typeface="Arial"/>
              <a:buChar char="•"/>
            </a:pPr>
            <a:r>
              <a:rPr lang="en-US" sz="4500" dirty="0">
                <a:solidFill>
                  <a:schemeClr val="tx1">
                    <a:lumMod val="65000"/>
                    <a:lumOff val="35000"/>
                  </a:schemeClr>
                </a:solidFill>
                <a:cs typeface="Arial" pitchFamily="34" charset="0"/>
              </a:rPr>
              <a:t>Difficulty in managing, visualizing and analyzing large amounts of data without software tools</a:t>
            </a:r>
          </a:p>
        </p:txBody>
      </p:sp>
      <p:sp>
        <p:nvSpPr>
          <p:cNvPr id="27" name="Rectangle 26"/>
          <p:cNvSpPr/>
          <p:nvPr/>
        </p:nvSpPr>
        <p:spPr>
          <a:xfrm>
            <a:off x="1" y="0"/>
            <a:ext cx="30267275" cy="382588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62" tIns="43481" rIns="86962" bIns="43481" rtlCol="0" anchor="ctr"/>
          <a:lstStyle/>
          <a:p>
            <a:pPr algn="ctr"/>
            <a:endParaRPr lang="en-US" sz="10900" dirty="0"/>
          </a:p>
        </p:txBody>
      </p:sp>
      <p:sp>
        <p:nvSpPr>
          <p:cNvPr id="28" name="TextBox 27"/>
          <p:cNvSpPr txBox="1"/>
          <p:nvPr/>
        </p:nvSpPr>
        <p:spPr>
          <a:xfrm>
            <a:off x="693429" y="4670877"/>
            <a:ext cx="9410770" cy="810228"/>
          </a:xfrm>
          <a:prstGeom prst="rect">
            <a:avLst/>
          </a:prstGeom>
          <a:noFill/>
        </p:spPr>
        <p:txBody>
          <a:bodyPr wrap="square" lIns="86962" tIns="43481" rIns="86962" bIns="43481" rtlCol="0">
            <a:spAutoFit/>
          </a:bodyPr>
          <a:lstStyle/>
          <a:p>
            <a:r>
              <a:rPr lang="en-US" sz="4500" b="1" dirty="0">
                <a:solidFill>
                  <a:schemeClr val="accent5">
                    <a:lumMod val="75000"/>
                  </a:schemeClr>
                </a:solidFill>
                <a:latin typeface="Arial Narrow" pitchFamily="34" charset="0"/>
                <a:cs typeface="Arial" pitchFamily="34" charset="0"/>
              </a:rPr>
              <a:t>Abstract</a:t>
            </a:r>
          </a:p>
        </p:txBody>
      </p:sp>
      <p:sp>
        <p:nvSpPr>
          <p:cNvPr id="29" name="TextBox 28"/>
          <p:cNvSpPr txBox="1"/>
          <p:nvPr/>
        </p:nvSpPr>
        <p:spPr>
          <a:xfrm>
            <a:off x="693426" y="5463248"/>
            <a:ext cx="28918211" cy="3691038"/>
          </a:xfrm>
          <a:prstGeom prst="rect">
            <a:avLst/>
          </a:prstGeom>
          <a:noFill/>
        </p:spPr>
        <p:txBody>
          <a:bodyPr wrap="square" lIns="86962" tIns="43481" rIns="86962" bIns="43481" rtlCol="0">
            <a:spAutoFit/>
          </a:bodyPr>
          <a:lstStyle/>
          <a:p>
            <a:r>
              <a:rPr lang="en-US" sz="3800" dirty="0">
                <a:solidFill>
                  <a:schemeClr val="tx1">
                    <a:lumMod val="65000"/>
                    <a:lumOff val="35000"/>
                  </a:schemeClr>
                </a:solidFill>
                <a:cs typeface="Arial" pitchFamily="34" charset="0"/>
              </a:rPr>
              <a:t>Social Science research on large dynamic groups of people involves many challenges of which a prominent one is working with large amounts of video and audio data. Lack of automation has resulted in a methodological gap on how research is conducted in this area. For example direct observation and annotation becomes a tedious and manual task as the size of the group and the duration of interaction increases. We propose to leverage an extensible and scalable content aware data repository called Medici to incorporate content based analysis tools from computer vision as well as manual annotations tools to provide a more practical solution for storing, managing, processing, and analyzing data for researchers enabling them to make firsthand observations and verification of theories. </a:t>
            </a:r>
          </a:p>
        </p:txBody>
      </p:sp>
      <p:sp>
        <p:nvSpPr>
          <p:cNvPr id="30" name="TextBox 29"/>
          <p:cNvSpPr txBox="1"/>
          <p:nvPr/>
        </p:nvSpPr>
        <p:spPr>
          <a:xfrm>
            <a:off x="693429" y="10252786"/>
            <a:ext cx="9410770" cy="870245"/>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Large Dynamic Groups (LDGs)</a:t>
            </a:r>
          </a:p>
        </p:txBody>
      </p:sp>
      <p:sp>
        <p:nvSpPr>
          <p:cNvPr id="31" name="TextBox 30"/>
          <p:cNvSpPr txBox="1"/>
          <p:nvPr/>
        </p:nvSpPr>
        <p:spPr>
          <a:xfrm>
            <a:off x="693428" y="11045209"/>
            <a:ext cx="9410771" cy="7292050"/>
          </a:xfrm>
          <a:prstGeom prst="rect">
            <a:avLst/>
          </a:prstGeom>
          <a:noFill/>
        </p:spPr>
        <p:txBody>
          <a:bodyPr wrap="square" lIns="86962" tIns="43481" rIns="86962" bIns="43481" rtlCol="0">
            <a:spAutoFit/>
          </a:bodyPr>
          <a:lstStyle/>
          <a:p>
            <a:pPr marL="543514" indent="-543514">
              <a:buFont typeface="Arial"/>
              <a:buChar char="•"/>
            </a:pPr>
            <a:r>
              <a:rPr lang="en-US" sz="4500" dirty="0">
                <a:solidFill>
                  <a:schemeClr val="tx1">
                    <a:lumMod val="65000"/>
                    <a:lumOff val="35000"/>
                  </a:schemeClr>
                </a:solidFill>
                <a:cs typeface="Arial" pitchFamily="34" charset="0"/>
              </a:rPr>
              <a:t>People interacting in dynamic subgroups in indoor or outdoor spaces</a:t>
            </a:r>
          </a:p>
          <a:p>
            <a:pPr marL="543514" indent="-543514">
              <a:buFont typeface="Arial"/>
              <a:buChar char="•"/>
            </a:pPr>
            <a:r>
              <a:rPr lang="en-US" sz="4500" dirty="0">
                <a:solidFill>
                  <a:schemeClr val="tx1">
                    <a:lumMod val="65000"/>
                    <a:lumOff val="35000"/>
                  </a:schemeClr>
                </a:solidFill>
                <a:cs typeface="Arial" pitchFamily="34" charset="0"/>
              </a:rPr>
              <a:t>8 ≤ group size ≤ 200 (approx.)</a:t>
            </a:r>
          </a:p>
          <a:p>
            <a:pPr marL="543514" indent="-543514">
              <a:buFont typeface="Arial"/>
              <a:buChar char="•"/>
            </a:pPr>
            <a:r>
              <a:rPr lang="en-US" sz="4500" dirty="0">
                <a:solidFill>
                  <a:schemeClr val="tx1">
                    <a:lumMod val="65000"/>
                    <a:lumOff val="35000"/>
                  </a:schemeClr>
                </a:solidFill>
                <a:cs typeface="Arial" pitchFamily="34" charset="0"/>
              </a:rPr>
              <a:t>Critical to functioning of modern-day society</a:t>
            </a:r>
          </a:p>
          <a:p>
            <a:pPr marL="543514" indent="-543514">
              <a:buFont typeface="Arial"/>
              <a:buChar char="•"/>
            </a:pPr>
            <a:r>
              <a:rPr lang="en-US" sz="4500" dirty="0">
                <a:solidFill>
                  <a:schemeClr val="tx1">
                    <a:lumMod val="65000"/>
                    <a:lumOff val="35000"/>
                  </a:schemeClr>
                </a:solidFill>
                <a:cs typeface="Arial" pitchFamily="34" charset="0"/>
              </a:rPr>
              <a:t>Disaster and emergency response</a:t>
            </a:r>
          </a:p>
          <a:p>
            <a:pPr marL="543514" indent="-543514">
              <a:buFont typeface="Arial"/>
              <a:buChar char="•"/>
            </a:pPr>
            <a:r>
              <a:rPr lang="en-US" sz="4500" dirty="0">
                <a:solidFill>
                  <a:schemeClr val="tx1">
                    <a:lumMod val="65000"/>
                    <a:lumOff val="35000"/>
                  </a:schemeClr>
                </a:solidFill>
                <a:cs typeface="Arial" pitchFamily="34" charset="0"/>
              </a:rPr>
              <a:t>Medical care</a:t>
            </a:r>
          </a:p>
          <a:p>
            <a:pPr marL="543514" indent="-543514">
              <a:buFont typeface="Arial"/>
              <a:buChar char="•"/>
            </a:pPr>
            <a:r>
              <a:rPr lang="en-US" sz="4500" dirty="0">
                <a:solidFill>
                  <a:schemeClr val="tx1">
                    <a:lumMod val="65000"/>
                    <a:lumOff val="35000"/>
                  </a:schemeClr>
                </a:solidFill>
                <a:cs typeface="Arial" pitchFamily="34" charset="0"/>
              </a:rPr>
              <a:t>Product design</a:t>
            </a:r>
          </a:p>
          <a:p>
            <a:pPr marL="543514" indent="-543514">
              <a:buFont typeface="Arial"/>
              <a:buChar char="•"/>
            </a:pPr>
            <a:r>
              <a:rPr lang="en-US" sz="4500" dirty="0">
                <a:solidFill>
                  <a:schemeClr val="tx1">
                    <a:lumMod val="65000"/>
                    <a:lumOff val="35000"/>
                  </a:schemeClr>
                </a:solidFill>
                <a:cs typeface="Arial" pitchFamily="34" charset="0"/>
              </a:rPr>
              <a:t>Military operations</a:t>
            </a:r>
          </a:p>
        </p:txBody>
      </p:sp>
      <p:sp>
        <p:nvSpPr>
          <p:cNvPr id="32" name="TextBox 31"/>
          <p:cNvSpPr txBox="1"/>
          <p:nvPr/>
        </p:nvSpPr>
        <p:spPr>
          <a:xfrm>
            <a:off x="693429" y="19230529"/>
            <a:ext cx="9410770" cy="841864"/>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Gaps in LDGs’ Research</a:t>
            </a:r>
          </a:p>
        </p:txBody>
      </p:sp>
      <p:sp>
        <p:nvSpPr>
          <p:cNvPr id="33" name="TextBox 32"/>
          <p:cNvSpPr txBox="1"/>
          <p:nvPr/>
        </p:nvSpPr>
        <p:spPr>
          <a:xfrm>
            <a:off x="20528499" y="20259984"/>
            <a:ext cx="9410770" cy="841864"/>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Use Cases</a:t>
            </a:r>
          </a:p>
        </p:txBody>
      </p:sp>
      <p:sp>
        <p:nvSpPr>
          <p:cNvPr id="35" name="TextBox 34"/>
          <p:cNvSpPr txBox="1"/>
          <p:nvPr/>
        </p:nvSpPr>
        <p:spPr>
          <a:xfrm>
            <a:off x="20528499" y="21052355"/>
            <a:ext cx="9410771" cy="7012784"/>
          </a:xfrm>
          <a:prstGeom prst="rect">
            <a:avLst/>
          </a:prstGeom>
          <a:noFill/>
        </p:spPr>
        <p:txBody>
          <a:bodyPr wrap="square" lIns="86962" tIns="43481" rIns="86962" bIns="43481" rtlCol="0">
            <a:spAutoFit/>
          </a:bodyPr>
          <a:lstStyle/>
          <a:p>
            <a:pPr marL="543514" indent="-543514">
              <a:buFont typeface="Arial"/>
              <a:buChar char="•"/>
            </a:pPr>
            <a:r>
              <a:rPr lang="en-US" sz="4500" dirty="0">
                <a:solidFill>
                  <a:schemeClr val="tx1">
                    <a:lumMod val="65000"/>
                    <a:lumOff val="35000"/>
                  </a:schemeClr>
                </a:solidFill>
                <a:cs typeface="Arial" pitchFamily="34" charset="0"/>
              </a:rPr>
              <a:t>Improving efficiency of multi-team interaction</a:t>
            </a:r>
          </a:p>
          <a:p>
            <a:pPr marL="1595818" lvl="1" indent="-603905">
              <a:buFont typeface="Arial"/>
              <a:buChar char="•"/>
            </a:pPr>
            <a:r>
              <a:rPr lang="en-US" sz="4500" dirty="0">
                <a:solidFill>
                  <a:schemeClr val="tx1">
                    <a:lumMod val="65000"/>
                    <a:lumOff val="35000"/>
                  </a:schemeClr>
                </a:solidFill>
                <a:cs typeface="Arial" pitchFamily="34" charset="0"/>
              </a:rPr>
              <a:t>Proposing and verifying theories on LDGs</a:t>
            </a:r>
          </a:p>
          <a:p>
            <a:pPr marL="543514" indent="-543514">
              <a:buFont typeface="Arial"/>
              <a:buChar char="•"/>
            </a:pPr>
            <a:r>
              <a:rPr lang="en-US" sz="4500" dirty="0">
                <a:solidFill>
                  <a:schemeClr val="tx1">
                    <a:lumMod val="65000"/>
                    <a:lumOff val="35000"/>
                  </a:schemeClr>
                </a:solidFill>
                <a:cs typeface="Arial" pitchFamily="34" charset="0"/>
              </a:rPr>
              <a:t>Studying acts of aggression and bullying in classrooms and playground </a:t>
            </a:r>
          </a:p>
          <a:p>
            <a:pPr marL="1636581" lvl="1" indent="-535966">
              <a:buFont typeface="Arial"/>
              <a:buChar char="•"/>
            </a:pPr>
            <a:r>
              <a:rPr lang="en-US" sz="4500" dirty="0">
                <a:solidFill>
                  <a:schemeClr val="tx1">
                    <a:lumMod val="65000"/>
                    <a:lumOff val="35000"/>
                  </a:schemeClr>
                </a:solidFill>
                <a:cs typeface="Arial" pitchFamily="34" charset="0"/>
              </a:rPr>
              <a:t>Additional challenges due to noise and long distance person tracking</a:t>
            </a:r>
          </a:p>
        </p:txBody>
      </p:sp>
      <p:sp>
        <p:nvSpPr>
          <p:cNvPr id="38" name="TextBox 37"/>
          <p:cNvSpPr txBox="1"/>
          <p:nvPr/>
        </p:nvSpPr>
        <p:spPr>
          <a:xfrm>
            <a:off x="20528500" y="28558333"/>
            <a:ext cx="9410770" cy="870245"/>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Conclusion</a:t>
            </a:r>
          </a:p>
        </p:txBody>
      </p:sp>
      <p:sp>
        <p:nvSpPr>
          <p:cNvPr id="39" name="TextBox 38"/>
          <p:cNvSpPr txBox="1"/>
          <p:nvPr/>
        </p:nvSpPr>
        <p:spPr>
          <a:xfrm>
            <a:off x="20528496" y="29350704"/>
            <a:ext cx="9410771" cy="5851645"/>
          </a:xfrm>
          <a:prstGeom prst="rect">
            <a:avLst/>
          </a:prstGeom>
          <a:noFill/>
        </p:spPr>
        <p:txBody>
          <a:bodyPr wrap="square" lIns="86962" tIns="43481" rIns="86962" bIns="43481" rtlCol="0">
            <a:spAutoFit/>
          </a:bodyPr>
          <a:lstStyle/>
          <a:p>
            <a:pPr marL="554083" indent="-554083">
              <a:buFont typeface="Arial"/>
              <a:buChar char="•"/>
            </a:pPr>
            <a:r>
              <a:rPr lang="en-US" sz="4500" dirty="0">
                <a:solidFill>
                  <a:schemeClr val="tx1">
                    <a:lumMod val="65000"/>
                    <a:lumOff val="35000"/>
                  </a:schemeClr>
                </a:solidFill>
                <a:cs typeface="Arial" pitchFamily="34" charset="0"/>
              </a:rPr>
              <a:t>A scalable content aware data repository based solution for conducting research LDGs and analyzing data</a:t>
            </a:r>
          </a:p>
          <a:p>
            <a:pPr marL="554083" indent="-554083">
              <a:buFont typeface="Arial"/>
              <a:buChar char="•"/>
            </a:pPr>
            <a:r>
              <a:rPr lang="en-US" sz="4500" dirty="0">
                <a:solidFill>
                  <a:schemeClr val="tx1">
                    <a:lumMod val="65000"/>
                    <a:lumOff val="35000"/>
                  </a:schemeClr>
                </a:solidFill>
                <a:cs typeface="Arial" pitchFamily="34" charset="0"/>
              </a:rPr>
              <a:t>A microscope to study the world of LDGs</a:t>
            </a:r>
          </a:p>
          <a:p>
            <a:pPr marL="554083" indent="-554083">
              <a:buFont typeface="Arial"/>
              <a:buChar char="•"/>
            </a:pPr>
            <a:r>
              <a:rPr lang="en-US" sz="4500" dirty="0">
                <a:solidFill>
                  <a:schemeClr val="tx1">
                    <a:lumMod val="65000"/>
                    <a:lumOff val="35000"/>
                  </a:schemeClr>
                </a:solidFill>
                <a:cs typeface="Arial" pitchFamily="34" charset="0"/>
              </a:rPr>
              <a:t>Could lead to pioneering changes in Social Science research</a:t>
            </a:r>
          </a:p>
        </p:txBody>
      </p:sp>
      <p:sp>
        <p:nvSpPr>
          <p:cNvPr id="49" name="TextBox 48"/>
          <p:cNvSpPr txBox="1"/>
          <p:nvPr/>
        </p:nvSpPr>
        <p:spPr>
          <a:xfrm>
            <a:off x="20506188" y="40501001"/>
            <a:ext cx="9410771" cy="516805"/>
          </a:xfrm>
          <a:prstGeom prst="rect">
            <a:avLst/>
          </a:prstGeom>
          <a:noFill/>
        </p:spPr>
        <p:txBody>
          <a:bodyPr wrap="square" lIns="86962" tIns="43481" rIns="86962" bIns="43481" rtlCol="0">
            <a:spAutoFit/>
          </a:bodyPr>
          <a:lstStyle/>
          <a:p>
            <a:r>
              <a:rPr lang="en-US" sz="2700" dirty="0">
                <a:solidFill>
                  <a:schemeClr val="tx1">
                    <a:lumMod val="65000"/>
                    <a:lumOff val="35000"/>
                  </a:schemeClr>
                </a:solidFill>
                <a:cs typeface="Arial" pitchFamily="34" charset="0"/>
              </a:rPr>
              <a:t>For more information, please visit </a:t>
            </a:r>
            <a:r>
              <a:rPr lang="en-US" sz="2700" i="1" dirty="0">
                <a:solidFill>
                  <a:schemeClr val="tx1">
                    <a:lumMod val="65000"/>
                    <a:lumOff val="35000"/>
                  </a:schemeClr>
                </a:solidFill>
                <a:cs typeface="Arial" pitchFamily="34" charset="0"/>
                <a:hlinkClick r:id="rId3"/>
              </a:rPr>
              <a:t>http://isda.ncsa.illinois.edu</a:t>
            </a:r>
            <a:endParaRPr lang="en-US" sz="2700" i="1" dirty="0">
              <a:solidFill>
                <a:schemeClr val="tx1">
                  <a:lumMod val="65000"/>
                  <a:lumOff val="35000"/>
                </a:schemeClr>
              </a:solidFill>
              <a:cs typeface="Arial" pitchFamily="34" charset="0"/>
            </a:endParaRPr>
          </a:p>
        </p:txBody>
      </p:sp>
      <p:sp>
        <p:nvSpPr>
          <p:cNvPr id="53" name="Rectangle 52"/>
          <p:cNvSpPr/>
          <p:nvPr/>
        </p:nvSpPr>
        <p:spPr>
          <a:xfrm>
            <a:off x="1" y="41469533"/>
            <a:ext cx="30267275" cy="249114"/>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62" tIns="43481" rIns="86962" bIns="43481" rtlCol="0" anchor="ctr"/>
          <a:lstStyle/>
          <a:p>
            <a:pPr algn="ctr"/>
            <a:endParaRPr lang="en-US" sz="10900" dirty="0"/>
          </a:p>
        </p:txBody>
      </p:sp>
      <p:sp>
        <p:nvSpPr>
          <p:cNvPr id="54" name="Text Placeholder 5"/>
          <p:cNvSpPr>
            <a:spLocks noGrp="1"/>
          </p:cNvSpPr>
          <p:nvPr>
            <p:ph type="body" sz="quarter" idx="10"/>
          </p:nvPr>
        </p:nvSpPr>
        <p:spPr>
          <a:xfrm>
            <a:off x="382256" y="-148591"/>
            <a:ext cx="29502764" cy="2649112"/>
          </a:xfrm>
        </p:spPr>
        <p:txBody>
          <a:bodyPr>
            <a:normAutofit fontScale="77500" lnSpcReduction="20000"/>
          </a:bodyPr>
          <a:lstStyle/>
          <a:p>
            <a:r>
              <a:rPr lang="en-US" sz="9600" dirty="0">
                <a:effectLst/>
              </a:rPr>
              <a:t>Groupscope:</a:t>
            </a:r>
          </a:p>
          <a:p>
            <a:r>
              <a:rPr lang="en-US" sz="9600" dirty="0">
                <a:effectLst/>
              </a:rPr>
              <a:t>A Microscope for Large Dynamic Groups Research </a:t>
            </a:r>
            <a:endParaRPr lang="en-US" sz="9600" dirty="0"/>
          </a:p>
          <a:p>
            <a:endParaRPr lang="en-US" sz="6300" dirty="0"/>
          </a:p>
        </p:txBody>
      </p:sp>
      <p:sp>
        <p:nvSpPr>
          <p:cNvPr id="59" name="Text Placeholder 10"/>
          <p:cNvSpPr>
            <a:spLocks noGrp="1"/>
          </p:cNvSpPr>
          <p:nvPr>
            <p:ph type="body" sz="quarter" idx="11"/>
          </p:nvPr>
        </p:nvSpPr>
        <p:spPr>
          <a:xfrm>
            <a:off x="382256" y="2151778"/>
            <a:ext cx="29502764" cy="1674105"/>
          </a:xfrm>
        </p:spPr>
        <p:txBody>
          <a:bodyPr>
            <a:normAutofit fontScale="55000" lnSpcReduction="20000"/>
          </a:bodyPr>
          <a:lstStyle/>
          <a:p>
            <a:pPr algn="ctr"/>
            <a:r>
              <a:rPr lang="en-US" sz="6200" dirty="0">
                <a:solidFill>
                  <a:schemeClr val="bg1">
                    <a:lumMod val="85000"/>
                  </a:schemeClr>
                </a:solidFill>
              </a:rPr>
              <a:t>Sandeep Puthanveetil Satheesan, Marshall Scott Poole, Rob Kooper, Kenton McHenry</a:t>
            </a:r>
            <a:r>
              <a:rPr lang="en-US" sz="5600" dirty="0">
                <a:solidFill>
                  <a:schemeClr val="bg1">
                    <a:lumMod val="85000"/>
                  </a:schemeClr>
                </a:solidFill>
              </a:rPr>
              <a:t> </a:t>
            </a:r>
          </a:p>
          <a:p>
            <a:pPr algn="ctr"/>
            <a:r>
              <a:rPr lang="en-US" sz="5200" dirty="0">
                <a:solidFill>
                  <a:schemeClr val="bg1">
                    <a:lumMod val="85000"/>
                  </a:schemeClr>
                </a:solidFill>
              </a:rPr>
              <a:t>National Center for Supercomputing Applications, University of Illinois at Urbana-Champaign, Urbana, IL, USA</a:t>
            </a:r>
            <a:br>
              <a:rPr lang="en-US" sz="5200" dirty="0">
                <a:solidFill>
                  <a:schemeClr val="bg1">
                    <a:lumMod val="85000"/>
                  </a:schemeClr>
                </a:solidFill>
              </a:rPr>
            </a:br>
            <a:r>
              <a:rPr lang="en-US" sz="5200" dirty="0">
                <a:solidFill>
                  <a:schemeClr val="bg1">
                    <a:lumMod val="85000"/>
                  </a:schemeClr>
                </a:solidFill>
              </a:rPr>
              <a:t>{sandeeps, mchenry}@illinois.edu</a:t>
            </a:r>
          </a:p>
        </p:txBody>
      </p:sp>
      <p:pic>
        <p:nvPicPr>
          <p:cNvPr id="4" name="Picture 3" descr="ncsa_vertica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674" y="888493"/>
            <a:ext cx="2971799" cy="2009034"/>
          </a:xfrm>
          <a:prstGeom prst="rect">
            <a:avLst/>
          </a:prstGeom>
        </p:spPr>
      </p:pic>
      <p:pic>
        <p:nvPicPr>
          <p:cNvPr id="36" name="Picture 35" descr="uclogo_horz_bold.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666" y="1485911"/>
            <a:ext cx="4593828" cy="762001"/>
          </a:xfrm>
          <a:prstGeom prst="rect">
            <a:avLst/>
          </a:prstGeom>
        </p:spPr>
      </p:pic>
      <p:grpSp>
        <p:nvGrpSpPr>
          <p:cNvPr id="11" name="Group 10"/>
          <p:cNvGrpSpPr/>
          <p:nvPr/>
        </p:nvGrpSpPr>
        <p:grpSpPr>
          <a:xfrm>
            <a:off x="20528499" y="36999186"/>
            <a:ext cx="9426111" cy="3171119"/>
            <a:chOff x="22326600" y="39243000"/>
            <a:chExt cx="10251749" cy="3252406"/>
          </a:xfrm>
        </p:grpSpPr>
        <p:sp>
          <p:nvSpPr>
            <p:cNvPr id="42" name="TextBox 41"/>
            <p:cNvSpPr txBox="1"/>
            <p:nvPr/>
          </p:nvSpPr>
          <p:spPr>
            <a:xfrm>
              <a:off x="22343285" y="39243000"/>
              <a:ext cx="10235064" cy="707886"/>
            </a:xfrm>
            <a:prstGeom prst="rect">
              <a:avLst/>
            </a:prstGeom>
            <a:noFill/>
          </p:spPr>
          <p:txBody>
            <a:bodyPr wrap="square" lIns="91440" tIns="45720" rIns="91440" bIns="45720" rtlCol="0">
              <a:spAutoFit/>
            </a:bodyPr>
            <a:lstStyle/>
            <a:p>
              <a:r>
                <a:rPr lang="en-US" sz="3800" dirty="0">
                  <a:solidFill>
                    <a:schemeClr val="tx2">
                      <a:lumMod val="60000"/>
                      <a:lumOff val="40000"/>
                    </a:schemeClr>
                  </a:solidFill>
                  <a:latin typeface="Arial Narrow" pitchFamily="34" charset="0"/>
                  <a:cs typeface="Arial" pitchFamily="34" charset="0"/>
                </a:rPr>
                <a:t>Acknowledgement</a:t>
              </a:r>
            </a:p>
          </p:txBody>
        </p:sp>
        <p:sp>
          <p:nvSpPr>
            <p:cNvPr id="43" name="TextBox 42"/>
            <p:cNvSpPr txBox="1"/>
            <p:nvPr/>
          </p:nvSpPr>
          <p:spPr>
            <a:xfrm>
              <a:off x="24993600" y="40454318"/>
              <a:ext cx="7584747" cy="1754327"/>
            </a:xfrm>
            <a:prstGeom prst="rect">
              <a:avLst/>
            </a:prstGeom>
            <a:noFill/>
          </p:spPr>
          <p:txBody>
            <a:bodyPr wrap="square" lIns="91440" tIns="45720" rIns="91440" bIns="45720" rtlCol="0">
              <a:spAutoFit/>
            </a:bodyPr>
            <a:lstStyle/>
            <a:p>
              <a:r>
                <a:rPr lang="en-US" sz="3400" dirty="0">
                  <a:solidFill>
                    <a:schemeClr val="tx1">
                      <a:lumMod val="65000"/>
                      <a:lumOff val="35000"/>
                    </a:schemeClr>
                  </a:solidFill>
                  <a:cs typeface="Arial" pitchFamily="34" charset="0"/>
                </a:rPr>
                <a:t>This work at NCSA/UIUC has been supported by the National Science Foundation under grant BCS-0941268. </a:t>
              </a:r>
            </a:p>
          </p:txBody>
        </p:sp>
        <p:pic>
          <p:nvPicPr>
            <p:cNvPr id="37" name="Picture 36"/>
            <p:cNvPicPr>
              <a:picLocks noChangeAspect="1"/>
            </p:cNvPicPr>
            <p:nvPr/>
          </p:nvPicPr>
          <p:blipFill>
            <a:blip r:embed="rId6">
              <a:alphaModFix/>
            </a:blip>
            <a:stretch>
              <a:fillRect/>
            </a:stretch>
          </p:blipFill>
          <p:spPr>
            <a:xfrm>
              <a:off x="22326600" y="40026526"/>
              <a:ext cx="2659577" cy="2468880"/>
            </a:xfrm>
            <a:prstGeom prst="rect">
              <a:avLst/>
            </a:prstGeom>
          </p:spPr>
        </p:pic>
      </p:grpSp>
      <p:cxnSp>
        <p:nvCxnSpPr>
          <p:cNvPr id="45" name="Straight Connector 44"/>
          <p:cNvCxnSpPr/>
          <p:nvPr/>
        </p:nvCxnSpPr>
        <p:spPr>
          <a:xfrm>
            <a:off x="770695" y="9584126"/>
            <a:ext cx="29090130" cy="154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632" y="32495997"/>
            <a:ext cx="9410770" cy="870245"/>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NCSA Medici</a:t>
            </a:r>
          </a:p>
        </p:txBody>
      </p:sp>
      <p:sp>
        <p:nvSpPr>
          <p:cNvPr id="50" name="TextBox 49"/>
          <p:cNvSpPr txBox="1"/>
          <p:nvPr/>
        </p:nvSpPr>
        <p:spPr>
          <a:xfrm>
            <a:off x="700633" y="33288369"/>
            <a:ext cx="9410771" cy="5851645"/>
          </a:xfrm>
          <a:prstGeom prst="rect">
            <a:avLst/>
          </a:prstGeom>
          <a:noFill/>
        </p:spPr>
        <p:txBody>
          <a:bodyPr wrap="square" lIns="86962" tIns="43481" rIns="86962" bIns="43481" rtlCol="0">
            <a:spAutoFit/>
          </a:bodyPr>
          <a:lstStyle/>
          <a:p>
            <a:pPr marL="554083" indent="-554083">
              <a:buFont typeface="Arial"/>
              <a:buChar char="•"/>
            </a:pPr>
            <a:r>
              <a:rPr lang="en-US" sz="4500" dirty="0">
                <a:solidFill>
                  <a:schemeClr val="tx1">
                    <a:lumMod val="65000"/>
                    <a:lumOff val="35000"/>
                  </a:schemeClr>
                </a:solidFill>
                <a:cs typeface="Arial" pitchFamily="34" charset="0"/>
              </a:rPr>
              <a:t>Scalable content aware data repository</a:t>
            </a:r>
          </a:p>
          <a:p>
            <a:pPr marL="554083" indent="-554083">
              <a:buFont typeface="Arial"/>
              <a:buChar char="•"/>
            </a:pPr>
            <a:r>
              <a:rPr lang="en-US" sz="4500" dirty="0">
                <a:solidFill>
                  <a:schemeClr val="tx1">
                    <a:lumMod val="65000"/>
                    <a:lumOff val="35000"/>
                  </a:schemeClr>
                </a:solidFill>
                <a:cs typeface="Arial" pitchFamily="34" charset="0"/>
              </a:rPr>
              <a:t>Heterogeneous data</a:t>
            </a:r>
          </a:p>
          <a:p>
            <a:pPr marL="554083" indent="-554083">
              <a:buFont typeface="Arial"/>
              <a:buChar char="•"/>
            </a:pPr>
            <a:r>
              <a:rPr lang="en-US" sz="4500" dirty="0">
                <a:solidFill>
                  <a:schemeClr val="tx1">
                    <a:lumMod val="65000"/>
                    <a:lumOff val="35000"/>
                  </a:schemeClr>
                </a:solidFill>
                <a:cs typeface="Arial" pitchFamily="34" charset="0"/>
              </a:rPr>
              <a:t>RESTful services</a:t>
            </a:r>
          </a:p>
          <a:p>
            <a:pPr marL="554083" indent="-554083">
              <a:buFont typeface="Arial"/>
              <a:buChar char="•"/>
            </a:pPr>
            <a:r>
              <a:rPr lang="en-US" sz="4500" dirty="0">
                <a:solidFill>
                  <a:schemeClr val="tx1">
                    <a:lumMod val="65000"/>
                    <a:lumOff val="35000"/>
                  </a:schemeClr>
                </a:solidFill>
                <a:cs typeface="Arial" pitchFamily="34" charset="0"/>
              </a:rPr>
              <a:t>Data storage layer abstraction</a:t>
            </a:r>
          </a:p>
          <a:p>
            <a:pPr marL="554083" indent="-554083">
              <a:buFont typeface="Arial"/>
              <a:buChar char="•"/>
            </a:pPr>
            <a:r>
              <a:rPr lang="en-US" sz="4500" dirty="0">
                <a:solidFill>
                  <a:schemeClr val="tx1">
                    <a:lumMod val="65000"/>
                    <a:lumOff val="35000"/>
                  </a:schemeClr>
                </a:solidFill>
                <a:cs typeface="Arial" pitchFamily="34" charset="0"/>
              </a:rPr>
              <a:t>Scaling based on study requirements</a:t>
            </a:r>
          </a:p>
          <a:p>
            <a:pPr marL="554083" indent="-554083">
              <a:buFont typeface="Arial"/>
              <a:buChar char="•"/>
            </a:pPr>
            <a:r>
              <a:rPr lang="en-US" sz="4500" dirty="0">
                <a:solidFill>
                  <a:schemeClr val="tx1">
                    <a:lumMod val="65000"/>
                    <a:lumOff val="35000"/>
                  </a:schemeClr>
                </a:solidFill>
                <a:cs typeface="Arial" pitchFamily="34" charset="0"/>
              </a:rPr>
              <a:t>Extractors</a:t>
            </a:r>
          </a:p>
          <a:p>
            <a:pPr marL="554083" indent="-554083">
              <a:buFont typeface="Arial"/>
              <a:buChar char="•"/>
            </a:pPr>
            <a:r>
              <a:rPr lang="en-US" sz="4500" dirty="0">
                <a:solidFill>
                  <a:schemeClr val="tx1">
                    <a:lumMod val="65000"/>
                    <a:lumOff val="35000"/>
                  </a:schemeClr>
                </a:solidFill>
                <a:cs typeface="Arial" pitchFamily="34" charset="0"/>
              </a:rPr>
              <a:t>Previewers</a:t>
            </a:r>
          </a:p>
        </p:txBody>
      </p:sp>
      <p:pic>
        <p:nvPicPr>
          <p:cNvPr id="2" name="Picture 1"/>
          <p:cNvPicPr>
            <a:picLocks noChangeAspect="1"/>
          </p:cNvPicPr>
          <p:nvPr/>
        </p:nvPicPr>
        <p:blipFill>
          <a:blip r:embed="rId7"/>
          <a:stretch>
            <a:fillRect/>
          </a:stretch>
        </p:blipFill>
        <p:spPr>
          <a:xfrm>
            <a:off x="20559983" y="10478238"/>
            <a:ext cx="9408078" cy="8744751"/>
          </a:xfrm>
          <a:prstGeom prst="rect">
            <a:avLst/>
          </a:prstGeom>
        </p:spPr>
      </p:pic>
      <p:sp>
        <p:nvSpPr>
          <p:cNvPr id="34" name="TextBox 33"/>
          <p:cNvSpPr txBox="1"/>
          <p:nvPr/>
        </p:nvSpPr>
        <p:spPr>
          <a:xfrm>
            <a:off x="10439408" y="20614745"/>
            <a:ext cx="9410770" cy="870245"/>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Integration with ELAN</a:t>
            </a:r>
          </a:p>
        </p:txBody>
      </p:sp>
      <p:sp>
        <p:nvSpPr>
          <p:cNvPr id="46" name="TextBox 45"/>
          <p:cNvSpPr txBox="1"/>
          <p:nvPr/>
        </p:nvSpPr>
        <p:spPr>
          <a:xfrm>
            <a:off x="10439405" y="21407116"/>
            <a:ext cx="9410771" cy="3691038"/>
          </a:xfrm>
          <a:prstGeom prst="rect">
            <a:avLst/>
          </a:prstGeom>
          <a:noFill/>
        </p:spPr>
        <p:txBody>
          <a:bodyPr wrap="square" lIns="86962" tIns="43481" rIns="86962" bIns="43481" rtlCol="0">
            <a:spAutoFit/>
          </a:bodyPr>
          <a:lstStyle/>
          <a:p>
            <a:pPr marL="554083" indent="-554083">
              <a:buFont typeface="Arial"/>
              <a:buChar char="•"/>
            </a:pPr>
            <a:r>
              <a:rPr lang="en-US" sz="4500" dirty="0">
                <a:solidFill>
                  <a:schemeClr val="tx1">
                    <a:lumMod val="65000"/>
                    <a:lumOff val="35000"/>
                  </a:schemeClr>
                </a:solidFill>
                <a:cs typeface="Arial" pitchFamily="34" charset="0"/>
              </a:rPr>
              <a:t>Tool for annotation and transcription</a:t>
            </a:r>
          </a:p>
          <a:p>
            <a:pPr marL="554083" indent="-554083">
              <a:buFont typeface="Arial"/>
              <a:buChar char="•"/>
            </a:pPr>
            <a:r>
              <a:rPr lang="en-US" sz="4500" dirty="0">
                <a:solidFill>
                  <a:schemeClr val="tx1">
                    <a:lumMod val="65000"/>
                    <a:lumOff val="35000"/>
                  </a:schemeClr>
                </a:solidFill>
                <a:cs typeface="Arial" pitchFamily="34" charset="0"/>
              </a:rPr>
              <a:t>WebDAV as platform for integration</a:t>
            </a:r>
          </a:p>
          <a:p>
            <a:pPr marL="554083" indent="-554083">
              <a:buFont typeface="Arial"/>
              <a:buChar char="•"/>
            </a:pPr>
            <a:r>
              <a:rPr lang="en-US" sz="4500" dirty="0">
                <a:solidFill>
                  <a:schemeClr val="tx1">
                    <a:lumMod val="65000"/>
                    <a:lumOff val="35000"/>
                  </a:schemeClr>
                </a:solidFill>
                <a:cs typeface="Arial" pitchFamily="34" charset="0"/>
              </a:rPr>
              <a:t>Provides a more intuitive interface</a:t>
            </a:r>
          </a:p>
          <a:p>
            <a:pPr marL="554083" indent="-554083">
              <a:buFont typeface="Arial"/>
              <a:buChar char="•"/>
            </a:pPr>
            <a:r>
              <a:rPr lang="en-US" sz="4500" dirty="0">
                <a:solidFill>
                  <a:schemeClr val="tx1">
                    <a:lumMod val="65000"/>
                    <a:lumOff val="35000"/>
                  </a:schemeClr>
                </a:solidFill>
                <a:cs typeface="Arial" pitchFamily="34" charset="0"/>
              </a:rPr>
              <a:t>Easier management of data and annotation files</a:t>
            </a:r>
          </a:p>
        </p:txBody>
      </p:sp>
      <p:sp>
        <p:nvSpPr>
          <p:cNvPr id="47" name="TextBox 46"/>
          <p:cNvSpPr txBox="1"/>
          <p:nvPr/>
        </p:nvSpPr>
        <p:spPr>
          <a:xfrm>
            <a:off x="10439408" y="33567847"/>
            <a:ext cx="9410770" cy="870245"/>
          </a:xfrm>
          <a:prstGeom prst="rect">
            <a:avLst/>
          </a:prstGeom>
          <a:noFill/>
        </p:spPr>
        <p:txBody>
          <a:bodyPr wrap="square" lIns="86962" tIns="43481" rIns="86962" bIns="43481" rtlCol="0">
            <a:spAutoFit/>
          </a:bodyPr>
          <a:lstStyle/>
          <a:p>
            <a:r>
              <a:rPr lang="en-US" sz="4900" b="1" dirty="0">
                <a:solidFill>
                  <a:schemeClr val="accent5">
                    <a:lumMod val="75000"/>
                  </a:schemeClr>
                </a:solidFill>
                <a:latin typeface="Arial Narrow" pitchFamily="34" charset="0"/>
                <a:cs typeface="Arial" pitchFamily="34" charset="0"/>
              </a:rPr>
              <a:t>Person Detection and Tracking</a:t>
            </a:r>
          </a:p>
        </p:txBody>
      </p:sp>
      <p:sp>
        <p:nvSpPr>
          <p:cNvPr id="51" name="TextBox 50"/>
          <p:cNvSpPr txBox="1"/>
          <p:nvPr/>
        </p:nvSpPr>
        <p:spPr>
          <a:xfrm>
            <a:off x="10439408" y="34385098"/>
            <a:ext cx="9410771" cy="6571848"/>
          </a:xfrm>
          <a:prstGeom prst="rect">
            <a:avLst/>
          </a:prstGeom>
          <a:noFill/>
        </p:spPr>
        <p:txBody>
          <a:bodyPr wrap="square" lIns="86962" tIns="43481" rIns="86962" bIns="43481" rtlCol="0">
            <a:spAutoFit/>
          </a:bodyPr>
          <a:lstStyle/>
          <a:p>
            <a:pPr marL="543514" indent="-543514">
              <a:buFont typeface="Arial"/>
              <a:buChar char="•"/>
            </a:pPr>
            <a:r>
              <a:rPr lang="en-US" sz="4500" dirty="0">
                <a:solidFill>
                  <a:schemeClr val="tx1">
                    <a:lumMod val="65000"/>
                    <a:lumOff val="35000"/>
                  </a:schemeClr>
                </a:solidFill>
                <a:cs typeface="Arial" pitchFamily="34" charset="0"/>
              </a:rPr>
              <a:t>Identification of communication links</a:t>
            </a:r>
          </a:p>
          <a:p>
            <a:pPr marL="543514" indent="-543514">
              <a:buFont typeface="Arial"/>
              <a:buChar char="•"/>
            </a:pPr>
            <a:r>
              <a:rPr lang="en-US" sz="4500" dirty="0">
                <a:solidFill>
                  <a:schemeClr val="tx1">
                    <a:lumMod val="65000"/>
                    <a:lumOff val="35000"/>
                  </a:schemeClr>
                </a:solidFill>
                <a:cs typeface="Arial" pitchFamily="34" charset="0"/>
              </a:rPr>
              <a:t>Using Kinect depth data for indoor scenarios</a:t>
            </a:r>
          </a:p>
          <a:p>
            <a:pPr marL="554083" indent="-554083">
              <a:buFont typeface="Arial"/>
              <a:buChar char="•"/>
            </a:pPr>
            <a:r>
              <a:rPr lang="en-US" sz="4500" dirty="0">
                <a:solidFill>
                  <a:schemeClr val="tx1">
                    <a:lumMod val="65000"/>
                    <a:lumOff val="35000"/>
                  </a:schemeClr>
                </a:solidFill>
                <a:cs typeface="Arial" pitchFamily="34" charset="0"/>
              </a:rPr>
              <a:t>Tracking people from a distance</a:t>
            </a:r>
          </a:p>
          <a:p>
            <a:pPr marL="554083" indent="-554083">
              <a:buFont typeface="Arial"/>
              <a:buChar char="•"/>
            </a:pPr>
            <a:r>
              <a:rPr lang="en-US" sz="4500" i="1" dirty="0">
                <a:solidFill>
                  <a:schemeClr val="tx1">
                    <a:lumMod val="65000"/>
                    <a:lumOff val="35000"/>
                  </a:schemeClr>
                </a:solidFill>
                <a:cs typeface="Arial" pitchFamily="34" charset="0"/>
              </a:rPr>
              <a:t>“Tracking People by Learning their Appearances”, Ramanan et al (2007)</a:t>
            </a:r>
          </a:p>
          <a:p>
            <a:pPr marL="554083" indent="-554083">
              <a:buFont typeface="Arial"/>
              <a:buChar char="•"/>
            </a:pPr>
            <a:r>
              <a:rPr lang="en-US" sz="4500" i="1" dirty="0">
                <a:solidFill>
                  <a:schemeClr val="tx1">
                    <a:lumMod val="65000"/>
                    <a:lumOff val="35000"/>
                  </a:schemeClr>
                </a:solidFill>
                <a:cs typeface="Arial" pitchFamily="34" charset="0"/>
              </a:rPr>
              <a:t>“Detecting interaction links in a collaborating group using manually annotated data”, Mathur et al (2012)</a:t>
            </a:r>
          </a:p>
        </p:txBody>
      </p:sp>
      <p:grpSp>
        <p:nvGrpSpPr>
          <p:cNvPr id="9" name="Group 8"/>
          <p:cNvGrpSpPr/>
          <p:nvPr/>
        </p:nvGrpSpPr>
        <p:grpSpPr>
          <a:xfrm>
            <a:off x="10490181" y="25841110"/>
            <a:ext cx="9408078" cy="7058078"/>
            <a:chOff x="11353800" y="25831800"/>
            <a:chExt cx="10232136" cy="7239000"/>
          </a:xfrm>
        </p:grpSpPr>
        <p:pic>
          <p:nvPicPr>
            <p:cNvPr id="19" name="Picture 18" descr="frame 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53800" y="25850629"/>
              <a:ext cx="10232136" cy="7220171"/>
            </a:xfrm>
            <a:prstGeom prst="rect">
              <a:avLst/>
            </a:prstGeom>
          </p:spPr>
        </p:pic>
        <p:pic>
          <p:nvPicPr>
            <p:cNvPr id="20" name="Picture 19" descr="frame 2.png"/>
            <p:cNvPicPr>
              <a:picLocks noChangeAspect="1"/>
            </p:cNvPicPr>
            <p:nvPr/>
          </p:nvPicPr>
          <p:blipFill>
            <a:blip r:embed="rId9">
              <a:alphaModFix amt="64000"/>
              <a:extLst>
                <a:ext uri="{28A0092B-C50C-407E-A947-70E740481C1C}">
                  <a14:useLocalDpi xmlns:a14="http://schemas.microsoft.com/office/drawing/2010/main" val="0"/>
                </a:ext>
              </a:extLst>
            </a:blip>
            <a:stretch>
              <a:fillRect/>
            </a:stretch>
          </p:blipFill>
          <p:spPr>
            <a:xfrm>
              <a:off x="11353800" y="25831800"/>
              <a:ext cx="10232136" cy="7220171"/>
            </a:xfrm>
            <a:prstGeom prst="rect">
              <a:avLst/>
            </a:prstGeom>
          </p:spPr>
        </p:pic>
      </p:grpSp>
      <p:grpSp>
        <p:nvGrpSpPr>
          <p:cNvPr id="7" name="Group 6"/>
          <p:cNvGrpSpPr/>
          <p:nvPr/>
        </p:nvGrpSpPr>
        <p:grpSpPr>
          <a:xfrm>
            <a:off x="10439408" y="10401378"/>
            <a:ext cx="9402944" cy="9710832"/>
            <a:chOff x="11353800" y="10363200"/>
            <a:chExt cx="10226553" cy="9959754"/>
          </a:xfrm>
        </p:grpSpPr>
        <p:grpSp>
          <p:nvGrpSpPr>
            <p:cNvPr id="14" name="Group 13"/>
            <p:cNvGrpSpPr/>
            <p:nvPr/>
          </p:nvGrpSpPr>
          <p:grpSpPr>
            <a:xfrm>
              <a:off x="11353800" y="10363200"/>
              <a:ext cx="10226553" cy="9959754"/>
              <a:chOff x="14998698" y="20348334"/>
              <a:chExt cx="10226553" cy="9959754"/>
            </a:xfrm>
          </p:grpSpPr>
          <p:pic>
            <p:nvPicPr>
              <p:cNvPr id="13" name="Picture 12"/>
              <p:cNvPicPr>
                <a:picLocks noChangeAspect="1"/>
              </p:cNvPicPr>
              <p:nvPr/>
            </p:nvPicPr>
            <p:blipFill>
              <a:blip r:embed="rId10"/>
              <a:stretch>
                <a:fillRect/>
              </a:stretch>
            </p:blipFill>
            <p:spPr>
              <a:xfrm>
                <a:off x="14998698" y="20348334"/>
                <a:ext cx="10226553" cy="9959754"/>
              </a:xfrm>
              <a:prstGeom prst="rect">
                <a:avLst/>
              </a:prstGeom>
            </p:spPr>
          </p:pic>
          <p:sp>
            <p:nvSpPr>
              <p:cNvPr id="10" name="Text Box 40"/>
              <p:cNvSpPr txBox="1">
                <a:spLocks noChangeArrowheads="1"/>
              </p:cNvSpPr>
              <p:nvPr/>
            </p:nvSpPr>
            <p:spPr bwMode="auto">
              <a:xfrm>
                <a:off x="16154400" y="23015334"/>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marL="457200" fontAlgn="base">
                  <a:spcBef>
                    <a:spcPct val="0"/>
                  </a:spcBef>
                  <a:spcAft>
                    <a:spcPct val="0"/>
                  </a:spcAft>
                  <a:defRPr sz="2400">
                    <a:solidFill>
                      <a:schemeClr val="tx1"/>
                    </a:solidFill>
                    <a:latin typeface="Arial" charset="0"/>
                    <a:ea typeface="ＭＳ Ｐゴシック" charset="0"/>
                  </a:defRPr>
                </a:lvl2pPr>
                <a:lvl3pPr marL="914400" fontAlgn="base">
                  <a:spcBef>
                    <a:spcPct val="0"/>
                  </a:spcBef>
                  <a:spcAft>
                    <a:spcPct val="0"/>
                  </a:spcAft>
                  <a:defRPr sz="2400">
                    <a:solidFill>
                      <a:schemeClr val="tx1"/>
                    </a:solidFill>
                    <a:latin typeface="Arial" charset="0"/>
                    <a:ea typeface="ＭＳ Ｐゴシック" charset="0"/>
                  </a:defRPr>
                </a:lvl3pPr>
                <a:lvl4pPr marL="1371600" fontAlgn="base">
                  <a:spcBef>
                    <a:spcPct val="0"/>
                  </a:spcBef>
                  <a:spcAft>
                    <a:spcPct val="0"/>
                  </a:spcAft>
                  <a:defRPr sz="2400">
                    <a:solidFill>
                      <a:schemeClr val="tx1"/>
                    </a:solidFill>
                    <a:latin typeface="Arial" charset="0"/>
                    <a:ea typeface="ＭＳ Ｐゴシック" charset="0"/>
                  </a:defRPr>
                </a:lvl4pPr>
                <a:lvl5pPr marL="1828800" fontAlgn="base">
                  <a:spcBef>
                    <a:spcPct val="0"/>
                  </a:spcBef>
                  <a:spcAft>
                    <a:spcPct val="0"/>
                  </a:spcAft>
                  <a:defRPr sz="2400">
                    <a:solidFill>
                      <a:schemeClr val="tx1"/>
                    </a:solidFill>
                    <a:latin typeface="Arial" charset="0"/>
                    <a:ea typeface="ＭＳ Ｐゴシック" charset="0"/>
                  </a:defRPr>
                </a:lvl5pPr>
                <a:lvl6pPr marL="2286000" fontAlgn="base">
                  <a:spcBef>
                    <a:spcPct val="0"/>
                  </a:spcBef>
                  <a:spcAft>
                    <a:spcPct val="0"/>
                  </a:spcAft>
                  <a:defRPr sz="2400">
                    <a:solidFill>
                      <a:schemeClr val="tx1"/>
                    </a:solidFill>
                    <a:latin typeface="Arial" charset="0"/>
                    <a:ea typeface="ＭＳ Ｐゴシック" charset="0"/>
                  </a:defRPr>
                </a:lvl6pPr>
                <a:lvl7pPr marL="2743200" fontAlgn="base">
                  <a:spcBef>
                    <a:spcPct val="0"/>
                  </a:spcBef>
                  <a:spcAft>
                    <a:spcPct val="0"/>
                  </a:spcAft>
                  <a:defRPr sz="2400">
                    <a:solidFill>
                      <a:schemeClr val="tx1"/>
                    </a:solidFill>
                    <a:latin typeface="Arial" charset="0"/>
                    <a:ea typeface="ＭＳ Ｐゴシック" charset="0"/>
                  </a:defRPr>
                </a:lvl7pPr>
                <a:lvl8pPr marL="3200400" fontAlgn="base">
                  <a:spcBef>
                    <a:spcPct val="0"/>
                  </a:spcBef>
                  <a:spcAft>
                    <a:spcPct val="0"/>
                  </a:spcAft>
                  <a:defRPr sz="2400">
                    <a:solidFill>
                      <a:schemeClr val="tx1"/>
                    </a:solidFill>
                    <a:latin typeface="Arial" charset="0"/>
                    <a:ea typeface="ＭＳ Ｐゴシック" charset="0"/>
                  </a:defRPr>
                </a:lvl8pPr>
                <a:lvl9pPr marL="3657600" fontAlgn="base">
                  <a:spcBef>
                    <a:spcPct val="0"/>
                  </a:spcBef>
                  <a:spcAft>
                    <a:spcPct val="0"/>
                  </a:spcAft>
                  <a:defRPr sz="2400">
                    <a:solidFill>
                      <a:schemeClr val="tx1"/>
                    </a:solidFill>
                    <a:latin typeface="Arial" charset="0"/>
                    <a:ea typeface="ＭＳ Ｐゴシック" charset="0"/>
                  </a:defRPr>
                </a:lvl9pPr>
              </a:lstStyle>
              <a:p>
                <a:pPr algn="ctr" defTabSz="869623"/>
                <a:r>
                  <a:rPr lang="en-US" dirty="0" smtClean="0">
                    <a:solidFill>
                      <a:srgbClr val="FFFFFF"/>
                    </a:solidFill>
                    <a:latin typeface="Cambria" charset="0"/>
                    <a:ea typeface="ÇlÇr ñæí©" charset="0"/>
                  </a:rPr>
                  <a:t>NCSA Medici</a:t>
                </a:r>
                <a:endParaRPr lang="en-US" sz="7600" dirty="0"/>
              </a:p>
            </p:txBody>
          </p:sp>
        </p:grpSp>
        <p:grpSp>
          <p:nvGrpSpPr>
            <p:cNvPr id="75" name="Group 74"/>
            <p:cNvGrpSpPr/>
            <p:nvPr/>
          </p:nvGrpSpPr>
          <p:grpSpPr>
            <a:xfrm>
              <a:off x="14173200" y="17466012"/>
              <a:ext cx="3449783" cy="2422187"/>
              <a:chOff x="14173200" y="17237412"/>
              <a:chExt cx="3449783" cy="2422187"/>
            </a:xfrm>
          </p:grpSpPr>
          <p:pic>
            <p:nvPicPr>
              <p:cNvPr id="71" name="Picture 7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173200" y="17237412"/>
                <a:ext cx="3449783" cy="2422187"/>
              </a:xfrm>
              <a:prstGeom prst="rect">
                <a:avLst/>
              </a:prstGeom>
            </p:spPr>
          </p:pic>
          <p:sp>
            <p:nvSpPr>
              <p:cNvPr id="74" name="TextBox 73"/>
              <p:cNvSpPr txBox="1">
                <a:spLocks noChangeAspect="1"/>
              </p:cNvSpPr>
              <p:nvPr/>
            </p:nvSpPr>
            <p:spPr>
              <a:xfrm>
                <a:off x="14782800" y="18897600"/>
                <a:ext cx="2219528" cy="468993"/>
              </a:xfrm>
              <a:prstGeom prst="rect">
                <a:avLst/>
              </a:prstGeom>
              <a:noFill/>
            </p:spPr>
            <p:txBody>
              <a:bodyPr wrap="square" rtlCol="0">
                <a:spAutoFit/>
              </a:bodyPr>
              <a:lstStyle/>
              <a:p>
                <a:pPr algn="ctr"/>
                <a:r>
                  <a:rPr lang="en-US" sz="2300" dirty="0">
                    <a:solidFill>
                      <a:schemeClr val="tx1">
                        <a:lumMod val="65000"/>
                        <a:lumOff val="35000"/>
                      </a:schemeClr>
                    </a:solidFill>
                    <a:cs typeface="Arial" pitchFamily="34" charset="0"/>
                  </a:rPr>
                  <a:t>WebDAV</a:t>
                </a:r>
                <a:endParaRPr lang="en-US" sz="2700" dirty="0">
                  <a:solidFill>
                    <a:schemeClr val="tx1">
                      <a:lumMod val="65000"/>
                      <a:lumOff val="35000"/>
                    </a:schemeClr>
                  </a:solidFill>
                  <a:cs typeface="Arial" pitchFamily="34" charset="0"/>
                </a:endParaRPr>
              </a:p>
            </p:txBody>
          </p:sp>
        </p:grpSp>
      </p:grpSp>
    </p:spTree>
    <p:extLst>
      <p:ext uri="{BB962C8B-B14F-4D97-AF65-F5344CB8AC3E}">
        <p14:creationId xmlns:p14="http://schemas.microsoft.com/office/powerpoint/2010/main" val="25978275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13060</TotalTime>
  <Words>499</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Sandeep Puthanveetil Satheesan</cp:lastModifiedBy>
  <cp:revision>337</cp:revision>
  <cp:lastPrinted>2013-10-16T21:17:10Z</cp:lastPrinted>
  <dcterms:created xsi:type="dcterms:W3CDTF">2012-07-31T20:28:00Z</dcterms:created>
  <dcterms:modified xsi:type="dcterms:W3CDTF">2013-10-17T22:09:19Z</dcterms:modified>
  <cp:category>scientific poster template</cp:category>
</cp:coreProperties>
</file>