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3" name="Shape 123"/>
          <p:cNvSpPr/>
          <p:nvPr>
            <p:ph type="sldImg"/>
          </p:nvPr>
        </p:nvSpPr>
        <p:spPr>
          <a:xfrm>
            <a:off x="1143000" y="685800"/>
            <a:ext cx="4572000" cy="3429000"/>
          </a:xfrm>
          <a:prstGeom prst="rect">
            <a:avLst/>
          </a:prstGeom>
        </p:spPr>
        <p:txBody>
          <a:bodyPr/>
          <a:lstStyle/>
          <a:p>
            <a:pPr/>
          </a:p>
        </p:txBody>
      </p:sp>
      <p:sp>
        <p:nvSpPr>
          <p:cNvPr id="124" name="Shape 1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Click To Edit Master Title Style"/>
          <p:cNvSpPr txBox="1"/>
          <p:nvPr>
            <p:ph type="title" hasCustomPrompt="1"/>
          </p:nvPr>
        </p:nvSpPr>
        <p:spPr>
          <a:xfrm>
            <a:off x="1524000" y="1122362"/>
            <a:ext cx="9144000" cy="2387601"/>
          </a:xfrm>
          <a:prstGeom prst="rect">
            <a:avLst/>
          </a:prstGeom>
        </p:spPr>
        <p:txBody>
          <a:bodyPr anchor="b"/>
          <a:lstStyle>
            <a:lvl1pPr>
              <a:defRPr sz="6000"/>
            </a:lvl1pPr>
          </a:lstStyle>
          <a:p>
            <a:pPr/>
            <a:r>
              <a:t>Click To Edit Master Title Style</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Layout">
    <p:spTree>
      <p:nvGrpSpPr>
        <p:cNvPr id="1" name=""/>
        <p:cNvGrpSpPr/>
        <p:nvPr/>
      </p:nvGrpSpPr>
      <p:grpSpPr>
        <a:xfrm>
          <a:off x="0" y="0"/>
          <a:ext cx="0" cy="0"/>
          <a:chOff x="0" y="0"/>
          <a:chExt cx="0" cy="0"/>
        </a:xfrm>
      </p:grpSpPr>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p:spTree>
      <p:nvGrpSpPr>
        <p:cNvPr id="1" name=""/>
        <p:cNvGrpSpPr/>
        <p:nvPr/>
      </p:nvGrpSpPr>
      <p:grpSpPr>
        <a:xfrm>
          <a:off x="0" y="0"/>
          <a:ext cx="0" cy="0"/>
          <a:chOff x="0" y="0"/>
          <a:chExt cx="0" cy="0"/>
        </a:xfrm>
      </p:grpSpPr>
      <p:sp>
        <p:nvSpPr>
          <p:cNvPr id="99" name="Body Level One…"/>
          <p:cNvSpPr txBox="1"/>
          <p:nvPr>
            <p:ph type="body" idx="1"/>
          </p:nvPr>
        </p:nvSpPr>
        <p:spPr>
          <a:xfrm>
            <a:off x="609479" y="1604519"/>
            <a:ext cx="10972442" cy="3977282"/>
          </a:xfrm>
          <a:prstGeom prst="rect">
            <a:avLst/>
          </a:prstGeom>
        </p:spPr>
        <p:txBody>
          <a:bodyPr lIns="0" tIns="0" rIns="0" bIns="0"/>
          <a:lstStyle/>
          <a:p>
            <a:pPr/>
            <a:r>
              <a:t>Body Level One</a:t>
            </a:r>
          </a:p>
          <a:p>
            <a:pPr lvl="1"/>
            <a:r>
              <a:t>Body Level Two</a:t>
            </a:r>
          </a:p>
          <a:p>
            <a:pPr lvl="2"/>
            <a:r>
              <a:t>Body Level Three</a:t>
            </a:r>
          </a:p>
          <a:p>
            <a:pPr lvl="3"/>
            <a:r>
              <a:t>Body Level Four</a:t>
            </a:r>
          </a:p>
          <a:p>
            <a:pPr lvl="4"/>
            <a:r>
              <a:t>Body Level Five</a:t>
            </a:r>
          </a:p>
        </p:txBody>
      </p:sp>
      <p:sp>
        <p:nvSpPr>
          <p:cNvPr id="100" name="Title Text"/>
          <p:cNvSpPr txBox="1"/>
          <p:nvPr>
            <p:ph type="title"/>
          </p:nvPr>
        </p:nvSpPr>
        <p:spPr>
          <a:prstGeom prst="rect">
            <a:avLst/>
          </a:prstGeom>
        </p:spPr>
        <p:txBody>
          <a:bodyPr/>
          <a:lstStyle>
            <a:lvl1pPr>
              <a:defRPr sz="3800"/>
            </a:lvl1pPr>
          </a:lstStyle>
          <a:p>
            <a:pPr/>
            <a:r>
              <a:t>Title Text</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08"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Slide">
    <p:spTree>
      <p:nvGrpSpPr>
        <p:cNvPr id="1" name=""/>
        <p:cNvGrpSpPr/>
        <p:nvPr/>
      </p:nvGrpSpPr>
      <p:grpSpPr>
        <a:xfrm>
          <a:off x="0" y="0"/>
          <a:ext cx="0" cy="0"/>
          <a:chOff x="0" y="0"/>
          <a:chExt cx="0" cy="0"/>
        </a:xfrm>
      </p:grpSpPr>
      <p:sp>
        <p:nvSpPr>
          <p:cNvPr id="115" name="Body Level One…"/>
          <p:cNvSpPr txBox="1"/>
          <p:nvPr>
            <p:ph type="body" sz="half" idx="1"/>
          </p:nvPr>
        </p:nvSpPr>
        <p:spPr>
          <a:xfrm>
            <a:off x="519935" y="2950685"/>
            <a:ext cx="11310116" cy="2704116"/>
          </a:xfrm>
          <a:prstGeom prst="rect">
            <a:avLst/>
          </a:prstGeom>
          <a:ln w="63360">
            <a:solidFill>
              <a:srgbClr val="000000"/>
            </a:solidFill>
            <a:round/>
          </a:ln>
        </p:spPr>
        <p:txBody>
          <a:bodyPr lIns="44999" tIns="44999" rIns="44999" bIns="44999"/>
          <a:lstStyle>
            <a:lvl1pPr algn="ctr">
              <a:defRPr sz="6000"/>
            </a:lvl1pPr>
            <a:lvl2pPr marL="1028700" indent="-571500" algn="ctr">
              <a:defRPr sz="6000"/>
            </a:lvl2pPr>
            <a:lvl3pPr marL="1600200" indent="-685800" algn="ctr">
              <a:defRPr sz="6000"/>
            </a:lvl3pPr>
            <a:lvl4pPr marL="2133600" indent="-762000" algn="ctr">
              <a:defRPr sz="6000"/>
            </a:lvl4pPr>
            <a:lvl5pPr marL="2590800" indent="-762000" algn="ctr">
              <a:defRPr sz="6000"/>
            </a:lvl5pPr>
          </a:lstStyle>
          <a:p>
            <a:pPr/>
            <a:r>
              <a:t>Body Level One</a:t>
            </a:r>
          </a:p>
          <a:p>
            <a:pPr lvl="1"/>
            <a:r>
              <a:t>Body Level Two</a:t>
            </a:r>
          </a:p>
          <a:p>
            <a:pPr lvl="2"/>
            <a:r>
              <a:t>Body Level Three</a:t>
            </a:r>
          </a:p>
          <a:p>
            <a:pPr lvl="3"/>
            <a:r>
              <a:t>Body Level Four</a:t>
            </a:r>
          </a:p>
          <a:p>
            <a:pPr lvl="4"/>
            <a:r>
              <a:t>Body Level Five</a:t>
            </a:r>
          </a:p>
        </p:txBody>
      </p:sp>
      <p:sp>
        <p:nvSpPr>
          <p:cNvPr id="116" name="Text Placeholder 5"/>
          <p:cNvSpPr/>
          <p:nvPr>
            <p:ph type="body" sz="quarter" idx="21"/>
          </p:nvPr>
        </p:nvSpPr>
        <p:spPr>
          <a:xfrm>
            <a:off x="2694545" y="103679"/>
            <a:ext cx="6802910" cy="585098"/>
          </a:xfrm>
          <a:prstGeom prst="rect">
            <a:avLst/>
          </a:prstGeom>
        </p:spPr>
        <p:txBody>
          <a:bodyPr/>
          <a:lstStyle/>
          <a:p>
            <a:pPr marL="0" indent="0" algn="ctr">
              <a:buSzTx/>
              <a:buFontTx/>
              <a:buNone/>
              <a:defRPr>
                <a:latin typeface="+mj-lt"/>
                <a:ea typeface="+mj-ea"/>
                <a:cs typeface="+mj-cs"/>
                <a:sym typeface="Arial"/>
              </a:defRPr>
            </a:pPr>
          </a:p>
        </p:txBody>
      </p:sp>
      <p:sp>
        <p:nvSpPr>
          <p:cNvPr id="117"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Click To Edit Master Title Style"/>
          <p:cNvSpPr txBox="1"/>
          <p:nvPr>
            <p:ph type="title" hasCustomPrompt="1"/>
          </p:nvPr>
        </p:nvSpPr>
        <p:spPr>
          <a:prstGeom prst="rect">
            <a:avLst/>
          </a:prstGeom>
        </p:spPr>
        <p:txBody>
          <a:bodyPr/>
          <a:lstStyle/>
          <a:p>
            <a:pPr/>
            <a:r>
              <a:t>Click To Edit Master Title Style</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Click To Edit Master Title Style"/>
          <p:cNvSpPr txBox="1"/>
          <p:nvPr>
            <p:ph type="title" hasCustomPrompt="1"/>
          </p:nvPr>
        </p:nvSpPr>
        <p:spPr>
          <a:xfrm>
            <a:off x="831850" y="1709738"/>
            <a:ext cx="10515600" cy="2852737"/>
          </a:xfrm>
          <a:prstGeom prst="rect">
            <a:avLst/>
          </a:prstGeom>
        </p:spPr>
        <p:txBody>
          <a:bodyPr anchor="b"/>
          <a:lstStyle>
            <a:lvl1pPr>
              <a:defRPr sz="6000"/>
            </a:lvl1pPr>
          </a:lstStyle>
          <a:p>
            <a:pPr/>
            <a:r>
              <a:t>Click To Edit Master Title Style</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Click To Edit Master Title Style"/>
          <p:cNvSpPr txBox="1"/>
          <p:nvPr>
            <p:ph type="title" hasCustomPrompt="1"/>
          </p:nvPr>
        </p:nvSpPr>
        <p:spPr>
          <a:prstGeom prst="rect">
            <a:avLst/>
          </a:prstGeom>
        </p:spPr>
        <p:txBody>
          <a:bodyPr/>
          <a:lstStyle/>
          <a:p>
            <a:pPr/>
            <a:r>
              <a:t>Click To Edit Master Title Style</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Click To Edit Master Title Style"/>
          <p:cNvSpPr txBox="1"/>
          <p:nvPr>
            <p:ph type="title" hasCustomPrompt="1"/>
          </p:nvPr>
        </p:nvSpPr>
        <p:spPr>
          <a:xfrm>
            <a:off x="1514474" y="365125"/>
            <a:ext cx="9840914" cy="1325563"/>
          </a:xfrm>
          <a:prstGeom prst="rect">
            <a:avLst/>
          </a:prstGeom>
        </p:spPr>
        <p:txBody>
          <a:bodyPr/>
          <a:lstStyle/>
          <a:p>
            <a:pPr/>
            <a:r>
              <a:t>Click To Edit Master Title Style</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Click To Edit Master Title Style"/>
          <p:cNvSpPr txBox="1"/>
          <p:nvPr>
            <p:ph type="title" hasCustomPrompt="1"/>
          </p:nvPr>
        </p:nvSpPr>
        <p:spPr>
          <a:prstGeom prst="rect">
            <a:avLst/>
          </a:prstGeom>
        </p:spPr>
        <p:txBody>
          <a:bodyPr/>
          <a:lstStyle/>
          <a:p>
            <a:pPr/>
            <a:r>
              <a:t>Click To Edit Master Title Style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Click To Edit Master Title Style"/>
          <p:cNvSpPr txBox="1"/>
          <p:nvPr>
            <p:ph type="title" hasCustomPrompt="1"/>
          </p:nvPr>
        </p:nvSpPr>
        <p:spPr>
          <a:xfrm>
            <a:off x="839787" y="1214440"/>
            <a:ext cx="3932239" cy="900113"/>
          </a:xfrm>
          <a:prstGeom prst="rect">
            <a:avLst/>
          </a:prstGeom>
        </p:spPr>
        <p:txBody>
          <a:bodyPr anchor="b"/>
          <a:lstStyle>
            <a:lvl1pPr>
              <a:defRPr sz="3200"/>
            </a:lvl1pPr>
          </a:lstStyle>
          <a:p>
            <a:pPr/>
            <a:r>
              <a:t>Click To Edit Master Title Style</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243138"/>
            <a:ext cx="3932238" cy="3625851"/>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Click To Edit Master Title Style"/>
          <p:cNvSpPr txBox="1"/>
          <p:nvPr>
            <p:ph type="title" hasCustomPrompt="1"/>
          </p:nvPr>
        </p:nvSpPr>
        <p:spPr>
          <a:xfrm>
            <a:off x="839787" y="1171574"/>
            <a:ext cx="3932239" cy="1157289"/>
          </a:xfrm>
          <a:prstGeom prst="rect">
            <a:avLst/>
          </a:prstGeom>
        </p:spPr>
        <p:txBody>
          <a:bodyPr anchor="b"/>
          <a:lstStyle>
            <a:lvl1pPr>
              <a:defRPr sz="3200"/>
            </a:lvl1pPr>
          </a:lstStyle>
          <a:p>
            <a:pPr/>
            <a:r>
              <a:t>Click To Edit Master Title Style</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328861"/>
            <a:ext cx="3932239" cy="3540126"/>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Click To Edit Master Title Style"/>
          <p:cNvSpPr txBox="1"/>
          <p:nvPr>
            <p:ph type="title" hasCustomPrompt="1"/>
          </p:nvPr>
        </p:nvSpPr>
        <p:spPr>
          <a:xfrm>
            <a:off x="1480483" y="365125"/>
            <a:ext cx="9873317"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Click To Edit Master Title Style</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mj-lt"/>
          <a:ea typeface="+mj-ea"/>
          <a:cs typeface="+mj-cs"/>
          <a:sym typeface="Arial"/>
        </a:defRPr>
      </a:lvl1pPr>
      <a:lvl2pPr marL="0" marR="0" indent="0" algn="ctr"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mj-lt"/>
          <a:ea typeface="+mj-ea"/>
          <a:cs typeface="+mj-cs"/>
          <a:sym typeface="Arial"/>
        </a:defRPr>
      </a:lvl2pPr>
      <a:lvl3pPr marL="0" marR="0" indent="0" algn="ctr"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mj-lt"/>
          <a:ea typeface="+mj-ea"/>
          <a:cs typeface="+mj-cs"/>
          <a:sym typeface="Arial"/>
        </a:defRPr>
      </a:lvl3pPr>
      <a:lvl4pPr marL="0" marR="0" indent="0" algn="ctr"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mj-lt"/>
          <a:ea typeface="+mj-ea"/>
          <a:cs typeface="+mj-cs"/>
          <a:sym typeface="Arial"/>
        </a:defRPr>
      </a:lvl4pPr>
      <a:lvl5pPr marL="0" marR="0" indent="0" algn="ctr"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mj-lt"/>
          <a:ea typeface="+mj-ea"/>
          <a:cs typeface="+mj-cs"/>
          <a:sym typeface="Arial"/>
        </a:defRPr>
      </a:lvl5pPr>
      <a:lvl6pPr marL="0" marR="0" indent="0" algn="ctr"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mj-lt"/>
          <a:ea typeface="+mj-ea"/>
          <a:cs typeface="+mj-cs"/>
          <a:sym typeface="Arial"/>
        </a:defRPr>
      </a:lvl6pPr>
      <a:lvl7pPr marL="0" marR="0" indent="0" algn="ctr"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mj-lt"/>
          <a:ea typeface="+mj-ea"/>
          <a:cs typeface="+mj-cs"/>
          <a:sym typeface="Arial"/>
        </a:defRPr>
      </a:lvl7pPr>
      <a:lvl8pPr marL="0" marR="0" indent="0" algn="ctr"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mj-lt"/>
          <a:ea typeface="+mj-ea"/>
          <a:cs typeface="+mj-cs"/>
          <a:sym typeface="Arial"/>
        </a:defRPr>
      </a:lvl8pPr>
      <a:lvl9pPr marL="0" marR="0" indent="0" algn="ctr"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mj-lt"/>
          <a:ea typeface="+mj-ea"/>
          <a:cs typeface="+mj-cs"/>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clickup.com/25598832/d/h/rd6vg-14247/0b79ca1dc0f7429/rd6vg-12207" TargetMode="External"/><Relationship Id="rId3" Type="http://schemas.openxmlformats.org/officeDocument/2006/relationships/hyperlink" Target="https://github.com/mehmetkahya0/ai-catalog" TargetMode="External"/><Relationship Id="rId4" Type="http://schemas.openxmlformats.org/officeDocument/2006/relationships/hyperlink" Target="https://github.com/amusi/awesome-ai-awesomeness" TargetMode="External"/><Relationship Id="rId5" Type="http://schemas.openxmlformats.org/officeDocument/2006/relationships/hyperlink" Target="https://futuretools.io"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Content Placeholder 1"/>
          <p:cNvSpPr txBox="1"/>
          <p:nvPr>
            <p:ph type="body" sz="half" idx="1"/>
          </p:nvPr>
        </p:nvSpPr>
        <p:spPr>
          <a:xfrm>
            <a:off x="361949" y="2950685"/>
            <a:ext cx="11468102" cy="2020340"/>
          </a:xfrm>
          <a:prstGeom prst="rect">
            <a:avLst/>
          </a:prstGeom>
        </p:spPr>
        <p:txBody>
          <a:bodyPr/>
          <a:lstStyle>
            <a:lvl1pPr marL="0" indent="0">
              <a:buSzTx/>
              <a:buNone/>
              <a:defRPr>
                <a:latin typeface="+mj-lt"/>
                <a:ea typeface="+mj-ea"/>
                <a:cs typeface="+mj-cs"/>
                <a:sym typeface="Arial"/>
              </a:defRPr>
            </a:lvl1pPr>
          </a:lstStyle>
          <a:p>
            <a:pPr/>
            <a:r>
              <a:t>Creating AI-Generated Content</a:t>
            </a:r>
          </a:p>
        </p:txBody>
      </p:sp>
      <p:sp>
        <p:nvSpPr>
          <p:cNvPr id="127" name="Text Placeholder 2"/>
          <p:cNvSpPr/>
          <p:nvPr>
            <p:ph type="body" idx="21"/>
          </p:nvPr>
        </p:nvSpPr>
        <p:spPr>
          <a:prstGeom prst="rect">
            <a:avLst/>
          </a:prstGeom>
        </p:spPr>
        <p:txBody>
          <a:bodyPr/>
          <a:lstStyle/>
          <a:p>
            <a:pPr marL="0" indent="0" algn="ctr">
              <a:buSzTx/>
              <a:buFontTx/>
              <a:buNone/>
              <a:defRPr>
                <a:latin typeface="+mj-lt"/>
                <a:ea typeface="+mj-ea"/>
                <a:cs typeface="+mj-cs"/>
                <a:sym typeface="Arial"/>
              </a:defRPr>
            </a:pPr>
          </a:p>
        </p:txBody>
      </p:sp>
      <p:sp>
        <p:nvSpPr>
          <p:cNvPr id="12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Title 1"/>
          <p:cNvSpPr txBox="1"/>
          <p:nvPr>
            <p:ph type="title"/>
          </p:nvPr>
        </p:nvSpPr>
        <p:spPr>
          <a:xfrm>
            <a:off x="1480483" y="365125"/>
            <a:ext cx="9873317" cy="1325563"/>
          </a:xfrm>
          <a:prstGeom prst="rect">
            <a:avLst/>
          </a:prstGeom>
        </p:spPr>
        <p:txBody>
          <a:bodyPr/>
          <a:lstStyle/>
          <a:p>
            <a:pPr/>
            <a:r>
              <a:t>Best Practices for Generating AI Content</a:t>
            </a:r>
          </a:p>
        </p:txBody>
      </p:sp>
      <p:sp>
        <p:nvSpPr>
          <p:cNvPr id="131" name="Content Placeholder 2"/>
          <p:cNvSpPr txBox="1"/>
          <p:nvPr>
            <p:ph type="body" idx="1"/>
          </p:nvPr>
        </p:nvSpPr>
        <p:spPr>
          <a:xfrm>
            <a:off x="3177279" y="1817491"/>
            <a:ext cx="8852186" cy="5214806"/>
          </a:xfrm>
          <a:prstGeom prst="rect">
            <a:avLst/>
          </a:prstGeom>
        </p:spPr>
        <p:txBody>
          <a:bodyPr/>
          <a:lstStyle/>
          <a:p>
            <a:pPr marL="457200" indent="-317500" defTabSz="457200">
              <a:lnSpc>
                <a:spcPct val="100000"/>
              </a:lnSpc>
              <a:spcBef>
                <a:spcPts val="0"/>
              </a:spcBef>
              <a:buClr>
                <a:srgbClr val="1F2328"/>
              </a:buClr>
              <a:buFont typeface="TimesNewRomanPSMT"/>
              <a:buAutoNum type="arabicPeriod" startAt="1"/>
              <a:defRPr sz="18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r>
              <a:t>: Always review AI-generated content for factual accuracy and relevance.</a:t>
            </a:r>
          </a:p>
          <a:p>
            <a:pPr marL="457200" indent="-317500" defTabSz="457200">
              <a:lnSpc>
                <a:spcPct val="100000"/>
              </a:lnSpc>
              <a:spcBef>
                <a:spcPts val="0"/>
              </a:spcBef>
              <a:buClr>
                <a:srgbClr val="1F2328"/>
              </a:buClr>
              <a:buFont typeface="TimesNewRomanPSMT"/>
              <a:buAutoNum type="arabicPeriod" startAt="1"/>
              <a:defRPr sz="1800">
                <a:solidFill>
                  <a:srgbClr val="1F2328"/>
                </a:solidFill>
                <a:latin typeface="Helvetica Neue"/>
                <a:ea typeface="Helvetica Neue"/>
                <a:cs typeface="Helvetica Neue"/>
                <a:sym typeface="Helvetica Neue"/>
              </a:defRPr>
            </a:pPr>
            <a:r>
              <a:rPr b="1">
                <a:latin typeface="+mn-lt"/>
                <a:ea typeface="+mn-ea"/>
                <a:cs typeface="+mn-cs"/>
                <a:sym typeface="Helvetica"/>
              </a:rPr>
              <a:t>Be Specific</a:t>
            </a:r>
            <a:r>
              <a:t>: Clearly define the content type, audience, and purpose when prompting the AI.</a:t>
            </a:r>
          </a:p>
          <a:p>
            <a:pPr marL="457200" indent="-317500" defTabSz="457200">
              <a:lnSpc>
                <a:spcPct val="100000"/>
              </a:lnSpc>
              <a:spcBef>
                <a:spcPts val="0"/>
              </a:spcBef>
              <a:buClr>
                <a:srgbClr val="1F2328"/>
              </a:buClr>
              <a:buFont typeface="TimesNewRomanPSMT"/>
              <a:buAutoNum type="arabicPeriod" startAt="1"/>
              <a:defRPr sz="1800">
                <a:solidFill>
                  <a:srgbClr val="1F2328"/>
                </a:solidFill>
                <a:latin typeface="Helvetica Neue"/>
                <a:ea typeface="Helvetica Neue"/>
                <a:cs typeface="Helvetica Neue"/>
                <a:sym typeface="Helvetica Neue"/>
              </a:defRPr>
            </a:pPr>
            <a:r>
              <a:rPr b="1">
                <a:latin typeface="+mn-lt"/>
                <a:ea typeface="+mn-ea"/>
                <a:cs typeface="+mn-cs"/>
                <a:sym typeface="Helvetica"/>
              </a:rPr>
              <a:t>Iterate and Refine</a:t>
            </a:r>
            <a:r>
              <a:t>: Use iterative prompts to refine the generated content. Start broad and narrow down specifics.</a:t>
            </a:r>
          </a:p>
          <a:p>
            <a:pPr marL="457200" indent="-317500" defTabSz="457200">
              <a:lnSpc>
                <a:spcPct val="100000"/>
              </a:lnSpc>
              <a:spcBef>
                <a:spcPts val="0"/>
              </a:spcBef>
              <a:buClr>
                <a:srgbClr val="1F2328"/>
              </a:buClr>
              <a:buFont typeface="TimesNewRomanPSMT"/>
              <a:buAutoNum type="arabicPeriod" startAt="1"/>
              <a:defRPr sz="1800">
                <a:solidFill>
                  <a:srgbClr val="1F2328"/>
                </a:solidFill>
                <a:latin typeface="Helvetica Neue"/>
                <a:ea typeface="Helvetica Neue"/>
                <a:cs typeface="Helvetica Neue"/>
                <a:sym typeface="Helvetica Neue"/>
              </a:defRPr>
            </a:pPr>
            <a:r>
              <a:rPr b="1">
                <a:latin typeface="+mn-lt"/>
                <a:ea typeface="+mn-ea"/>
                <a:cs typeface="+mn-cs"/>
                <a:sym typeface="Helvetica"/>
              </a:rPr>
              <a:t>Provide Context</a:t>
            </a:r>
            <a:r>
              <a:t>: Give the AI relevant context to generate more accurate and relevant content.</a:t>
            </a:r>
          </a:p>
          <a:p>
            <a:pPr marL="457200" indent="-317500" defTabSz="457200">
              <a:lnSpc>
                <a:spcPct val="100000"/>
              </a:lnSpc>
              <a:spcBef>
                <a:spcPts val="0"/>
              </a:spcBef>
              <a:buClr>
                <a:srgbClr val="1F2328"/>
              </a:buClr>
              <a:buFont typeface="TimesNewRomanPSMT"/>
              <a:buAutoNum type="arabicPeriod" startAt="1"/>
              <a:defRPr sz="18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 Use a combination of tools to leverage different strengths and capabilities, such as google searching for existing scripts or repositories, images, or prompts for AI to generate content or using a text generating model to build a better prompt for image generating.</a:t>
            </a:r>
          </a:p>
          <a:p>
            <a:pPr marL="457200" indent="-317500" defTabSz="457200">
              <a:lnSpc>
                <a:spcPct val="100000"/>
              </a:lnSpc>
              <a:spcBef>
                <a:spcPts val="0"/>
              </a:spcBef>
              <a:buClr>
                <a:srgbClr val="1F2328"/>
              </a:buClr>
              <a:buFont typeface="TimesNewRomanPSMT"/>
              <a:buAutoNum type="arabicPeriod" startAt="1"/>
              <a:defRPr sz="1800">
                <a:solidFill>
                  <a:srgbClr val="1F2328"/>
                </a:solidFill>
                <a:latin typeface="Helvetica Neue"/>
                <a:ea typeface="Helvetica Neue"/>
                <a:cs typeface="Helvetica Neue"/>
                <a:sym typeface="Helvetica Neue"/>
              </a:defRPr>
            </a:pPr>
            <a:r>
              <a:rPr b="1">
                <a:latin typeface="+mn-lt"/>
                <a:ea typeface="+mn-ea"/>
                <a:cs typeface="+mn-cs"/>
                <a:sym typeface="Helvetica"/>
              </a:rPr>
              <a:t>Remind AI of Constraints</a:t>
            </a:r>
            <a:r>
              <a:t>: If there are specific requirements or constraints, remind the AI in the prompt. For example, word count limits, tone, or style guidelines. Ask it not to be lazy and take it step by step.</a:t>
            </a:r>
          </a:p>
          <a:p>
            <a:pPr marL="457200" indent="-317500" defTabSz="457200">
              <a:lnSpc>
                <a:spcPct val="100000"/>
              </a:lnSpc>
              <a:spcBef>
                <a:spcPts val="0"/>
              </a:spcBef>
              <a:buClr>
                <a:srgbClr val="1F2328"/>
              </a:buClr>
              <a:buFont typeface="TimesNewRomanPSMT"/>
              <a:buAutoNum type="arabicPeriod" startAt="1"/>
              <a:defRPr sz="18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 Create templates with variables for common tasks to speed up the content generation process and maintain consistency.</a:t>
            </a:r>
          </a:p>
        </p:txBody>
      </p:sp>
      <p:sp>
        <p:nvSpPr>
          <p:cNvPr id="132" name="Content Placeholder 2"/>
          <p:cNvSpPr txBox="1"/>
          <p:nvPr/>
        </p:nvSpPr>
        <p:spPr>
          <a:xfrm>
            <a:off x="49298" y="2054033"/>
            <a:ext cx="3348332" cy="435133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spcBef>
                <a:spcPts val="1600"/>
              </a:spcBef>
              <a:defRPr b="1" sz="2000">
                <a:solidFill>
                  <a:srgbClr val="1F2328"/>
                </a:solidFill>
                <a:latin typeface="Helvetica Neue"/>
                <a:ea typeface="Helvetica Neue"/>
                <a:cs typeface="Helvetica Neue"/>
                <a:sym typeface="Helvetica Neue"/>
              </a:defRPr>
            </a:pPr>
            <a:r>
              <a:t>General Tips</a:t>
            </a:r>
          </a:p>
          <a:p>
            <a:pPr defTabSz="457200">
              <a:defRPr sz="1600">
                <a:solidFill>
                  <a:srgbClr val="1F2328"/>
                </a:solidFill>
                <a:latin typeface="Helvetica Neue"/>
                <a:ea typeface="Helvetica Neue"/>
                <a:cs typeface="Helvetica Neue"/>
                <a:sym typeface="Helvetica Neue"/>
              </a:defRPr>
            </a:pPr>
          </a:p>
          <a:p>
            <a:pPr marL="457200" indent="-317500" defTabSz="457200">
              <a:buClr>
                <a:srgbClr val="1F2328"/>
              </a:buClr>
              <a:buSzPct val="100000"/>
              <a:buFont typeface="TimesNewRomanPSMT"/>
              <a:buAutoNum type="arabicPeriod" startAt="1"/>
              <a:defRPr sz="16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endParaRPr b="1">
              <a:latin typeface="+mn-lt"/>
              <a:ea typeface="+mn-ea"/>
              <a:cs typeface="+mn-cs"/>
              <a:sym typeface="Helvetica"/>
            </a:endParaRPr>
          </a:p>
          <a:p>
            <a:pPr marL="457200" indent="-317500" defTabSz="457200">
              <a:buClr>
                <a:srgbClr val="1F2328"/>
              </a:buClr>
              <a:buSzPct val="100000"/>
              <a:buFont typeface="TimesNewRomanPSMT"/>
              <a:buAutoNum type="arabicPeriod" startAt="1"/>
              <a:defRPr sz="1600">
                <a:solidFill>
                  <a:srgbClr val="0433FF"/>
                </a:solidFill>
                <a:latin typeface="Helvetica Neue"/>
                <a:ea typeface="Helvetica Neue"/>
                <a:cs typeface="Helvetica Neue"/>
                <a:sym typeface="Helvetica Neue"/>
              </a:defRPr>
            </a:pPr>
            <a:r>
              <a:rPr b="1">
                <a:latin typeface="+mn-lt"/>
                <a:ea typeface="+mn-ea"/>
                <a:cs typeface="+mn-cs"/>
                <a:sym typeface="Helvetica"/>
              </a:rPr>
              <a:t>Be Specific</a:t>
            </a:r>
            <a:r>
              <a:t>: </a:t>
            </a:r>
          </a:p>
          <a:p>
            <a:pPr marL="457200" indent="-317500" defTabSz="457200">
              <a:buClr>
                <a:srgbClr val="1F2328"/>
              </a:buClr>
              <a:buSzPct val="100000"/>
              <a:buFont typeface="TimesNewRomanPSMT"/>
              <a:buAutoNum type="arabicPeriod" startAt="1"/>
              <a:defRPr sz="1600">
                <a:solidFill>
                  <a:srgbClr val="FF9300"/>
                </a:solidFill>
                <a:latin typeface="Helvetica Neue"/>
                <a:ea typeface="Helvetica Neue"/>
                <a:cs typeface="Helvetica Neue"/>
                <a:sym typeface="Helvetica Neue"/>
              </a:defRPr>
            </a:pPr>
            <a:r>
              <a:rPr b="1">
                <a:latin typeface="+mn-lt"/>
                <a:ea typeface="+mn-ea"/>
                <a:cs typeface="+mn-cs"/>
                <a:sym typeface="Helvetica"/>
              </a:rPr>
              <a:t>Iterate and Refine</a:t>
            </a:r>
            <a:r>
              <a:t>: </a:t>
            </a:r>
          </a:p>
          <a:p>
            <a:pPr marL="457200" indent="-317500" defTabSz="457200">
              <a:buClr>
                <a:srgbClr val="1F2328"/>
              </a:buClr>
              <a:buSzPct val="100000"/>
              <a:buFont typeface="TimesNewRomanPSMT"/>
              <a:buAutoNum type="arabicPeriod" startAt="1"/>
              <a:defRPr sz="1600">
                <a:solidFill>
                  <a:srgbClr val="FF40FF"/>
                </a:solidFill>
                <a:latin typeface="Helvetica Neue"/>
                <a:ea typeface="Helvetica Neue"/>
                <a:cs typeface="Helvetica Neue"/>
                <a:sym typeface="Helvetica Neue"/>
              </a:defRPr>
            </a:pPr>
            <a:r>
              <a:rPr b="1">
                <a:latin typeface="+mn-lt"/>
                <a:ea typeface="+mn-ea"/>
                <a:cs typeface="+mn-cs"/>
                <a:sym typeface="Helvetica"/>
              </a:rPr>
              <a:t>Provide Context</a:t>
            </a:r>
            <a:r>
              <a:t>:</a:t>
            </a:r>
          </a:p>
          <a:p>
            <a:pPr marL="457200" indent="-317500" defTabSz="457200">
              <a:buClr>
                <a:srgbClr val="1F2328"/>
              </a:buClr>
              <a:buSzPct val="100000"/>
              <a:buFont typeface="TimesNewRomanPSMT"/>
              <a:buAutoNum type="arabicPeriod" startAt="1"/>
              <a:defRPr sz="16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a:t>
            </a:r>
          </a:p>
          <a:p>
            <a:pPr marL="457200" indent="-317500" defTabSz="457200">
              <a:buClr>
                <a:srgbClr val="1F2328"/>
              </a:buClr>
              <a:buSzPct val="100000"/>
              <a:buFont typeface="TimesNewRomanPSMT"/>
              <a:buAutoNum type="arabicPeriod" startAt="1"/>
              <a:defRPr sz="1600">
                <a:solidFill>
                  <a:srgbClr val="942192"/>
                </a:solidFill>
                <a:latin typeface="Helvetica Neue"/>
                <a:ea typeface="Helvetica Neue"/>
                <a:cs typeface="Helvetica Neue"/>
                <a:sym typeface="Helvetica Neue"/>
              </a:defRPr>
            </a:pPr>
            <a:r>
              <a:rPr b="1">
                <a:latin typeface="+mn-lt"/>
                <a:ea typeface="+mn-ea"/>
                <a:cs typeface="+mn-cs"/>
                <a:sym typeface="Helvetica"/>
              </a:rPr>
              <a:t>Remind AI of Constraints</a:t>
            </a:r>
            <a:r>
              <a:t>:</a:t>
            </a:r>
          </a:p>
          <a:p>
            <a:pPr marL="457200" indent="-317500" defTabSz="457200">
              <a:buClr>
                <a:srgbClr val="1F2328"/>
              </a:buClr>
              <a:buSzPct val="100000"/>
              <a:buFont typeface="TimesNewRomanPSMT"/>
              <a:buAutoNum type="arabicPeriod" startAt="1"/>
              <a:defRPr sz="16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a:t>
            </a:r>
          </a:p>
        </p:txBody>
      </p:sp>
      <p:sp>
        <p:nvSpPr>
          <p:cNvPr id="133"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Example Prompt: Text Content"/>
          <p:cNvSpPr txBox="1"/>
          <p:nvPr>
            <p:ph type="title"/>
          </p:nvPr>
        </p:nvSpPr>
        <p:spPr>
          <a:prstGeom prst="rect">
            <a:avLst/>
          </a:prstGeom>
        </p:spPr>
        <p:txBody>
          <a:bodyPr/>
          <a:lstStyle/>
          <a:p>
            <a:pPr/>
            <a:r>
              <a:rPr b="0"/>
              <a:t>Example Prompt</a:t>
            </a:r>
            <a:r>
              <a:t>: Text Content</a:t>
            </a:r>
          </a:p>
        </p:txBody>
      </p:sp>
      <p:sp>
        <p:nvSpPr>
          <p:cNvPr id="136" name="Bad: &quot;Write an article about data privacy.&quot;…"/>
          <p:cNvSpPr txBox="1"/>
          <p:nvPr>
            <p:ph type="body" idx="1"/>
          </p:nvPr>
        </p:nvSpPr>
        <p:spPr>
          <a:prstGeom prst="rect">
            <a:avLst/>
          </a:prstGeom>
        </p:spPr>
        <p:txBody>
          <a:bodyPr/>
          <a:lstStyle/>
          <a:p>
            <a:pPr>
              <a:defRPr i="1" strike="sngStrike"/>
            </a:pPr>
            <a:r>
              <a:t>Bad: "Write an article about data privacy."</a:t>
            </a:r>
          </a:p>
          <a:p>
            <a:pPr/>
            <a:r>
              <a:t>Better: "</a:t>
            </a:r>
            <a:r>
              <a:rPr>
                <a:solidFill>
                  <a:srgbClr val="FF40FF"/>
                </a:solidFill>
              </a:rPr>
              <a:t>You are an expert in cybersecurity, the audience is a new military soldier with minimal higher education</a:t>
            </a:r>
            <a:r>
              <a:t>, </a:t>
            </a:r>
            <a:r>
              <a:rPr>
                <a:solidFill>
                  <a:srgbClr val="942192"/>
                </a:solidFill>
              </a:rPr>
              <a:t>don't be lazy with your processing, take it step by step first considering the task, analyzing the result, then writing</a:t>
            </a:r>
            <a:r>
              <a:t>: </a:t>
            </a:r>
            <a:r>
              <a:rPr>
                <a:solidFill>
                  <a:srgbClr val="0433FF"/>
                </a:solidFill>
              </a:rPr>
              <a:t>Write a persuasive article that is at between 500 and 650 words about the importance of data privacy in the digital age for military families. Include examples of data breaches and their impact on individuals.</a:t>
            </a:r>
            <a:r>
              <a:t>"</a:t>
            </a:r>
          </a:p>
        </p:txBody>
      </p:sp>
      <p:sp>
        <p:nvSpPr>
          <p:cNvPr id="137"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Example Prompt: Image Content"/>
          <p:cNvSpPr txBox="1"/>
          <p:nvPr>
            <p:ph type="title"/>
          </p:nvPr>
        </p:nvSpPr>
        <p:spPr>
          <a:prstGeom prst="rect">
            <a:avLst/>
          </a:prstGeom>
        </p:spPr>
        <p:txBody>
          <a:bodyPr/>
          <a:lstStyle/>
          <a:p>
            <a:pPr/>
            <a:r>
              <a:rPr b="0"/>
              <a:t>Example Prompt</a:t>
            </a:r>
            <a:r>
              <a:t>: Image Content</a:t>
            </a:r>
          </a:p>
        </p:txBody>
      </p:sp>
      <p:sp>
        <p:nvSpPr>
          <p:cNvPr id="140" name="Bad: &quot;Design a logo for a nonprofit organization.&quot;…"/>
          <p:cNvSpPr txBox="1"/>
          <p:nvPr>
            <p:ph type="body" idx="1"/>
          </p:nvPr>
        </p:nvSpPr>
        <p:spPr>
          <a:prstGeom prst="rect">
            <a:avLst/>
          </a:prstGeom>
        </p:spPr>
        <p:txBody>
          <a:bodyPr/>
          <a:lstStyle/>
          <a:p>
            <a:pPr marL="205739" indent="-205739" defTabSz="822959">
              <a:spcBef>
                <a:spcPts val="900"/>
              </a:spcBef>
              <a:defRPr i="1" strike="sngStrike" sz="2520"/>
            </a:pPr>
            <a:r>
              <a:t>Bad: "Design a logo for a nonprofit organization."</a:t>
            </a:r>
          </a:p>
          <a:p>
            <a:pPr marL="205739" indent="-205739" defTabSz="822959">
              <a:spcBef>
                <a:spcPts val="900"/>
              </a:spcBef>
              <a:defRPr sz="2520"/>
            </a:pPr>
            <a:r>
              <a:t>Better: "</a:t>
            </a:r>
            <a:r>
              <a:rPr>
                <a:solidFill>
                  <a:srgbClr val="942192"/>
                </a:solidFill>
              </a:rPr>
              <a:t>Don't be lazy, take it step by step</a:t>
            </a:r>
            <a:r>
              <a:t>. </a:t>
            </a:r>
            <a:r>
              <a:rPr>
                <a:solidFill>
                  <a:srgbClr val="FF40FF"/>
                </a:solidFill>
              </a:rPr>
              <a:t>Imagine you are a seasoned graphic designer tasked with creating a logo for a nonprofit organization dedicated to environmental conservation.</a:t>
            </a:r>
            <a:r>
              <a:t> </a:t>
            </a:r>
            <a:r>
              <a:rPr>
                <a:solidFill>
                  <a:srgbClr val="0433FF"/>
                </a:solidFill>
              </a:rPr>
              <a:t>The logo must represent the organization’s core mission and values, which emphasize sustainability, community involvement, and nature preservation.</a:t>
            </a:r>
            <a:r>
              <a:t> </a:t>
            </a:r>
            <a:r>
              <a:rPr>
                <a:solidFill>
                  <a:srgbClr val="0433FF"/>
                </a:solidFill>
              </a:rPr>
              <a:t>Adhere strictly to the organization’s branding guidelines, using a color scheme of earthy greens and blues. Incorporate elements that symbolize nature (like leaves or the Earth), sustainability (such as a recycle symbol), and community (represented by interlinked hands or a network). The design should be simple but powerful, clearly conveying the organization’s commitment to environmental stewardship</a:t>
            </a:r>
            <a:r>
              <a:t>"</a:t>
            </a:r>
          </a:p>
        </p:txBody>
      </p:sp>
      <p:sp>
        <p:nvSpPr>
          <p:cNvPr id="141"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Example Prompt: Code Content"/>
          <p:cNvSpPr txBox="1"/>
          <p:nvPr>
            <p:ph type="title"/>
          </p:nvPr>
        </p:nvSpPr>
        <p:spPr>
          <a:prstGeom prst="rect">
            <a:avLst/>
          </a:prstGeom>
        </p:spPr>
        <p:txBody>
          <a:bodyPr/>
          <a:lstStyle/>
          <a:p>
            <a:pPr/>
            <a:r>
              <a:rPr b="0"/>
              <a:t>Example Prompt</a:t>
            </a:r>
            <a:r>
              <a:t>: Code Content</a:t>
            </a:r>
          </a:p>
        </p:txBody>
      </p:sp>
      <p:sp>
        <p:nvSpPr>
          <p:cNvPr id="144" name="Bad: &quot;Write a function to download instagram images.&quot;…"/>
          <p:cNvSpPr txBox="1"/>
          <p:nvPr>
            <p:ph type="body" idx="1"/>
          </p:nvPr>
        </p:nvSpPr>
        <p:spPr>
          <a:prstGeom prst="rect">
            <a:avLst/>
          </a:prstGeom>
        </p:spPr>
        <p:txBody>
          <a:bodyPr/>
          <a:lstStyle/>
          <a:p>
            <a:pPr marL="203454" indent="-203454" defTabSz="813816">
              <a:spcBef>
                <a:spcPts val="800"/>
              </a:spcBef>
              <a:defRPr i="1" strike="sngStrike" sz="2492"/>
            </a:pPr>
            <a:r>
              <a:t>Bad: "Write a function to download instagram images."</a:t>
            </a:r>
          </a:p>
          <a:p>
            <a:pPr marL="203454" indent="-203454" defTabSz="813816">
              <a:spcBef>
                <a:spcPts val="800"/>
              </a:spcBef>
              <a:defRPr sz="2492"/>
            </a:pPr>
            <a:r>
              <a:t>Better: </a:t>
            </a:r>
          </a:p>
          <a:p>
            <a:pPr marL="203454" indent="-203454" defTabSz="813816">
              <a:spcBef>
                <a:spcPts val="800"/>
              </a:spcBef>
              <a:defRPr sz="2492"/>
            </a:pPr>
            <a:r>
              <a:t>    - 1. "</a:t>
            </a:r>
            <a:r>
              <a:rPr>
                <a:solidFill>
                  <a:srgbClr val="FF9300"/>
                </a:solidFill>
              </a:rPr>
              <a:t>Create an andvanced google search for a script or repo focused on downloading instagram content" [Search it manually or though GPT]</a:t>
            </a:r>
            <a:endParaRPr>
              <a:solidFill>
                <a:srgbClr val="FF9300"/>
              </a:solidFill>
            </a:endParaRPr>
          </a:p>
          <a:p>
            <a:pPr marL="203454" indent="-203454" defTabSz="813816">
              <a:spcBef>
                <a:spcPts val="800"/>
              </a:spcBef>
              <a:defRPr sz="2492"/>
            </a:pPr>
            <a:r>
              <a:t>    - 2. "</a:t>
            </a:r>
            <a:r>
              <a:rPr>
                <a:solidFill>
                  <a:srgbClr val="942192"/>
                </a:solidFill>
              </a:rPr>
              <a:t>Don't be lazy, take it step by step. output all in markdown codeblock.</a:t>
            </a:r>
            <a:r>
              <a:t> </a:t>
            </a:r>
            <a:r>
              <a:rPr>
                <a:solidFill>
                  <a:srgbClr val="FF40FF"/>
                </a:solidFill>
              </a:rPr>
              <a:t>You are a software developer working on a social media analytics tool.</a:t>
            </a:r>
            <a:r>
              <a:t> </a:t>
            </a:r>
            <a:r>
              <a:rPr>
                <a:solidFill>
                  <a:srgbClr val="0433FF"/>
                </a:solidFill>
              </a:rPr>
              <a:t>Write a Python function that downloads images from Instagram based on one or more specific hashtags, users, or keywords. The function should take the hashtag as input from the user, scrape the images and store them in a local directory. Ensure the function handles errors gracefully and provides feedback to the user on the download progress.</a:t>
            </a:r>
            <a:r>
              <a:t>"</a:t>
            </a:r>
          </a:p>
        </p:txBody>
      </p:sp>
      <p:sp>
        <p:nvSpPr>
          <p:cNvPr id="145"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AI Tool Master Lists"/>
          <p:cNvSpPr txBox="1"/>
          <p:nvPr>
            <p:ph type="title"/>
          </p:nvPr>
        </p:nvSpPr>
        <p:spPr>
          <a:prstGeom prst="rect">
            <a:avLst/>
          </a:prstGeom>
        </p:spPr>
        <p:txBody>
          <a:bodyPr/>
          <a:lstStyle/>
          <a:p>
            <a:pPr/>
            <a:r>
              <a:t>AI Tool Master Lists</a:t>
            </a:r>
          </a:p>
        </p:txBody>
      </p:sp>
      <p:sp>
        <p:nvSpPr>
          <p:cNvPr id="148" name="(&quot;AI tools&quot; OR &quot;GPT tools&quot; OR &quot;AI resources&quot; OR &quot;AI catalog&quot; OR &quot;AI list&quot; OR &quot;AI repository&quot; OR &quot;generative AI&quot;) (&quot;list&quot; OR &quot;collection&quot; OR &quot;catalog&quot; OR &quot;repository&quot; OR &quot;guide&quot;)…"/>
          <p:cNvSpPr txBox="1"/>
          <p:nvPr>
            <p:ph type="body" idx="1"/>
          </p:nvPr>
        </p:nvSpPr>
        <p:spPr>
          <a:prstGeom prst="rect">
            <a:avLst/>
          </a:prstGeom>
        </p:spPr>
        <p:txBody>
          <a:bodyPr/>
          <a:lstStyle/>
          <a:p>
            <a:pPr/>
            <a:r>
              <a:t>("AI tools" OR "GPT tools" OR "AI resources" OR "AI catalog" OR "AI list" OR "AI repository" OR "generative AI") ("list" OR "collection" OR "catalog" OR "repository" OR "guide") </a:t>
            </a:r>
          </a:p>
          <a:p>
            <a:pPr/>
            <a:r>
              <a:t>AI Master List Tool - </a:t>
            </a:r>
            <a:r>
              <a:rPr u="sng">
                <a:solidFill>
                  <a:srgbClr val="0563C1"/>
                </a:solidFill>
                <a:uFill>
                  <a:solidFill>
                    <a:srgbClr val="0563C1"/>
                  </a:solidFill>
                </a:uFill>
                <a:hlinkClick r:id="rId2" invalidUrl="" action="" tgtFrame="" tooltip="" history="1" highlightClick="0" endSnd="0"/>
              </a:rPr>
              <a:t>https://doc.clickup.com/25598832/d/h/rd6vg-14247/0b79ca1dc0f7429/rd6vg-12207</a:t>
            </a:r>
            <a:r>
              <a:t> </a:t>
            </a:r>
          </a:p>
          <a:p>
            <a:pPr/>
            <a:r>
              <a:t>AI Catalog Repo - </a:t>
            </a:r>
            <a:r>
              <a:rPr u="sng">
                <a:solidFill>
                  <a:srgbClr val="0563C1"/>
                </a:solidFill>
                <a:uFill>
                  <a:solidFill>
                    <a:srgbClr val="0563C1"/>
                  </a:solidFill>
                </a:uFill>
                <a:hlinkClick r:id="rId3" invalidUrl="" action="" tgtFrame="" tooltip="" history="1" highlightClick="0" endSnd="0"/>
              </a:rPr>
              <a:t>https://github.com/mehmetkahya0/ai-catalog</a:t>
            </a:r>
            <a:r>
              <a:t> </a:t>
            </a:r>
          </a:p>
          <a:p>
            <a:pPr/>
            <a:r>
              <a:t>- Awesome Generative AI - </a:t>
            </a:r>
            <a:r>
              <a:rPr u="sng">
                <a:solidFill>
                  <a:srgbClr val="0563C1"/>
                </a:solidFill>
                <a:uFill>
                  <a:solidFill>
                    <a:srgbClr val="0563C1"/>
                  </a:solidFill>
                </a:uFill>
                <a:hlinkClick r:id="rId4" invalidUrl="" action="" tgtFrame="" tooltip="" history="1" highlightClick="0" endSnd="0"/>
              </a:rPr>
              <a:t>https://github.com/amusi/awesome-ai-awesomeness</a:t>
            </a:r>
            <a:r>
              <a:t> </a:t>
            </a:r>
          </a:p>
          <a:p>
            <a:pPr/>
            <a:r>
              <a:t>FutureTools - </a:t>
            </a:r>
            <a:r>
              <a:rPr u="sng">
                <a:solidFill>
                  <a:srgbClr val="0563C1"/>
                </a:solidFill>
                <a:uFill>
                  <a:solidFill>
                    <a:srgbClr val="0563C1"/>
                  </a:solidFill>
                </a:uFill>
                <a:hlinkClick r:id="rId5" invalidUrl="" action="" tgtFrame="" tooltip="" history="1" highlightClick="0" endSnd="0"/>
              </a:rPr>
              <a:t>https://futuretools.io</a:t>
            </a:r>
            <a:r>
              <a:t> </a:t>
            </a:r>
          </a:p>
        </p:txBody>
      </p:sp>
      <p:sp>
        <p:nvSpPr>
          <p:cNvPr id="149"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Picture 7" descr="Picture 7"/>
          <p:cNvPicPr>
            <a:picLocks noChangeAspect="1"/>
          </p:cNvPicPr>
          <p:nvPr/>
        </p:nvPicPr>
        <p:blipFill>
          <a:blip r:embed="rId2">
            <a:extLst/>
          </a:blip>
          <a:stretch>
            <a:fillRect/>
          </a:stretch>
        </p:blipFill>
        <p:spPr>
          <a:xfrm>
            <a:off x="609479" y="1604519"/>
            <a:ext cx="10972442" cy="3977282"/>
          </a:xfrm>
          <a:prstGeom prst="rect">
            <a:avLst/>
          </a:prstGeom>
          <a:ln w="12700">
            <a:miter lim="400000"/>
          </a:ln>
        </p:spPr>
      </p:pic>
      <p:sp>
        <p:nvSpPr>
          <p:cNvPr id="152" name="Title 4"/>
          <p:cNvSpPr txBox="1"/>
          <p:nvPr>
            <p:ph type="title"/>
          </p:nvPr>
        </p:nvSpPr>
        <p:spPr>
          <a:xfrm>
            <a:off x="1453319" y="262439"/>
            <a:ext cx="9018362" cy="907455"/>
          </a:xfrm>
          <a:prstGeom prst="rect">
            <a:avLst/>
          </a:prstGeom>
        </p:spPr>
        <p:txBody>
          <a:bodyPr anchor="t"/>
          <a:lstStyle/>
          <a:p>
            <a:pPr/>
            <a:r>
              <a:t>Why Does It Matter To You?</a:t>
            </a:r>
          </a:p>
        </p:txBody>
      </p:sp>
      <p:sp>
        <p:nvSpPr>
          <p:cNvPr id="153"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Title 2"/>
          <p:cNvSpPr txBox="1"/>
          <p:nvPr>
            <p:ph type="title" idx="4294967295"/>
          </p:nvPr>
        </p:nvSpPr>
        <p:spPr>
          <a:xfrm>
            <a:off x="2154607" y="2531859"/>
            <a:ext cx="3658054" cy="1786516"/>
          </a:xfrm>
          <a:prstGeom prst="rect">
            <a:avLst/>
          </a:prstGeom>
        </p:spPr>
        <p:txBody>
          <a:bodyPr anchor="t"/>
          <a:lstStyle>
            <a:lvl1pPr>
              <a:defRPr b="0" sz="4800">
                <a:solidFill>
                  <a:srgbClr val="44546A"/>
                </a:solidFill>
                <a:latin typeface="Calibri Light"/>
                <a:ea typeface="Calibri Light"/>
                <a:cs typeface="Calibri Light"/>
                <a:sym typeface="Calibri Light"/>
              </a:defRPr>
            </a:lvl1pPr>
          </a:lstStyle>
          <a:p>
            <a:pPr/>
            <a:r>
              <a:t>TAKE A BREAK</a:t>
            </a:r>
          </a:p>
        </p:txBody>
      </p:sp>
      <p:pic>
        <p:nvPicPr>
          <p:cNvPr id="156" name="Graphic 13" descr="Graphic 13"/>
          <p:cNvPicPr>
            <a:picLocks noChangeAspect="1"/>
          </p:cNvPicPr>
          <p:nvPr/>
        </p:nvPicPr>
        <p:blipFill>
          <a:blip r:embed="rId2">
            <a:extLst/>
          </a:blip>
          <a:stretch>
            <a:fillRect/>
          </a:stretch>
        </p:blipFill>
        <p:spPr>
          <a:xfrm>
            <a:off x="6379342" y="-259377"/>
            <a:ext cx="5029201" cy="5029201"/>
          </a:xfrm>
          <a:prstGeom prst="rect">
            <a:avLst/>
          </a:prstGeom>
          <a:ln w="12700">
            <a:miter lim="400000"/>
          </a:ln>
        </p:spPr>
      </p:pic>
      <p:sp>
        <p:nvSpPr>
          <p:cNvPr id="157" name="TextBox 1"/>
          <p:cNvSpPr txBox="1"/>
          <p:nvPr/>
        </p:nvSpPr>
        <p:spPr>
          <a:xfrm>
            <a:off x="3715415" y="5405718"/>
            <a:ext cx="3986136" cy="6341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4200"/>
            </a:lvl1pPr>
          </a:lstStyle>
          <a:p>
            <a:pPr/>
            <a:r>
              <a:t>Return By: XX:XX </a:t>
            </a:r>
          </a:p>
        </p:txBody>
      </p:sp>
      <p:sp>
        <p:nvSpPr>
          <p:cNvPr id="158"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a:ea typeface="Arial"/>
        <a:cs typeface="Arial"/>
      </a:majorFont>
      <a:minorFont>
        <a:latin typeface="Helvetica"/>
        <a:ea typeface="Helvetica"/>
        <a:cs typeface="Helvetica"/>
      </a:minorFont>
    </a:fontScheme>
    <a:fmtScheme name="1_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a:ea typeface="Arial"/>
        <a:cs typeface="Arial"/>
      </a:majorFont>
      <a:minorFont>
        <a:latin typeface="Helvetica"/>
        <a:ea typeface="Helvetica"/>
        <a:cs typeface="Helvetica"/>
      </a:minorFont>
    </a:fontScheme>
    <a:fmtScheme name="1_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