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  <p:sldMasterId id="2147483675" r:id="rId2"/>
  </p:sldMasterIdLst>
  <p:notesMasterIdLst>
    <p:notesMasterId r:id="rId20"/>
  </p:notesMasterIdLst>
  <p:sldIdLst>
    <p:sldId id="620" r:id="rId3"/>
    <p:sldId id="383" r:id="rId4"/>
    <p:sldId id="621" r:id="rId5"/>
    <p:sldId id="622" r:id="rId6"/>
    <p:sldId id="623" r:id="rId7"/>
    <p:sldId id="626" r:id="rId8"/>
    <p:sldId id="625" r:id="rId9"/>
    <p:sldId id="627" r:id="rId10"/>
    <p:sldId id="628" r:id="rId11"/>
    <p:sldId id="630" r:id="rId12"/>
    <p:sldId id="631" r:id="rId13"/>
    <p:sldId id="629" r:id="rId14"/>
    <p:sldId id="624" r:id="rId15"/>
    <p:sldId id="269" r:id="rId16"/>
    <p:sldId id="270" r:id="rId17"/>
    <p:sldId id="271" r:id="rId18"/>
    <p:sldId id="272" r:id="rId19"/>
  </p:sldIdLst>
  <p:sldSz cx="12192000" cy="6858000"/>
  <p:notesSz cx="6858000" cy="9144000"/>
  <p:custShowLst>
    <p:custShow name="Executive DFP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83053"/>
  </p:normalViewPr>
  <p:slideViewPr>
    <p:cSldViewPr snapToGrid="0">
      <p:cViewPr varScale="1">
        <p:scale>
          <a:sx n="93" d="100"/>
          <a:sy n="93" d="100"/>
        </p:scale>
        <p:origin x="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 idx="6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 idx="7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 idx="8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6D071C0-0F6A-4E5C-B3E5-B824FE66220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800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27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474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172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if the adversary has a history of engaging in deception.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Ask students for examples of historical precedents of deception: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Have examples ready to provide if students are unsure. Specific examples could include: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Ancient Greek and Roman military tactics.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Historical use of propaganda during wartime including World War I and World War II.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Previous instances of misinformation campaigns by rival states.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Historical use of propaganda during wartime.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Previous instances of misinformation campaigns by rival states.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identify patterns of past opposition practices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past behavior and tactics used in deception.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Compare current scenarios with historical examples.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64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Evaluate the vulnerability of the source to manipulation.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sources that can be manipulated: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Social media influencers with questionable affiliations.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Anonymous sources with unverifiable information.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assess the manipulability of sources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the reliability and credibility of the source.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the source's access to information and track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9998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1403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Divide students into groups and provide each group with a scenario to analyze using the Deception Detection framework.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Have each group present their findings to the class.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Provide feedback and discuss the effectiveness of their analysis. (10 minutes)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1407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4A99-850F-3A20-43EC-FA6EB25064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2D930-B7C5-A459-F8FC-2A3A55E8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5050-AD60-01CD-B614-4B4EE25D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66A1-BF3F-43B2-64DE-8882244B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A07F-98E7-0616-2397-F72FBD9C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9AFB-B2DB-B16B-35D6-9777835B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E46D4-B225-5F7C-2530-B0DCB5D8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2573A-8BE6-396B-80C2-B925AA34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4F13-3D3F-C0C9-5D2A-0952A793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99F-707E-5A84-C63B-2336468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B1182-5200-1DCB-22AD-37C1DE63F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E3B8A-B510-4EB9-BD8A-26D272060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1222-DABB-2B0C-B77B-E3CBD191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2598-9D16-9B62-0787-22EE2C51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3D72-95EF-08B0-8025-C8B37168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715630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16640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6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>
            <a:extLst>
              <a:ext uri="{FF2B5EF4-FFF2-40B4-BE49-F238E27FC236}">
                <a16:creationId xmlns:a16="http://schemas.microsoft.com/office/drawing/2014/main" id="{790EC06F-46E0-0D58-4347-2E509D63E25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873119"/>
          </a:xfrm>
          <a:prstGeom prst="rect">
            <a:avLst/>
          </a:prstGeom>
          <a:noFill/>
          <a:ln w="63360">
            <a:solidFill>
              <a:srgbClr val="000000"/>
            </a:solidFill>
            <a:round/>
          </a:ln>
        </p:spPr>
        <p:txBody>
          <a:bodyPr wrap="square" lIns="90000" tIns="182880" rIns="90000" bIns="45000" anchor="t" anchorCtr="0">
            <a:spAutoFit/>
          </a:bodyPr>
          <a:lstStyle>
            <a:lvl1pPr algn="ctr">
              <a:defRPr sz="6000">
                <a:solidFill>
                  <a:sysClr val="windowText" lastClr="000000"/>
                </a:solidFill>
              </a:defRPr>
            </a:lvl1pPr>
          </a:lstStyle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Click to edit Master text styles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0" algn="ctr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5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B98AAB-43E1-C031-1AB8-88442DBE6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4545" y="103680"/>
            <a:ext cx="6802909" cy="5850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15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B9B3-DD07-C1D1-BBD6-CCD3FD522D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E4EA-0A29-BD6D-5926-4FEF53F3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2B7E-B31D-0785-C8A5-65C87EAA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9C6D6-AFC6-BDD7-DBB8-20EE90CE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C547-03E8-698E-A0F7-B7B62F1C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CBAA-0F62-E3D8-D502-163075CCEC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A6C6E-C10F-3D01-A3DC-359B4910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5026-B096-E062-5113-713861F9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195A-9737-56E2-52DB-D0386A07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5FC9-2A65-01DB-2F18-F7D06CCA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52B9-049F-C7B1-2497-82C3F5587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8DE2-E02C-C589-CB83-9D8D8898C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BE08F-0D61-80F5-A92A-E7597BC58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7C10D-66AF-655E-28D2-3CFD24E5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8EE9-6D75-3175-A1F3-455BC9AE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D1D1-4D73-1B4D-6987-8EFD561F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2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D687-188D-101B-4C56-8E7ACB5CD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474" y="365125"/>
            <a:ext cx="984091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CCBB-A95D-5BCC-68B9-7ABBD795C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1CD3-D86E-ED9A-3117-D1344AD7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8108B-0B2A-4B43-A14C-2D55BC93B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EB1A6-AACB-7D70-7380-318028197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C05C5-A674-9A05-1462-3784157B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10B10-D8F8-DBA4-5CC5-D64C3A9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BAFD7-801A-8B5A-C4CF-B11CE298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9397-6704-1590-F0D6-025D1CD4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F8590-AE10-B24B-BFF0-846DFA2C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D3B18-ED71-080F-1A56-B7AC691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3BCCF-0F2A-8B62-BE92-B36AD49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B3E13-9CF1-D0F8-2348-ED29DC6D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55C73-894B-D43E-1545-E3F575B9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7C699-BD8A-BA24-8430-36A6F2C1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2A79-9909-4780-A99B-83E9D79942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214440"/>
            <a:ext cx="3932237" cy="9001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0025-737D-CB47-8036-5F2AECCC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3EAE3-2298-3D68-C44F-62A3672D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43138"/>
            <a:ext cx="3932237" cy="36258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784C-C476-9100-E5A7-DA0BCF33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94637-3B99-CBFF-C9DA-236EB3AE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4D68-E211-B457-1229-95C286B9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315B-90AC-6B28-A315-ABE364F4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171574"/>
            <a:ext cx="3932237" cy="1157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69752-68A7-BBDF-41F4-ABE7C90BA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6BA3-19DE-0B45-5C32-21AB4BC8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28862"/>
            <a:ext cx="3932237" cy="35401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B1CE-4BF5-861B-4F8B-F8F4D7A0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BA32C-1F80-D639-8193-18D16E4F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514D-413F-59BE-DD1B-0731E624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8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4B8DD-23B1-95DE-EEBB-534B097D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84" y="365125"/>
            <a:ext cx="98733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D14CE-30C9-56F1-A0DF-6295C5ABE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1198-E84C-C797-D49F-37A3AA201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F066-8095-7A47-8BBF-FB45577C0028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2DE6-CDC2-9C53-B4DD-97731F72D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59D9-732C-AEA8-5735-BDBF4182E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9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493B-BE64-F8D9-C3F4-52A380871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ACA4-BD8C-D448-95CA-FC1634E9A82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17CF-FAE1-1BC7-FE38-9A917477C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BE3F-160A-01B2-7833-2044B686A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DF96-F6AC-E641-BD4C-B66C426E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2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49035" y="2817753"/>
            <a:ext cx="11441743" cy="2020339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Identifying Malign Information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MASTER SLIDE DECK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nglish">
            <a:extLst>
              <a:ext uri="{FF2B5EF4-FFF2-40B4-BE49-F238E27FC236}">
                <a16:creationId xmlns:a16="http://schemas.microsoft.com/office/drawing/2014/main" id="{C31D1D8F-E2D1-CB6B-82AF-68C852DD3028}"/>
              </a:ext>
            </a:extLst>
          </p:cNvPr>
          <p:cNvSpPr/>
          <p:nvPr/>
        </p:nvSpPr>
        <p:spPr>
          <a:xfrm>
            <a:off x="5434907" y="5220773"/>
            <a:ext cx="1270001" cy="1270001"/>
          </a:xfrm>
          <a:prstGeom prst="rect">
            <a:avLst/>
          </a:prstGeom>
          <a:solidFill>
            <a:srgbClr val="FFFB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English</a:t>
            </a:r>
          </a:p>
        </p:txBody>
      </p:sp>
      <p:sp>
        <p:nvSpPr>
          <p:cNvPr id="5" name="Spanish">
            <a:extLst>
              <a:ext uri="{FF2B5EF4-FFF2-40B4-BE49-F238E27FC236}">
                <a16:creationId xmlns:a16="http://schemas.microsoft.com/office/drawing/2014/main" id="{EDFC117A-2C79-EBA2-E09B-3CA32F1663F2}"/>
              </a:ext>
            </a:extLst>
          </p:cNvPr>
          <p:cNvSpPr/>
          <p:nvPr/>
        </p:nvSpPr>
        <p:spPr>
          <a:xfrm>
            <a:off x="7065372" y="5220773"/>
            <a:ext cx="1270001" cy="1270001"/>
          </a:xfrm>
          <a:prstGeom prst="rect">
            <a:avLst/>
          </a:prstGeom>
          <a:solidFill>
            <a:srgbClr val="FF93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dirty="0"/>
              <a:t>Spanish</a:t>
            </a:r>
            <a:r>
              <a:rPr lang="en-US" dirty="0"/>
              <a:t> with details</a:t>
            </a:r>
            <a:endParaRPr dirty="0"/>
          </a:p>
        </p:txBody>
      </p:sp>
      <p:sp>
        <p:nvSpPr>
          <p:cNvPr id="6" name="This master slide deck is NOT used for presentation.">
            <a:extLst>
              <a:ext uri="{FF2B5EF4-FFF2-40B4-BE49-F238E27FC236}">
                <a16:creationId xmlns:a16="http://schemas.microsoft.com/office/drawing/2014/main" id="{7112FC64-993F-6384-207F-8A58E6A57975}"/>
              </a:ext>
            </a:extLst>
          </p:cNvPr>
          <p:cNvSpPr txBox="1"/>
          <p:nvPr/>
        </p:nvSpPr>
        <p:spPr>
          <a:xfrm>
            <a:off x="3622701" y="6550692"/>
            <a:ext cx="494659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This master slide deck is NOT used for presentation. </a:t>
            </a:r>
          </a:p>
        </p:txBody>
      </p:sp>
      <p:sp>
        <p:nvSpPr>
          <p:cNvPr id="7" name="English">
            <a:extLst>
              <a:ext uri="{FF2B5EF4-FFF2-40B4-BE49-F238E27FC236}">
                <a16:creationId xmlns:a16="http://schemas.microsoft.com/office/drawing/2014/main" id="{05CF1E25-6DF7-E46F-66E5-B04F317BEF77}"/>
              </a:ext>
            </a:extLst>
          </p:cNvPr>
          <p:cNvSpPr/>
          <p:nvPr/>
        </p:nvSpPr>
        <p:spPr>
          <a:xfrm>
            <a:off x="3622702" y="5220772"/>
            <a:ext cx="1424140" cy="1270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/>
              <a:t>For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66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0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framework would you use for: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2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8DAF-912D-4872-669E-01FDE476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 of Deception Detection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4B2E-A404-1205-5D03-74E17CF9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2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1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t>Why Does It Matter To You?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t>¿Por Qué Te Importa?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TAKE A BREAK</a:t>
            </a:r>
          </a:p>
        </p:txBody>
      </p:sp>
      <p:pic>
        <p:nvPicPr>
          <p:cNvPr id="194" name="Graphic 13" descr="Graphic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extBox 1"/>
          <p:cNvSpPr txBox="1"/>
          <p:nvPr/>
        </p:nvSpPr>
        <p:spPr>
          <a:xfrm>
            <a:off x="3715415" y="5405718"/>
            <a:ext cx="3986136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Return By: XX:XX </a:t>
            </a: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TOMAR UN DESCANSO</a:t>
            </a:r>
          </a:p>
        </p:txBody>
      </p:sp>
      <p:pic>
        <p:nvPicPr>
          <p:cNvPr id="199" name="Graphic 13" descr="Graphic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"/>
          <p:cNvSpPr txBox="1"/>
          <p:nvPr/>
        </p:nvSpPr>
        <p:spPr>
          <a:xfrm>
            <a:off x="3715415" y="5405718"/>
            <a:ext cx="4111933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Volver por: XX:XX </a:t>
            </a:r>
          </a:p>
        </p:txBody>
      </p: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Experience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9B1A1-22E4-F78F-D9BF-6FBA3FDF0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Earth is Flat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F656B-7E5D-5B6A-49BD-608B49861C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Earth is a Cube</a:t>
            </a:r>
          </a:p>
        </p:txBody>
      </p:sp>
    </p:spTree>
    <p:extLst>
      <p:ext uri="{BB962C8B-B14F-4D97-AF65-F5344CB8AC3E}">
        <p14:creationId xmlns:p14="http://schemas.microsoft.com/office/powerpoint/2010/main" val="279264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061102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Identifying Malign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1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and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0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</p:txBody>
      </p:sp>
    </p:spTree>
    <p:extLst>
      <p:ext uri="{BB962C8B-B14F-4D97-AF65-F5344CB8AC3E}">
        <p14:creationId xmlns:p14="http://schemas.microsoft.com/office/powerpoint/2010/main" val="31380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Motive, Opportunity, and Means (MOM)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</p:txBody>
      </p:sp>
    </p:spTree>
    <p:extLst>
      <p:ext uri="{BB962C8B-B14F-4D97-AF65-F5344CB8AC3E}">
        <p14:creationId xmlns:p14="http://schemas.microsoft.com/office/powerpoint/2010/main" val="403629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Opposition Practices (POP)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1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Manipulability of Sources (MOSES)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0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Evidence (EVE)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3500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7075</TotalTime>
  <Words>926</Words>
  <Application>Microsoft Macintosh PowerPoint</Application>
  <PresentationFormat>Widescreen</PresentationFormat>
  <Paragraphs>101</Paragraphs>
  <Slides>17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Calibri</vt:lpstr>
      <vt:lpstr>Menlo</vt:lpstr>
      <vt:lpstr>Times New Roman</vt:lpstr>
      <vt:lpstr>1_Custom Design</vt:lpstr>
      <vt:lpstr>Blank</vt:lpstr>
      <vt:lpstr>PowerPoint Presentation</vt:lpstr>
      <vt:lpstr>Concrete Experience</vt:lpstr>
      <vt:lpstr>PowerPoint Presentation</vt:lpstr>
      <vt:lpstr>Publish and Process</vt:lpstr>
      <vt:lpstr>Deception Detection Framework</vt:lpstr>
      <vt:lpstr>Motive, Opportunity, and Means (MOM)</vt:lpstr>
      <vt:lpstr>Past Opposition Practices (POP)</vt:lpstr>
      <vt:lpstr>Manipulability of Sources (MOSES)</vt:lpstr>
      <vt:lpstr>Evaluation of Evidence (EVE)</vt:lpstr>
      <vt:lpstr>Deception Detection Check On Learning</vt:lpstr>
      <vt:lpstr>Deception Detection Check On Learning</vt:lpstr>
      <vt:lpstr>Practical Application of Deception Detection Framework</vt:lpstr>
      <vt:lpstr>Apply</vt:lpstr>
      <vt:lpstr>Why Does It Matter To You?</vt:lpstr>
      <vt:lpstr>¿Por Qué Te Importa?</vt:lpstr>
      <vt:lpstr>TAKE A BREAK</vt:lpstr>
      <vt:lpstr>TOMAR UN DESCANSO</vt:lpstr>
      <vt:lpstr>Executive DFP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Alfaro, Issac</cp:lastModifiedBy>
  <cp:revision>63</cp:revision>
  <dcterms:created xsi:type="dcterms:W3CDTF">2022-06-15T01:07:41Z</dcterms:created>
  <dcterms:modified xsi:type="dcterms:W3CDTF">2024-06-22T04:12:34Z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