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75" r:id="rId2"/>
  </p:sldMasterIdLst>
  <p:notesMasterIdLst>
    <p:notesMasterId r:id="rId28"/>
  </p:notesMasterIdLst>
  <p:sldIdLst>
    <p:sldId id="383" r:id="rId3"/>
    <p:sldId id="621" r:id="rId4"/>
    <p:sldId id="622" r:id="rId5"/>
    <p:sldId id="632" r:id="rId6"/>
    <p:sldId id="623" r:id="rId7"/>
    <p:sldId id="626" r:id="rId8"/>
    <p:sldId id="625" r:id="rId9"/>
    <p:sldId id="627" r:id="rId10"/>
    <p:sldId id="628" r:id="rId11"/>
    <p:sldId id="630" r:id="rId12"/>
    <p:sldId id="633" r:id="rId13"/>
    <p:sldId id="631" r:id="rId14"/>
    <p:sldId id="629" r:id="rId15"/>
    <p:sldId id="634" r:id="rId16"/>
    <p:sldId id="638" r:id="rId17"/>
    <p:sldId id="635" r:id="rId18"/>
    <p:sldId id="636" r:id="rId19"/>
    <p:sldId id="637" r:id="rId20"/>
    <p:sldId id="639" r:id="rId21"/>
    <p:sldId id="624" r:id="rId22"/>
    <p:sldId id="640" r:id="rId23"/>
    <p:sldId id="641" r:id="rId24"/>
    <p:sldId id="642" r:id="rId25"/>
    <p:sldId id="269" r:id="rId26"/>
    <p:sldId id="271" r:id="rId27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5"/>
    <p:restoredTop sz="83053"/>
  </p:normalViewPr>
  <p:slideViewPr>
    <p:cSldViewPr snapToGrid="0">
      <p:cViewPr varScale="1">
        <p:scale>
          <a:sx n="80" d="100"/>
          <a:sy n="80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-138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271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715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Text: "Tiananmen Square protests, Hong Kong protests, the Cultural Revolution."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students find other examples of past opposition practices and analyze them using the POP framework to determine potential future misinformation strategies from this actor. 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References: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 disinformation and propaganda campaign “that denies and downplays the severity of the incident is growing,”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hongkongfp.com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/2021/06/04/taiwan-group-launches-website-to-counter-tiananmen-massacre-trolls-and-denialism/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8112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751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3864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2607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Beebe, S. M., &amp;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Pherson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R. H. (2015). </a:t>
            </a:r>
            <a:r>
              <a:rPr lang="en-US" b="0" i="1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*Cases in Intelligence Analysis: Structured Analytic Techniques in Action*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Pherson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R. H., &amp; Heuer, R. J. (2021). </a:t>
            </a:r>
            <a:r>
              <a:rPr lang="en-US" b="0" i="1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*Structured Analytic Techniques for Intelligence Analysis*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China Diplomatic X account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China_Panama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BEIJING'S GLOBAL MEDIA INFLUENCE 2022 -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freedomhouse.org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/country/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panama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beijings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-global-media-influence/2022#footnote3_a2zuib0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China y Panamá: pro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mutuo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beneficio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(Translated: China and Panama: for mutual benefit)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www.laestrella.com.pa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/opinion/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columnistas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/pro-china-mutuo-panama-EJLE2547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6.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Misleading a Pandemic: The Viral Effects of Chinese Propaganda and the Coronavirus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ndupress.ndu.edu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/Media/News/News-Article-View/Article/2884217/misleading-a-pandemic-the-viral-effects-of-chinese-propaganda-and-the-coronavir/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7.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 disinformation and propaganda campaign “that denies and downplays the severity of the incident is growing”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hongkongfp.com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/2021/06/04/taiwan-group-launches-website-to-counter-tiananmen-massacre-trolls-and-denialism/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8.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Factsheet 4: Types of Misinformation and Disinformation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www.unhcr.org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/innovation/wp-content/uploads/2022/02/Factsheet-4.pdf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9.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CWU Disinformation Case Studies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libguides.lib.cwu.edu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c.php?g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=625394&amp;p=4391900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4150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2411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34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Factsheet 4: Types of Misinformation and Disinformation - https://</a:t>
            </a:r>
            <a:r>
              <a:rPr lang="en-US" dirty="0" err="1"/>
              <a:t>www.unhcr.org</a:t>
            </a:r>
            <a:r>
              <a:rPr lang="en-US" dirty="0"/>
              <a:t>/innovation/wp-content/uploads/2022/02/Factsheet-4.pdf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427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Beebe, S. M., &amp; </a:t>
            </a:r>
            <a:r>
              <a:rPr lang="en-US" dirty="0" err="1"/>
              <a:t>Pherson</a:t>
            </a:r>
            <a:r>
              <a:rPr lang="en-US" dirty="0"/>
              <a:t>, R. H. (2015). *Cases in Intelligence Analysis: Structured Analytic Techniques in Action*.</a:t>
            </a:r>
          </a:p>
          <a:p>
            <a:r>
              <a:rPr lang="en-US" dirty="0"/>
              <a:t>2. </a:t>
            </a:r>
            <a:r>
              <a:rPr lang="en-US" dirty="0" err="1"/>
              <a:t>Pherson</a:t>
            </a:r>
            <a:r>
              <a:rPr lang="en-US" dirty="0"/>
              <a:t>, R. H., &amp; Heuer, R. J. (2021). *Structured Analytic Techniques for Intelligence Analysis*.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474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172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Ask students for examples of historical precedents of deception: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examples ready to provide if students are unsure. Specific examples could include: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Ancient Greek and Roman military tactics.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Historical use of propaganda during wartime including World War I and World War II.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Previous instances of misinformation campaigns by rival states.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Historical use of propaganda during wartime.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Previous instances of misinformation campaigns by rival states.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identify patterns of past opposition practices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past behavior and tactics used in deception.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Compare current scenarios with historical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4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9998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40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Divide students into groups and provide each group with a scenario to analyze using the Deception Detection framework.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Have each group present their findings to the class.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Provide feedback and discuss the effectiveness of their analysis. (10 minutes)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40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54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A99-850F-3A20-43EC-FA6EB25064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D930-B7C5-A459-F8FC-2A3A55E8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5050-AD60-01CD-B614-4B4EE25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66A1-BF3F-43B2-64DE-8882244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07F-98E7-0616-2397-F72FBD9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AFB-B2DB-B16B-35D6-9777835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E46D4-B225-5F7C-2530-B0DCB5D8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573A-8BE6-396B-80C2-B925AA3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4F13-3D3F-C0C9-5D2A-0952A79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99F-707E-5A84-C63B-2336468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B1182-5200-1DCB-22AD-37C1DE63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3B8A-B510-4EB9-BD8A-26D2720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22-DABB-2B0C-B77B-E3CBD19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598-9D16-9B62-0787-22EE2C5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3D72-95EF-08B0-8025-C8B3716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1563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1664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73119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9B3-DD07-C1D1-BBD6-CCD3FD522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4EA-0A29-BD6D-5926-4FEF53F3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B7E-B31D-0785-C8A5-65C87EA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6D6-AFC6-BDD7-DBB8-20EE90CE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547-03E8-698E-A0F7-B7B62F1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CBAA-0F62-E3D8-D502-163075CC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C6E-C10F-3D01-A3DC-359B49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5026-B096-E062-5113-713861F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95A-9737-56E2-52DB-D0386A0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5FC9-2A65-01DB-2F18-F7D06CC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2B9-049F-C7B1-2497-82C3F5587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8DE2-E02C-C589-CB83-9D8D8898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08F-0D61-80F5-A92A-E7597BC5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C10D-66AF-655E-28D2-3CFD24E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8EE9-6D75-3175-A1F3-455BC9A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D1D1-4D73-1B4D-6987-8EFD561F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D687-188D-101B-4C56-8E7ACB5CD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CCBB-A95D-5BCC-68B9-7ABBD79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1CD3-D86E-ED9A-3117-D1344AD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108B-0B2A-4B43-A14C-2D55BC93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B1A6-AACB-7D70-7380-31802819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C05C5-A674-9A05-1462-3784157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0B10-D8F8-DBA4-5CC5-D64C3A9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AFD7-801A-8B5A-C4CF-B11CE29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397-6704-1590-F0D6-025D1CD4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8590-AE10-B24B-BFF0-846DFA2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3B18-ED71-080F-1A56-B7AC691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3BCCF-0F2A-8B62-BE92-B36AD49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3E13-9CF1-D0F8-2348-ED29DC6D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55C73-894B-D43E-1545-E3F575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C699-BD8A-BA24-8430-36A6F2C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A79-9909-4780-A99B-83E9D7994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14440"/>
            <a:ext cx="3932237" cy="900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025-737D-CB47-8036-5F2AECCC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EAE3-2298-3D68-C44F-62A3672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3138"/>
            <a:ext cx="3932237" cy="3625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784C-C476-9100-E5A7-DA0BCF3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4637-3B99-CBFF-C9DA-236EB3A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4D68-E211-B457-1229-95C286B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15B-90AC-6B28-A315-ABE364F4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71574"/>
            <a:ext cx="3932237" cy="1157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69752-68A7-BBDF-41F4-ABE7C90B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6BA3-19DE-0B45-5C32-21AB4BC8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8862"/>
            <a:ext cx="3932237" cy="35401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1CE-4BF5-861B-4F8B-F8F4D7A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32C-1F80-D639-8193-18D16E4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514D-413F-59BE-DD1B-0731E62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B8DD-23B1-95DE-EEBB-534B097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84" y="365125"/>
            <a:ext cx="987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14CE-30C9-56F1-A0DF-6295C5AB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1198-E84C-C797-D49F-37A3AA20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DE6-CDC2-9C53-B4DD-97731F72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59D9-732C-AEA8-5735-BDBF4182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Debate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B1A1-22E4-F78F-D9BF-6FBA3FDF0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Earth is Flat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F656B-7E5D-5B6A-49BD-608B49861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Earth is a Cube</a:t>
            </a:r>
          </a:p>
        </p:txBody>
      </p:sp>
    </p:spTree>
    <p:extLst>
      <p:ext uri="{BB962C8B-B14F-4D97-AF65-F5344CB8AC3E}">
        <p14:creationId xmlns:p14="http://schemas.microsoft.com/office/powerpoint/2010/main" val="279264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157700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/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/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/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/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22831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framework would you use for:</a:t>
            </a:r>
          </a:p>
          <a:p>
            <a:pPr lvl="1"/>
            <a:r>
              <a:rPr lang="en-US" dirty="0"/>
              <a:t>Evaluating the data you have so far</a:t>
            </a:r>
          </a:p>
          <a:p>
            <a:pPr lvl="1"/>
            <a:r>
              <a:rPr lang="en-US" dirty="0"/>
              <a:t>Evaluating the source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8DAF-912D-4872-669E-01FDE476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 of 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4B2E-A404-1205-5D03-74E17CF9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Handout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2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Motive: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Reasons behind misinformation (e.g., political gain, financial profit).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Opportunity: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Circumstances enabling misinformation (e.g., timing, platform availability).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Means: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Tools/resources used (e.g., social media, bot networks).</a:t>
            </a:r>
          </a:p>
        </p:txBody>
      </p:sp>
    </p:spTree>
    <p:extLst>
      <p:ext uri="{BB962C8B-B14F-4D97-AF65-F5344CB8AC3E}">
        <p14:creationId xmlns:p14="http://schemas.microsoft.com/office/powerpoint/2010/main" val="350601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Motive: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Deflect blame, manage global image.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Opportunity: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Global pandemic chaos.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Means: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Social media, state-run outlets, bot networks</a:t>
            </a:r>
          </a:p>
        </p:txBody>
      </p:sp>
    </p:spTree>
    <p:extLst>
      <p:ext uri="{BB962C8B-B14F-4D97-AF65-F5344CB8AC3E}">
        <p14:creationId xmlns:p14="http://schemas.microsoft.com/office/powerpoint/2010/main" val="387855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Past Opposition Practices (POP):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Historical disinformation practices.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Predict future strategies based on past behavior.</a:t>
            </a:r>
          </a:p>
        </p:txBody>
      </p:sp>
    </p:spTree>
    <p:extLst>
      <p:ext uri="{BB962C8B-B14F-4D97-AF65-F5344CB8AC3E}">
        <p14:creationId xmlns:p14="http://schemas.microsoft.com/office/powerpoint/2010/main" val="274293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Manipulability of Sources 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Source credibility.</a:t>
            </a:r>
          </a:p>
          <a:p>
            <a:r>
              <a:rPr lang="en-US" dirty="0"/>
              <a:t>Potential biases.</a:t>
            </a:r>
          </a:p>
          <a:p>
            <a:r>
              <a:rPr lang="en-US" dirty="0"/>
              <a:t>Susceptibility to manipulation.</a:t>
            </a:r>
          </a:p>
          <a:p>
            <a:r>
              <a:rPr lang="en-US" dirty="0"/>
              <a:t>Historical accuracy.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18B78-16D6-93F3-B42C-72FD4FE1AC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Reliability in other stories?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Potential biases?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Susceptibility to manipulation?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Track record for accuracy?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1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Strong evidence: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Multiple corroborating sources, verifiable data.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Weak evidence: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Single unverified source, emotional appeal.</a:t>
            </a: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Try it with the example: </a:t>
            </a: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“The Earth is flat.” vs. “The Earth is a sphere.”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139696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Strong evidence: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Scientific consensus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Satellite imagery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Mathematical calculations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A8EBD-A905-2F9D-67D2-1B2F4916B9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Weak evidence: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Personal belief.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Lack of scientific data.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Anecdotal accounts.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06110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Practical Exercise Handout</a:t>
            </a:r>
          </a:p>
          <a:p>
            <a:r>
              <a:rPr lang="en-US" dirty="0"/>
              <a:t>Apply the Structured Analytic Techniques to the Handout</a:t>
            </a:r>
          </a:p>
        </p:txBody>
      </p:sp>
    </p:spTree>
    <p:extLst>
      <p:ext uri="{BB962C8B-B14F-4D97-AF65-F5344CB8AC3E}">
        <p14:creationId xmlns:p14="http://schemas.microsoft.com/office/powerpoint/2010/main" val="217391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MOM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>
                <a:highlight>
                  <a:srgbClr val="000000"/>
                </a:highlight>
              </a:rPr>
              <a:t>POP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>
                <a:highlight>
                  <a:srgbClr val="000000"/>
                </a:highlight>
              </a:rPr>
              <a:t>MOSES</a:t>
            </a:r>
            <a:r>
              <a:rPr lang="en-US" dirty="0"/>
              <a:t>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>
                <a:highlight>
                  <a:srgbClr val="000000"/>
                </a:highlight>
              </a:rPr>
              <a:t>EVE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226563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/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/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/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/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15222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FF6D-C3F9-3568-BCCE-940775C2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47ED-10D3-FC02-5513-71E8A318F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1. Beebe, S. M., &amp;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Pherson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, R. H. (2015). Cases in Intelligence Analysis: Structured Analytic Techniques in Action.</a:t>
            </a:r>
          </a:p>
          <a:p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2.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Pherson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, R. H., &amp; Heuer, R. J. (2021). Structured Analytic Techniques for Intelligence Analysis.</a:t>
            </a: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latin typeface=".SF NS"/>
              </a:rPr>
              <a:t>See more in the notes</a:t>
            </a:r>
            <a:endParaRPr lang="en-US" sz="280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sz="280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37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Why Does It Matter To You?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TAKE A BREAK</a:t>
            </a:r>
          </a:p>
        </p:txBody>
      </p:sp>
      <p:pic>
        <p:nvPicPr>
          <p:cNvPr id="194" name="Graphic 13" descr="Graphic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1"/>
          <p:cNvSpPr txBox="1"/>
          <p:nvPr/>
        </p:nvSpPr>
        <p:spPr>
          <a:xfrm>
            <a:off x="3715415" y="5405718"/>
            <a:ext cx="3986136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Return By: XX:XX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misinformation and disinformation effectively using the Deception Detection Framework and Structured Analytic Techniques (SATs).</a:t>
            </a:r>
          </a:p>
          <a:p>
            <a:endParaRPr lang="en-US" dirty="0"/>
          </a:p>
          <a:p>
            <a:r>
              <a:rPr lang="en-US" dirty="0"/>
              <a:t>During this 130-minute block of instruction, the students will learn to identify misinformation and disinformation using the skills and frameworks previously covered.</a:t>
            </a:r>
          </a:p>
        </p:txBody>
      </p:sp>
    </p:spTree>
    <p:extLst>
      <p:ext uri="{BB962C8B-B14F-4D97-AF65-F5344CB8AC3E}">
        <p14:creationId xmlns:p14="http://schemas.microsoft.com/office/powerpoint/2010/main" val="156960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Misinformation: is false or inaccurate information. Examples include rumors, insults and pranks.</a:t>
            </a:r>
          </a:p>
          <a:p>
            <a:r>
              <a:rPr lang="en-US" dirty="0"/>
              <a:t>Disinformation: is deliberate and includes malicious content such as hoaxes, spear phishing and propaganda.</a:t>
            </a:r>
          </a:p>
        </p:txBody>
      </p:sp>
    </p:spTree>
    <p:extLst>
      <p:ext uri="{BB962C8B-B14F-4D97-AF65-F5344CB8AC3E}">
        <p14:creationId xmlns:p14="http://schemas.microsoft.com/office/powerpoint/2010/main" val="59805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Deception Detection Frameworks</a:t>
            </a:r>
          </a:p>
          <a:p>
            <a:r>
              <a:rPr lang="en-US" b="1" dirty="0"/>
              <a:t>MOM</a:t>
            </a:r>
            <a:r>
              <a:rPr lang="en-US" dirty="0"/>
              <a:t> : Motive, Opportunity, and Means </a:t>
            </a:r>
          </a:p>
          <a:p>
            <a:r>
              <a:rPr lang="en-US" b="1" dirty="0"/>
              <a:t>POP</a:t>
            </a:r>
            <a:r>
              <a:rPr lang="en-US" dirty="0"/>
              <a:t> : Past Opposition Practices </a:t>
            </a:r>
          </a:p>
          <a:p>
            <a:r>
              <a:rPr lang="en-US" b="1" dirty="0"/>
              <a:t>MOSES</a:t>
            </a:r>
            <a:r>
              <a:rPr lang="en-US" dirty="0"/>
              <a:t> : Manipulability of Sources </a:t>
            </a:r>
          </a:p>
          <a:p>
            <a:r>
              <a:rPr lang="en-US" b="1" dirty="0"/>
              <a:t>EVE</a:t>
            </a:r>
            <a:r>
              <a:rPr lang="en-US" dirty="0"/>
              <a:t> : 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31380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use it: Use when evaluating the likelihood of a source having the motive and means to produce misinformation.</a:t>
            </a:r>
          </a:p>
          <a:p>
            <a:r>
              <a:rPr lang="en-US" dirty="0"/>
              <a:t>Where to use it: Applicable in scenarios where identifying the intent behind information is crucial.</a:t>
            </a:r>
          </a:p>
          <a:p>
            <a:r>
              <a:rPr lang="en-US" dirty="0"/>
              <a:t>Why to use it: Helps in understanding the potential reasons and capabilities behind the creation of misinformation.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629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Opposition Practices (POP)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historical context of misinformation from an adversary is available.</a:t>
            </a:r>
          </a:p>
          <a:p>
            <a:r>
              <a:rPr lang="en-US" dirty="0"/>
              <a:t>Where to use it: Useful in intelligence and strategic analysis settings.</a:t>
            </a:r>
          </a:p>
          <a:p>
            <a:r>
              <a:rPr lang="en-US" dirty="0"/>
              <a:t>Why to use it: Helps predict future misinformation strategies based on past behavior.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1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Manipulability of Sources 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assessing the reliability and susceptibility of sources to manipulation.</a:t>
            </a:r>
          </a:p>
          <a:p>
            <a:r>
              <a:rPr lang="en-US" dirty="0"/>
              <a:t>Where to use it: Relevant in journalistic and intelligence analysis.</a:t>
            </a:r>
          </a:p>
          <a:p>
            <a:r>
              <a:rPr lang="en-US" dirty="0"/>
              <a:t>Why to use it: Ensures the credibility of the information and reduces the risk of accepting manipulated data.</a:t>
            </a:r>
          </a:p>
        </p:txBody>
      </p:sp>
    </p:spTree>
    <p:extLst>
      <p:ext uri="{BB962C8B-B14F-4D97-AF65-F5344CB8AC3E}">
        <p14:creationId xmlns:p14="http://schemas.microsoft.com/office/powerpoint/2010/main" val="376990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analyzing the validity and reliability of evidence presented.</a:t>
            </a:r>
          </a:p>
          <a:p>
            <a:r>
              <a:rPr lang="en-US" dirty="0"/>
              <a:t>Where to use it: Applicable in any analytical context requiring evidence validation.</a:t>
            </a:r>
          </a:p>
          <a:p>
            <a:r>
              <a:rPr lang="en-US" dirty="0"/>
              <a:t>Why to use it: Ensures the integrity and accuracy of the conclusions drawn from the evidence.</a:t>
            </a:r>
          </a:p>
        </p:txBody>
      </p:sp>
    </p:spTree>
    <p:extLst>
      <p:ext uri="{BB962C8B-B14F-4D97-AF65-F5344CB8AC3E}">
        <p14:creationId xmlns:p14="http://schemas.microsoft.com/office/powerpoint/2010/main" val="319073500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7131</TotalTime>
  <Words>2245</Words>
  <Application>Microsoft Macintosh PowerPoint</Application>
  <PresentationFormat>Widescreen</PresentationFormat>
  <Paragraphs>246</Paragraphs>
  <Slides>25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  <vt:variant>
        <vt:lpstr>Custom Shows</vt:lpstr>
      </vt:variant>
      <vt:variant>
        <vt:i4>1</vt:i4>
      </vt:variant>
    </vt:vector>
  </HeadingPairs>
  <TitlesOfParts>
    <vt:vector size="33" baseType="lpstr">
      <vt:lpstr>.SF NS</vt:lpstr>
      <vt:lpstr>Arial</vt:lpstr>
      <vt:lpstr>Calibri</vt:lpstr>
      <vt:lpstr>Menlo</vt:lpstr>
      <vt:lpstr>Times New Roman</vt:lpstr>
      <vt:lpstr>1_Custom Design</vt:lpstr>
      <vt:lpstr>Blank</vt:lpstr>
      <vt:lpstr>Class Debate</vt:lpstr>
      <vt:lpstr>PowerPoint Presentation</vt:lpstr>
      <vt:lpstr>Lesson Objectives</vt:lpstr>
      <vt:lpstr>Terms</vt:lpstr>
      <vt:lpstr>Deception Detection Framework</vt:lpstr>
      <vt:lpstr>Motive, Opportunity, and Means (MOM)</vt:lpstr>
      <vt:lpstr>Past Opposition Practices (POP)</vt:lpstr>
      <vt:lpstr>Manipulability of Sources (MOSES)</vt:lpstr>
      <vt:lpstr>Evaluation of Evidence (EVE)</vt:lpstr>
      <vt:lpstr>Deception Detection Check On Learning</vt:lpstr>
      <vt:lpstr>Deception Detection Check On Learning</vt:lpstr>
      <vt:lpstr>Deception Detection Check On Learning</vt:lpstr>
      <vt:lpstr>Practical Application of Deception Detection Framework</vt:lpstr>
      <vt:lpstr>Motive, Opportunity, and Means (MOM)</vt:lpstr>
      <vt:lpstr>Motive, Opportunity, and Means (MOM): Example</vt:lpstr>
      <vt:lpstr>Past Opposition Practices (POP): </vt:lpstr>
      <vt:lpstr>Manipulability of Sources (MOSES)</vt:lpstr>
      <vt:lpstr>Evaluation of Evidence (EVE)</vt:lpstr>
      <vt:lpstr>Evaluation of Evidence (EVE): Example</vt:lpstr>
      <vt:lpstr>Practical Exercise</vt:lpstr>
      <vt:lpstr>Deception Detection Check On Learning</vt:lpstr>
      <vt:lpstr>Deception Detection Check On Learning</vt:lpstr>
      <vt:lpstr>References</vt:lpstr>
      <vt:lpstr>Why Does It Matter To You?</vt:lpstr>
      <vt:lpstr>TAKE A BREAK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Alfaro, Issac</cp:lastModifiedBy>
  <cp:revision>84</cp:revision>
  <dcterms:created xsi:type="dcterms:W3CDTF">2022-06-15T01:07:41Z</dcterms:created>
  <dcterms:modified xsi:type="dcterms:W3CDTF">2024-06-24T02:02:38Z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