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53"/>
  </p:notesMasterIdLst>
  <p:sldIdLst>
    <p:sldId id="620" r:id="rId3"/>
    <p:sldId id="383" r:id="rId4"/>
    <p:sldId id="642" r:id="rId5"/>
    <p:sldId id="621" r:id="rId6"/>
    <p:sldId id="643" r:id="rId7"/>
    <p:sldId id="622" r:id="rId8"/>
    <p:sldId id="644" r:id="rId9"/>
    <p:sldId id="632" r:id="rId10"/>
    <p:sldId id="645" r:id="rId11"/>
    <p:sldId id="623" r:id="rId12"/>
    <p:sldId id="646" r:id="rId13"/>
    <p:sldId id="626" r:id="rId14"/>
    <p:sldId id="647" r:id="rId15"/>
    <p:sldId id="625" r:id="rId16"/>
    <p:sldId id="648" r:id="rId17"/>
    <p:sldId id="627" r:id="rId18"/>
    <p:sldId id="649" r:id="rId19"/>
    <p:sldId id="628" r:id="rId20"/>
    <p:sldId id="650" r:id="rId21"/>
    <p:sldId id="630" r:id="rId22"/>
    <p:sldId id="651" r:id="rId23"/>
    <p:sldId id="633" r:id="rId24"/>
    <p:sldId id="652" r:id="rId25"/>
    <p:sldId id="631" r:id="rId26"/>
    <p:sldId id="653" r:id="rId27"/>
    <p:sldId id="629" r:id="rId28"/>
    <p:sldId id="654" r:id="rId29"/>
    <p:sldId id="634" r:id="rId30"/>
    <p:sldId id="655" r:id="rId31"/>
    <p:sldId id="638" r:id="rId32"/>
    <p:sldId id="656" r:id="rId33"/>
    <p:sldId id="635" r:id="rId34"/>
    <p:sldId id="657" r:id="rId35"/>
    <p:sldId id="636" r:id="rId36"/>
    <p:sldId id="658" r:id="rId37"/>
    <p:sldId id="637" r:id="rId38"/>
    <p:sldId id="659" r:id="rId39"/>
    <p:sldId id="639" r:id="rId40"/>
    <p:sldId id="660" r:id="rId41"/>
    <p:sldId id="624" r:id="rId42"/>
    <p:sldId id="661" r:id="rId43"/>
    <p:sldId id="640" r:id="rId44"/>
    <p:sldId id="662" r:id="rId45"/>
    <p:sldId id="641" r:id="rId46"/>
    <p:sldId id="663" r:id="rId47"/>
    <p:sldId id="664" r:id="rId48"/>
    <p:sldId id="269" r:id="rId49"/>
    <p:sldId id="270" r:id="rId50"/>
    <p:sldId id="271" r:id="rId51"/>
    <p:sldId id="272" r:id="rId52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2"/>
    <p:restoredTop sz="83053"/>
  </p:normalViewPr>
  <p:slideViewPr>
    <p:cSldViewPr snapToGrid="0">
      <p:cViewPr varScale="1">
        <p:scale>
          <a:sx n="93" d="100"/>
          <a:sy n="93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-8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768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379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67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574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5441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60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7152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977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112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Text: "Tiananmen Square protests, Hong Kong protests, the Cultural Revolution."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students find other examples of past opposition practices and analyze them using the POP framework to determine potential future misinformation strategies from this actor. </a:t>
            </a:r>
          </a:p>
          <a:p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References: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 disinformation and propaganda campaign “that denies and downplays the severity of the incident is growing,”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82278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751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</a:t>
            </a:r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ple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429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3864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385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2607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9344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38611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Beebe, S. M., &amp;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 (2015).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*Cases in Intelligence Analysis: Structured Analytic Techniques in Action*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Pherson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, R. H., &amp; Heuer, R. J. (2021). </a:t>
            </a:r>
            <a:r>
              <a:rPr lang="en-US" b="0" i="1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*Structured Analytic Techniques for Intelligence Analysis*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Diplomatic X account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x.com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China_Panama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4.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BEIJING'S GLOBAL MEDIA INFLUENCE 2022 -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freedomhouse.org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/country/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panama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beijings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-global-media-influence/2022#footnote3_a2zuib0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5.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China y Panamá: pro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mutuo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beneficio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(Translated: China and Panama: for mutual benefit)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www.laestrella.com.pa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/opinion/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columnistas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/pro-china-mutuo-panama-EJLE2547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6.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Misleading a Pandemic: The Viral Effects of Chinese Propaganda and the Coronavirus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ndupress.ndu.edu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/Media/News/News-Article-View/Article/2884217/misleading-a-pandemic-the-viral-effects-of-chinese-propaganda-and-the-coronavir/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7.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 disinformation and propaganda campaign “that denies and downplays the severity of the incident is growing”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hongkongfp.com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/2021/06/04/taiwan-group-launches-website-to-counter-tiananmen-massacre-trolls-and-denialism/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8.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Factsheet 4: Types of Misinformation and Disinformation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www.unhcr.org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/innovation/wp-content/uploads/2022/02/Factsheet-4.pdf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9.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CWU Disinformation Case Studies - https://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libguides.lib.cwu.edu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/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c.php?g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=625394&amp;p=4391900 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7550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27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 Factsheet 4: Types of Misinformation and Disinformation - https://</a:t>
            </a:r>
            <a:r>
              <a:rPr lang="en-US" dirty="0" err="1"/>
              <a:t>www.unhcr.org</a:t>
            </a:r>
            <a:r>
              <a:rPr lang="en-US" dirty="0"/>
              <a:t>/innovation/wp-content/uploads/2022/02/Factsheet-4.pdf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286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Beebe, S. M., &amp; </a:t>
            </a:r>
            <a:r>
              <a:rPr lang="en-US" dirty="0" err="1"/>
              <a:t>Pherson</a:t>
            </a:r>
            <a:r>
              <a:rPr lang="en-US" dirty="0"/>
              <a:t>, R. H. (2015). *Cases in Intelligence Analysis: Structured Analytic Techniques in Action*.</a:t>
            </a:r>
          </a:p>
          <a:p>
            <a:r>
              <a:rPr lang="en-US" dirty="0"/>
              <a:t>2. </a:t>
            </a:r>
            <a:r>
              <a:rPr lang="en-US" dirty="0" err="1"/>
              <a:t>Pherson</a:t>
            </a:r>
            <a:r>
              <a:rPr lang="en-US" dirty="0"/>
              <a:t>, R. H., &amp; Heuer, R. J. (2021). *Structured Analytic Techniques for Intelligence Analysis*.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52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77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Deception Detection Frameworks</a:t>
            </a:r>
          </a:p>
          <a:p>
            <a:r>
              <a:rPr lang="en-US" b="1" dirty="0"/>
              <a:t>MOM</a:t>
            </a:r>
            <a:r>
              <a:rPr lang="en-US" dirty="0"/>
              <a:t> : Motive, Opportunity, and Means </a:t>
            </a:r>
          </a:p>
          <a:p>
            <a:r>
              <a:rPr lang="en-US" b="1" dirty="0"/>
              <a:t>POP</a:t>
            </a:r>
            <a:r>
              <a:rPr lang="en-US" dirty="0"/>
              <a:t> : Past Opposition Practices </a:t>
            </a:r>
          </a:p>
          <a:p>
            <a:r>
              <a:rPr lang="en-US" b="1" dirty="0"/>
              <a:t>MOSES</a:t>
            </a:r>
            <a:r>
              <a:rPr lang="en-US" dirty="0"/>
              <a:t> : Manipulability of Sources </a:t>
            </a:r>
          </a:p>
          <a:p>
            <a:r>
              <a:rPr lang="en-US" b="1" dirty="0"/>
              <a:t>EVE</a:t>
            </a:r>
            <a:r>
              <a:rPr lang="en-US" dirty="0"/>
              <a:t> : 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Marco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712141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to use it: Use when evaluating the likelihood of a source having the motive and means to produce misinformation.</a:t>
            </a:r>
          </a:p>
          <a:p>
            <a:r>
              <a:rPr lang="en-US" dirty="0"/>
              <a:t>Where to use it: Applicable in scenarios where identifying the intent behind information is crucial.</a:t>
            </a:r>
          </a:p>
          <a:p>
            <a:r>
              <a:rPr lang="en-US" dirty="0"/>
              <a:t>Why to use it: Helps in understanding the potential reasons and capabilities behind the creation of misinformation.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motivo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medios</a:t>
            </a:r>
            <a:r>
              <a:rPr lang="en-US" dirty="0"/>
              <a:t> para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escenarios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identificar</a:t>
            </a:r>
            <a:r>
              <a:rPr lang="en-US" dirty="0"/>
              <a:t> la </a:t>
            </a:r>
            <a:r>
              <a:rPr lang="en-US" dirty="0" err="1"/>
              <a:t>intención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es crucial.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comprender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razones</a:t>
            </a:r>
            <a:r>
              <a:rPr lang="en-US" dirty="0"/>
              <a:t> y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la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32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historical context of misinformation from an adversary is available.</a:t>
            </a:r>
          </a:p>
          <a:p>
            <a:r>
              <a:rPr lang="en-US" dirty="0"/>
              <a:t>Where to use it: Useful in intelligence and strategic analysis settings.</a:t>
            </a:r>
          </a:p>
          <a:p>
            <a:r>
              <a:rPr lang="en-US" dirty="0"/>
              <a:t>Why to use it: Helps predict future misinformation strategies based on past behavior.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disponible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histórico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de un </a:t>
            </a:r>
            <a:r>
              <a:rPr lang="en-US" dirty="0" err="1"/>
              <a:t>adversario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entornos</a:t>
            </a:r>
            <a:r>
              <a:rPr lang="en-US" dirty="0"/>
              <a:t> de </a:t>
            </a:r>
            <a:r>
              <a:rPr lang="en-US" dirty="0" err="1"/>
              <a:t>inteligencia</a:t>
            </a:r>
            <a:r>
              <a:rPr lang="en-US" dirty="0"/>
              <a:t> y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estratégico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ayuda</a:t>
            </a:r>
            <a:r>
              <a:rPr lang="en-US" dirty="0"/>
              <a:t> a </a:t>
            </a: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futuras</a:t>
            </a:r>
            <a:r>
              <a:rPr lang="en-US" dirty="0"/>
              <a:t> </a:t>
            </a:r>
            <a:r>
              <a:rPr lang="en-US" dirty="0" err="1"/>
              <a:t>estrategias</a:t>
            </a:r>
            <a:r>
              <a:rPr lang="en-US" dirty="0"/>
              <a:t> de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comportamientos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34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assessing the reliability and susceptibility of sources to manipulation.</a:t>
            </a:r>
          </a:p>
          <a:p>
            <a:r>
              <a:rPr lang="en-US" dirty="0"/>
              <a:t>Where to use it: Relevant in journalistic and intelligence analysis.</a:t>
            </a:r>
          </a:p>
          <a:p>
            <a:r>
              <a:rPr lang="en-US" dirty="0"/>
              <a:t>Why to use it: Ensures the credibility of the information and reduces the risk of accepting manipulated data.</a:t>
            </a:r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Cuándo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evaluar</a:t>
            </a:r>
            <a:r>
              <a:rPr lang="en-US" dirty="0"/>
              <a:t> la </a:t>
            </a:r>
            <a:r>
              <a:rPr lang="en-US" dirty="0" err="1"/>
              <a:t>confiabilidad</a:t>
            </a:r>
            <a:r>
              <a:rPr lang="en-US" dirty="0"/>
              <a:t> y </a:t>
            </a:r>
            <a:r>
              <a:rPr lang="en-US" dirty="0" err="1"/>
              <a:t>susceptibilidad</a:t>
            </a:r>
            <a:r>
              <a:rPr lang="en-US" dirty="0"/>
              <a:t> de las </a:t>
            </a:r>
            <a:r>
              <a:rPr lang="en-US" dirty="0" err="1"/>
              <a:t>fuentes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Relevante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análisis</a:t>
            </a:r>
            <a:r>
              <a:rPr lang="en-US" dirty="0"/>
              <a:t> </a:t>
            </a:r>
            <a:r>
              <a:rPr lang="en-US" dirty="0" err="1"/>
              <a:t>periodísticos</a:t>
            </a:r>
            <a:r>
              <a:rPr lang="en-US" dirty="0"/>
              <a:t> y de </a:t>
            </a:r>
            <a:r>
              <a:rPr lang="en-US" dirty="0" err="1"/>
              <a:t>inteligencia</a:t>
            </a:r>
            <a:r>
              <a:rPr lang="en-US" dirty="0"/>
              <a:t>.</a:t>
            </a:r>
          </a:p>
          <a:p>
            <a:r>
              <a:rPr lang="en-US" dirty="0"/>
              <a:t>Por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y reduce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riesgo</a:t>
            </a:r>
            <a:r>
              <a:rPr lang="en-US" dirty="0"/>
              <a:t> de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manipulados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613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to use it: Use when analyzing the validity and reliability of evidence presented.</a:t>
            </a:r>
          </a:p>
          <a:p>
            <a:r>
              <a:rPr lang="en-US" dirty="0"/>
              <a:t>Where to use it: Applicable in any analytical context requiring evidence validation.</a:t>
            </a:r>
          </a:p>
          <a:p>
            <a:r>
              <a:rPr lang="en-US" dirty="0"/>
              <a:t>Why to use it: Ensures the integrity and accuracy of the conclusions drawn from the evidence.</a:t>
            </a:r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Cuándo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Úselo</a:t>
            </a:r>
            <a:r>
              <a:rPr lang="en-US" dirty="0"/>
              <a:t> al </a:t>
            </a:r>
            <a:r>
              <a:rPr lang="en-US" dirty="0" err="1"/>
              <a:t>analizar</a:t>
            </a:r>
            <a:r>
              <a:rPr lang="en-US" dirty="0"/>
              <a:t> la </a:t>
            </a:r>
            <a:r>
              <a:rPr lang="en-US" dirty="0" err="1"/>
              <a:t>validez</a:t>
            </a:r>
            <a:r>
              <a:rPr lang="en-US" dirty="0"/>
              <a:t> y </a:t>
            </a:r>
            <a:r>
              <a:rPr lang="en-US" dirty="0" err="1"/>
              <a:t>confiabilidad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 </a:t>
            </a:r>
            <a:r>
              <a:rPr lang="en-US" dirty="0" err="1"/>
              <a:t>presentada</a:t>
            </a:r>
            <a:endParaRPr lang="en-US" dirty="0"/>
          </a:p>
          <a:p>
            <a:r>
              <a:rPr lang="en-US" b="1" dirty="0" err="1"/>
              <a:t>Dónde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Aplicable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contexto</a:t>
            </a:r>
            <a:r>
              <a:rPr lang="en-US" dirty="0"/>
              <a:t> </a:t>
            </a:r>
            <a:r>
              <a:rPr lang="en-US" dirty="0" err="1"/>
              <a:t>analítico</a:t>
            </a:r>
            <a:r>
              <a:rPr lang="en-US" dirty="0"/>
              <a:t> que </a:t>
            </a:r>
            <a:r>
              <a:rPr lang="en-US" dirty="0" err="1"/>
              <a:t>requiera</a:t>
            </a:r>
            <a:r>
              <a:rPr lang="en-US" dirty="0"/>
              <a:t>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evidencia</a:t>
            </a:r>
            <a:endParaRPr lang="en-US" dirty="0"/>
          </a:p>
          <a:p>
            <a:r>
              <a:rPr lang="en-US" b="1" dirty="0"/>
              <a:t>Por </a:t>
            </a:r>
            <a:r>
              <a:rPr lang="en-US" b="1" dirty="0" err="1"/>
              <a:t>qué</a:t>
            </a:r>
            <a:r>
              <a:rPr lang="en-US" b="1" dirty="0"/>
              <a:t> </a:t>
            </a:r>
            <a:r>
              <a:rPr lang="en-US" b="1" dirty="0" err="1"/>
              <a:t>usarlo</a:t>
            </a:r>
            <a:r>
              <a:rPr lang="en-US" dirty="0"/>
              <a:t>: </a:t>
            </a:r>
            <a:r>
              <a:rPr lang="en-US" dirty="0" err="1"/>
              <a:t>Garantiza</a:t>
            </a:r>
            <a:r>
              <a:rPr lang="en-US" dirty="0"/>
              <a:t> la </a:t>
            </a:r>
            <a:r>
              <a:rPr lang="en-US" dirty="0" err="1"/>
              <a:t>integridad</a:t>
            </a:r>
            <a:r>
              <a:rPr lang="en-US" dirty="0"/>
              <a:t> y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conclusiones</a:t>
            </a:r>
            <a:r>
              <a:rPr lang="en-US" dirty="0"/>
              <a:t> </a:t>
            </a:r>
            <a:r>
              <a:rPr lang="en-US" dirty="0" err="1"/>
              <a:t>extraídas</a:t>
            </a:r>
            <a:r>
              <a:rPr lang="en-US" dirty="0"/>
              <a:t> de la </a:t>
            </a:r>
            <a:r>
              <a:rPr lang="en-US" dirty="0" err="1"/>
              <a:t>evidencia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69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Debate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/>
              <a:t>POP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/>
              <a:t>MOSES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/>
              <a:t>EVE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97636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831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9983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pPr lvl="1"/>
            <a:r>
              <a:rPr lang="en-US" dirty="0"/>
              <a:t>Evaluating the data you have so far</a:t>
            </a:r>
          </a:p>
          <a:p>
            <a:pPr lvl="1"/>
            <a:r>
              <a:rPr lang="en-US" dirty="0"/>
              <a:t>Evaluating the source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</a:t>
            </a:r>
            <a:r>
              <a:rPr lang="en-US" dirty="0" err="1"/>
              <a:t>usarías</a:t>
            </a:r>
            <a:r>
              <a:rPr lang="en-US" dirty="0"/>
              <a:t> para:</a:t>
            </a:r>
          </a:p>
          <a:p>
            <a:pPr lvl="1"/>
            <a:r>
              <a:rPr lang="en-US" dirty="0" err="1"/>
              <a:t>Evaluando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tienes</a:t>
            </a:r>
            <a:r>
              <a:rPr lang="en-US" dirty="0"/>
              <a:t> hasta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endParaRPr lang="en-US" dirty="0"/>
          </a:p>
          <a:p>
            <a:pPr lvl="1"/>
            <a:r>
              <a:rPr lang="en-US" dirty="0" err="1"/>
              <a:t>Evaluación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0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Handout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práctica</a:t>
            </a:r>
            <a:r>
              <a:rPr lang="en-US" dirty="0"/>
              <a:t> del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Folleto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28537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Reasons behind misinformation (e.g., political gain, financial profit).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Circumstances enabling misinformation (e.g., timing, platform availability).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Tools/resources used (e.g., social media, bot networks).</a:t>
            </a:r>
          </a:p>
        </p:txBody>
      </p:sp>
    </p:spTree>
    <p:extLst>
      <p:ext uri="{BB962C8B-B14F-4D97-AF65-F5344CB8AC3E}">
        <p14:creationId xmlns:p14="http://schemas.microsoft.com/office/powerpoint/2010/main" val="3506010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Razones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detrás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errónea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político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beneficio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financiero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Circunstancias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permiten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tiempo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disponibilidad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plataforma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Herramientas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/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recursos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utilizados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redes de bots)</a:t>
            </a:r>
          </a:p>
        </p:txBody>
      </p:sp>
    </p:spTree>
    <p:extLst>
      <p:ext uri="{BB962C8B-B14F-4D97-AF65-F5344CB8AC3E}">
        <p14:creationId xmlns:p14="http://schemas.microsoft.com/office/powerpoint/2010/main" val="148509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Debate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 Tierra es plana 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 Tierra es un </a:t>
            </a:r>
            <a:r>
              <a:rPr lang="en-US" dirty="0" err="1"/>
              <a:t>cubo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0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Motive: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Deflect blame, manage global image.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Opportunity: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Global pandemic chaos.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Means: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Social media, state-run outlets, bot networks</a:t>
            </a:r>
          </a:p>
        </p:txBody>
      </p:sp>
    </p:spTree>
    <p:extLst>
      <p:ext uri="{BB962C8B-B14F-4D97-AF65-F5344CB8AC3E}">
        <p14:creationId xmlns:p14="http://schemas.microsoft.com/office/powerpoint/2010/main" val="3878552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(MOM):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Desviar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culpas,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gestionar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la imagen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Caos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pandémico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global</a:t>
            </a:r>
          </a:p>
          <a:p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Redes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sociales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estatales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redes de bots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620304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Past Opposition Practices 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Historical disinformation practices.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Predict future strategies based on past behavior.</a:t>
            </a:r>
          </a:p>
        </p:txBody>
      </p:sp>
    </p:spTree>
    <p:extLst>
      <p:ext uri="{BB962C8B-B14F-4D97-AF65-F5344CB8AC3E}">
        <p14:creationId xmlns:p14="http://schemas.microsoft.com/office/powerpoint/2010/main" val="2742933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(POP):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históricas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desinformación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Predecir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estrategias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futuras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basadas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comportamientos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pasados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6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Source credibility.</a:t>
            </a:r>
          </a:p>
          <a:p>
            <a:r>
              <a:rPr lang="en-US" dirty="0"/>
              <a:t>Potential biases.</a:t>
            </a:r>
          </a:p>
          <a:p>
            <a:r>
              <a:rPr lang="en-US" dirty="0"/>
              <a:t>Susceptibility to manipulation.</a:t>
            </a:r>
          </a:p>
          <a:p>
            <a:r>
              <a:rPr lang="en-US" dirty="0"/>
              <a:t>Historical accuracy.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Reliability in other stories?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Potential biases?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Susceptibility to manipulation?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Track record for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1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Credibilidad</a:t>
            </a:r>
            <a:r>
              <a:rPr lang="en-US" dirty="0"/>
              <a:t> de la </a:t>
            </a:r>
            <a:r>
              <a:rPr lang="en-US" dirty="0" err="1"/>
              <a:t>fuente</a:t>
            </a:r>
            <a:r>
              <a:rPr lang="en-US" dirty="0"/>
              <a:t>.</a:t>
            </a:r>
          </a:p>
          <a:p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sesgos</a:t>
            </a:r>
            <a:r>
              <a:rPr lang="en-US" dirty="0"/>
              <a:t>.</a:t>
            </a:r>
          </a:p>
          <a:p>
            <a:r>
              <a:rPr lang="en-US" dirty="0" err="1"/>
              <a:t>Susceptibilidad</a:t>
            </a:r>
            <a:r>
              <a:rPr lang="en-US" dirty="0"/>
              <a:t> a la </a:t>
            </a:r>
            <a:r>
              <a:rPr lang="en-US" dirty="0" err="1"/>
              <a:t>manipulación</a:t>
            </a:r>
            <a:r>
              <a:rPr lang="en-US" dirty="0"/>
              <a:t>.</a:t>
            </a:r>
          </a:p>
          <a:p>
            <a:r>
              <a:rPr lang="en-US" dirty="0" err="1"/>
              <a:t>Exactitud</a:t>
            </a:r>
            <a:r>
              <a:rPr lang="en-US" dirty="0"/>
              <a:t> </a:t>
            </a:r>
            <a:r>
              <a:rPr lang="en-US" dirty="0" err="1"/>
              <a:t>histórica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18B78-16D6-93F3-B42C-72FD4FE1AC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Fiabilidad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otras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Posibles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sesgos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Susceptibilidad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 la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manipulación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¿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Historial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precisión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Multiple corroborating sources, verifiable data.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Single unverified source, emotional appeal.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Try it with the example: 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“The Earth is flat.” vs. “The Earth is a sphere.”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1396963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múltiples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que lo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corroboran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verificables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fuente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única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no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verificada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atractivo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emocional</a:t>
            </a:r>
            <a:endParaRPr lang="en-US" dirty="0">
              <a:solidFill>
                <a:srgbClr val="0E0E0E"/>
              </a:solidFill>
              <a:latin typeface=".SF NS"/>
            </a:endParaRP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Pruébelo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con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ejemplo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:"La Tierra es plana". versus “La Tierra es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una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esfera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428946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Strong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Scientific consensus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Satellite imagery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Mathematical calculations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Weak evidence: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Personal belief.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Lack of scientific data.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Anecdotal accounts.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13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44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br>
              <a:rPr lang="en-US" sz="4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/>
              <a:t>(EVE):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contundente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Consenso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Imágenes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satélite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Calculos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matematicos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A8EBD-A905-2F9D-67D2-1B2F4916B9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débil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Creencia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personal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Falta de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científicos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Relatos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anecdóticos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7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Practical Exercise Handout</a:t>
            </a:r>
          </a:p>
          <a:p>
            <a:r>
              <a:rPr lang="en-US" dirty="0"/>
              <a:t>Apply the Structured Analytic Techniques to the Handout</a:t>
            </a:r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Practica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 </a:t>
            </a:r>
            <a:r>
              <a:rPr lang="en-US" dirty="0" err="1"/>
              <a:t>folleto</a:t>
            </a:r>
            <a:r>
              <a:rPr lang="en-US" dirty="0"/>
              <a:t> de </a:t>
            </a:r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prácticos</a:t>
            </a:r>
            <a:endParaRPr lang="en-US" dirty="0"/>
          </a:p>
          <a:p>
            <a:r>
              <a:rPr lang="en-US" dirty="0" err="1"/>
              <a:t>Aplique</a:t>
            </a:r>
            <a:r>
              <a:rPr lang="en-US" dirty="0"/>
              <a:t>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al </a:t>
            </a:r>
            <a:r>
              <a:rPr lang="en-US" dirty="0" err="1"/>
              <a:t>folleto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79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226563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MOM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Motive, Opportunity, and Means</a:t>
            </a:r>
          </a:p>
          <a:p>
            <a:r>
              <a:rPr lang="en-US" dirty="0">
                <a:highlight>
                  <a:srgbClr val="000000"/>
                </a:highlight>
              </a:rPr>
              <a:t>POP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Past Opposition Practices</a:t>
            </a:r>
          </a:p>
          <a:p>
            <a:r>
              <a:rPr lang="en-US" dirty="0">
                <a:highlight>
                  <a:srgbClr val="000000"/>
                </a:highlight>
              </a:rPr>
              <a:t>MOSES</a:t>
            </a:r>
            <a:r>
              <a:rPr lang="en-US" dirty="0"/>
              <a:t> Framework 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Manipulability of Sources</a:t>
            </a:r>
          </a:p>
          <a:p>
            <a:r>
              <a:rPr lang="en-US" dirty="0">
                <a:highlight>
                  <a:srgbClr val="000000"/>
                </a:highlight>
              </a:rPr>
              <a:t>EVE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highlight>
                  <a:srgbClr val="000000"/>
                </a:highlight>
              </a:rPr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3896295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MOM Framework</a:t>
            </a:r>
          </a:p>
          <a:p>
            <a:pPr lvl="1"/>
            <a:r>
              <a:rPr lang="en-US" dirty="0"/>
              <a:t>Motive, Opportunity, and Means</a:t>
            </a:r>
          </a:p>
          <a:p>
            <a:r>
              <a:rPr lang="en-US" dirty="0"/>
              <a:t>POP Framework</a:t>
            </a:r>
          </a:p>
          <a:p>
            <a:pPr lvl="1"/>
            <a:r>
              <a:rPr lang="en-US" dirty="0"/>
              <a:t>Past Opposition Practices</a:t>
            </a:r>
          </a:p>
          <a:p>
            <a:r>
              <a:rPr lang="en-US" dirty="0"/>
              <a:t>MOSES Framework </a:t>
            </a:r>
          </a:p>
          <a:p>
            <a:pPr lvl="1"/>
            <a:r>
              <a:rPr lang="en-US" dirty="0"/>
              <a:t>Manipulability of Sources</a:t>
            </a:r>
          </a:p>
          <a:p>
            <a:r>
              <a:rPr lang="en-US" dirty="0"/>
              <a:t>EVE Framework</a:t>
            </a:r>
          </a:p>
          <a:p>
            <a:pPr lvl="1"/>
            <a:r>
              <a:rPr lang="en-US" dirty="0"/>
              <a:t>Evaluation of Evidence</a:t>
            </a:r>
          </a:p>
        </p:txBody>
      </p:sp>
    </p:spTree>
    <p:extLst>
      <p:ext uri="{BB962C8B-B14F-4D97-AF65-F5344CB8AC3E}">
        <p14:creationId xmlns:p14="http://schemas.microsoft.com/office/powerpoint/2010/main" val="4152228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</a:t>
            </a:r>
            <a:r>
              <a:rPr lang="en-US" dirty="0" err="1"/>
              <a:t>Verificación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MOM: Motive, Opportunity, and Means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Motivo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Oportunidad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y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Medios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POP: Past Opposition Practices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Prácticas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Pasadas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Oposición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MOSES: Manipulability of Sources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Manipulabilidad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las Fuentes</a:t>
            </a:r>
          </a:p>
          <a:p>
            <a:r>
              <a:rPr lang="en-US" sz="3200" dirty="0">
                <a:solidFill>
                  <a:srgbClr val="0E0E0E"/>
                </a:solidFill>
                <a:effectLst/>
                <a:latin typeface=".SF NS"/>
              </a:rPr>
              <a:t>EVE: Evaluation of Evidence</a:t>
            </a:r>
          </a:p>
          <a:p>
            <a:pPr lvl="1"/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Evaluación</a:t>
            </a:r>
            <a:r>
              <a:rPr lang="en-US" sz="2800" b="1" dirty="0">
                <a:solidFill>
                  <a:srgbClr val="0E0E0E"/>
                </a:solidFill>
                <a:effectLst/>
                <a:latin typeface=".SF NS"/>
              </a:rPr>
              <a:t> de la </a:t>
            </a:r>
            <a:r>
              <a:rPr lang="en-US" sz="2800" b="1" dirty="0" err="1">
                <a:solidFill>
                  <a:srgbClr val="0E0E0E"/>
                </a:solidFill>
                <a:effectLst/>
                <a:latin typeface=".SF NS"/>
              </a:rPr>
              <a:t>Evidencia</a:t>
            </a:r>
            <a:endParaRPr lang="en-US" sz="2800" b="1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110252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1. Beebe, S. M., &amp;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 (2015). Cases in Intelligence Analysis: Structured Analytic Techniques in Action.</a:t>
            </a:r>
          </a:p>
          <a:p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2. </a:t>
            </a:r>
            <a:r>
              <a:rPr lang="en-US" sz="2800" dirty="0" err="1">
                <a:solidFill>
                  <a:srgbClr val="0E0E0E"/>
                </a:solidFill>
                <a:effectLst/>
                <a:latin typeface=".SF NS"/>
              </a:rPr>
              <a:t>Pherson</a:t>
            </a:r>
            <a:r>
              <a:rPr lang="en-US" sz="2800" dirty="0">
                <a:solidFill>
                  <a:srgbClr val="0E0E0E"/>
                </a:solidFill>
                <a:effectLst/>
                <a:latin typeface=".SF NS"/>
              </a:rPr>
              <a:t>, R. H., &amp; Heuer, R. J. (2021). Structured Analytic Techniques for Intelligence Analysis.</a:t>
            </a:r>
          </a:p>
          <a:p>
            <a:pPr marL="0" indent="0">
              <a:buNone/>
            </a:pPr>
            <a:endParaRPr lang="en-US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r>
              <a:rPr lang="en-US">
                <a:solidFill>
                  <a:srgbClr val="0E0E0E"/>
                </a:solidFill>
                <a:latin typeface=".SF NS"/>
              </a:rPr>
              <a:t>See </a:t>
            </a:r>
            <a:r>
              <a:rPr lang="en-US" dirty="0">
                <a:solidFill>
                  <a:srgbClr val="0E0E0E"/>
                </a:solidFill>
                <a:latin typeface=".SF NS"/>
              </a:rPr>
              <a:t>more in the notes</a:t>
            </a:r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2800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726337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9209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Identificación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maligna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5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misinformation and disinformation effectively using the Deception Detection Framework and Structured Analytic Techniques (SATs).</a:t>
            </a:r>
          </a:p>
          <a:p>
            <a:endParaRPr lang="en-US" dirty="0"/>
          </a:p>
          <a:p>
            <a:r>
              <a:rPr lang="en-US" dirty="0"/>
              <a:t>During this 130-minute block of instruction, the students will learn to identify misinformation and disinformation using the skills and frameworks previously covered.</a:t>
            </a:r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Identifique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de forma </a:t>
            </a:r>
            <a:r>
              <a:rPr lang="en-US" dirty="0" err="1"/>
              <a:t>eficaz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marco</a:t>
            </a:r>
            <a:r>
              <a:rPr lang="en-US" dirty="0"/>
              <a:t> de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engaños</a:t>
            </a:r>
            <a:r>
              <a:rPr lang="en-US" dirty="0"/>
              <a:t> y las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analíticas</a:t>
            </a:r>
            <a:r>
              <a:rPr lang="en-US" dirty="0"/>
              <a:t> </a:t>
            </a:r>
            <a:r>
              <a:rPr lang="en-US" dirty="0" err="1"/>
              <a:t>estructuradas</a:t>
            </a:r>
            <a:r>
              <a:rPr lang="en-US" dirty="0"/>
              <a:t> (SAT).</a:t>
            </a:r>
          </a:p>
          <a:p>
            <a:endParaRPr lang="en-US" dirty="0"/>
          </a:p>
          <a:p>
            <a:r>
              <a:rPr lang="en-US" dirty="0"/>
              <a:t>Durante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bloque</a:t>
            </a:r>
            <a:r>
              <a:rPr lang="en-US" dirty="0"/>
              <a:t> de </a:t>
            </a:r>
            <a:r>
              <a:rPr lang="en-US" dirty="0" err="1"/>
              <a:t>instrucción</a:t>
            </a:r>
            <a:r>
              <a:rPr lang="en-US" dirty="0"/>
              <a:t> de 130 </a:t>
            </a:r>
            <a:r>
              <a:rPr lang="en-US" dirty="0" err="1"/>
              <a:t>minutos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aprenderán</a:t>
            </a:r>
            <a:r>
              <a:rPr lang="en-US" dirty="0"/>
              <a:t> a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errónea</a:t>
            </a:r>
            <a:r>
              <a:rPr lang="en-US" dirty="0"/>
              <a:t> y </a:t>
            </a:r>
            <a:r>
              <a:rPr lang="en-US" dirty="0" err="1"/>
              <a:t>desinformación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las </a:t>
            </a:r>
            <a:r>
              <a:rPr lang="en-US" dirty="0" err="1"/>
              <a:t>habilidades</a:t>
            </a:r>
            <a:r>
              <a:rPr lang="en-US" dirty="0"/>
              <a:t> y </a:t>
            </a:r>
            <a:r>
              <a:rPr lang="en-US" dirty="0" err="1"/>
              <a:t>marcos</a:t>
            </a:r>
            <a:r>
              <a:rPr lang="en-US" dirty="0"/>
              <a:t> </a:t>
            </a:r>
            <a:r>
              <a:rPr lang="en-US" dirty="0" err="1"/>
              <a:t>cubiertos</a:t>
            </a:r>
            <a:r>
              <a:rPr lang="en-US" dirty="0"/>
              <a:t> </a:t>
            </a:r>
            <a:r>
              <a:rPr lang="en-US" dirty="0" err="1"/>
              <a:t>anteriormente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794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Misinformation: is false or inaccurate information. Examples include rumors, insults and pranks.</a:t>
            </a:r>
          </a:p>
          <a:p>
            <a:r>
              <a:rPr lang="en-US" dirty="0"/>
              <a:t>Disinformation: is deliberate and includes malicious content such as hoaxes, spear phishing and propaganda.</a:t>
            </a:r>
          </a:p>
        </p:txBody>
      </p:sp>
    </p:spTree>
    <p:extLst>
      <p:ext uri="{BB962C8B-B14F-4D97-AF65-F5344CB8AC3E}">
        <p14:creationId xmlns:p14="http://schemas.microsoft.com/office/powerpoint/2010/main" val="59805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información</a:t>
            </a:r>
            <a:r>
              <a:rPr lang="en-US" dirty="0"/>
              <a:t> falsa o </a:t>
            </a:r>
            <a:r>
              <a:rPr lang="en-US" dirty="0" err="1"/>
              <a:t>inexacta</a:t>
            </a:r>
            <a:r>
              <a:rPr lang="en-US" dirty="0"/>
              <a:t>. Los </a:t>
            </a:r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incluyen</a:t>
            </a:r>
            <a:r>
              <a:rPr lang="en-US" dirty="0"/>
              <a:t> </a:t>
            </a:r>
            <a:r>
              <a:rPr lang="en-US" dirty="0" err="1"/>
              <a:t>rumores</a:t>
            </a:r>
            <a:r>
              <a:rPr lang="en-US" dirty="0"/>
              <a:t>, </a:t>
            </a:r>
            <a:r>
              <a:rPr lang="en-US" dirty="0" err="1"/>
              <a:t>insultos</a:t>
            </a:r>
            <a:r>
              <a:rPr lang="en-US" dirty="0"/>
              <a:t> y </a:t>
            </a:r>
            <a:r>
              <a:rPr lang="en-US" dirty="0" err="1"/>
              <a:t>bromas</a:t>
            </a:r>
            <a:r>
              <a:rPr lang="en-US" dirty="0"/>
              <a:t>.</a:t>
            </a:r>
          </a:p>
          <a:p>
            <a:r>
              <a:rPr lang="en-US" dirty="0" err="1"/>
              <a:t>Desinformación</a:t>
            </a:r>
            <a:r>
              <a:rPr lang="en-US" dirty="0"/>
              <a:t>: es </a:t>
            </a:r>
            <a:r>
              <a:rPr lang="en-US" dirty="0" err="1"/>
              <a:t>deliberada</a:t>
            </a:r>
            <a:r>
              <a:rPr lang="en-US" dirty="0"/>
              <a:t> e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malicioso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engaños</a:t>
            </a:r>
            <a:r>
              <a:rPr lang="en-US" dirty="0"/>
              <a:t>, phishing y propaganda.</a:t>
            </a:r>
          </a:p>
        </p:txBody>
      </p:sp>
    </p:spTree>
    <p:extLst>
      <p:ext uri="{BB962C8B-B14F-4D97-AF65-F5344CB8AC3E}">
        <p14:creationId xmlns:p14="http://schemas.microsoft.com/office/powerpoint/2010/main" val="246008722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7132</TotalTime>
  <Words>4304</Words>
  <Application>Microsoft Macintosh PowerPoint</Application>
  <PresentationFormat>Widescreen</PresentationFormat>
  <Paragraphs>482</Paragraphs>
  <Slides>50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  <vt:variant>
        <vt:lpstr>Custom Shows</vt:lpstr>
      </vt:variant>
      <vt:variant>
        <vt:i4>1</vt:i4>
      </vt:variant>
    </vt:vector>
  </HeadingPairs>
  <TitlesOfParts>
    <vt:vector size="58" baseType="lpstr">
      <vt:lpstr>.SF NS</vt:lpstr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Class Debate</vt:lpstr>
      <vt:lpstr>Debate en clase</vt:lpstr>
      <vt:lpstr>PowerPoint Presentation</vt:lpstr>
      <vt:lpstr>PowerPoint Presentation</vt:lpstr>
      <vt:lpstr>Lesson Objectives</vt:lpstr>
      <vt:lpstr>Objectivos</vt:lpstr>
      <vt:lpstr>Terms</vt:lpstr>
      <vt:lpstr>Términos</vt:lpstr>
      <vt:lpstr>Deception Detection Framework</vt:lpstr>
      <vt:lpstr>Marco de detección de engaños</vt:lpstr>
      <vt:lpstr>Motive, Opportunity, and Means (MOM)</vt:lpstr>
      <vt:lpstr>Motivo, Oportunidad y Medios (MOM)</vt:lpstr>
      <vt:lpstr>Past Opposition Practices (POP)</vt:lpstr>
      <vt:lpstr>Prácticas Pasadas de Oposición (POP)</vt:lpstr>
      <vt:lpstr>Manipulability of Sources (MOSES)</vt:lpstr>
      <vt:lpstr>Manipulabilidad de las Fuentes (MOSES)</vt:lpstr>
      <vt:lpstr>Evaluation of Evidence (EVE)</vt:lpstr>
      <vt:lpstr>Evaluación de la Evidencia (EVE)</vt:lpstr>
      <vt:lpstr>Deception Detection Check On Learning</vt:lpstr>
      <vt:lpstr>Detección de engaños Verificación</vt:lpstr>
      <vt:lpstr>Deception Detection Check On Learning</vt:lpstr>
      <vt:lpstr>Deception Detection Check On Learning</vt:lpstr>
      <vt:lpstr>Deception Detection Check On Learning</vt:lpstr>
      <vt:lpstr>Detección de engaños Verificación</vt:lpstr>
      <vt:lpstr>Practical Application of Deception Detection Framework</vt:lpstr>
      <vt:lpstr>Aplicación práctica del marco de detección de engaños</vt:lpstr>
      <vt:lpstr>Motive, Opportunity, and Means (MOM)</vt:lpstr>
      <vt:lpstr>Motivo, Oportunidad y Medios (MOM)</vt:lpstr>
      <vt:lpstr>Motive, Opportunity, and Means (MOM): Example</vt:lpstr>
      <vt:lpstr>Motivo, Oportunidad y Medios (MOM): Example</vt:lpstr>
      <vt:lpstr>Past Opposition Practices (POP): </vt:lpstr>
      <vt:lpstr>Prácticas Pasadas de Oposición (POP): </vt:lpstr>
      <vt:lpstr>Manipulability of Sources (MOSES)</vt:lpstr>
      <vt:lpstr>Manipulabilidad de las Fuentes (MOSES)</vt:lpstr>
      <vt:lpstr>Evaluation of Evidence (EVE)</vt:lpstr>
      <vt:lpstr>Evaluación de la Evidencia (EVE)</vt:lpstr>
      <vt:lpstr>Evaluation of Evidence (EVE): Example</vt:lpstr>
      <vt:lpstr>Evaluación de la Evidencia (EVE): Ejemplo</vt:lpstr>
      <vt:lpstr>Practical Exercise</vt:lpstr>
      <vt:lpstr>Practica</vt:lpstr>
      <vt:lpstr>Deception Detection Check On Learning</vt:lpstr>
      <vt:lpstr>Detección de engaños Verificación</vt:lpstr>
      <vt:lpstr>Deception Detection Check On Learning</vt:lpstr>
      <vt:lpstr>Detección de engaños Verificación</vt:lpstr>
      <vt:lpstr>References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82</cp:revision>
  <dcterms:created xsi:type="dcterms:W3CDTF">2022-06-15T01:07:41Z</dcterms:created>
  <dcterms:modified xsi:type="dcterms:W3CDTF">2024-06-24T01:59:15Z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