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75" r:id="rId2"/>
  </p:sldMasterIdLst>
  <p:notesMasterIdLst>
    <p:notesMasterId r:id="rId21"/>
  </p:notesMasterIdLst>
  <p:sldIdLst>
    <p:sldId id="639" r:id="rId3"/>
    <p:sldId id="640" r:id="rId4"/>
    <p:sldId id="641" r:id="rId5"/>
    <p:sldId id="642" r:id="rId6"/>
    <p:sldId id="643" r:id="rId7"/>
    <p:sldId id="634" r:id="rId8"/>
    <p:sldId id="644" r:id="rId9"/>
    <p:sldId id="645" r:id="rId10"/>
    <p:sldId id="636" r:id="rId11"/>
    <p:sldId id="646" r:id="rId12"/>
    <p:sldId id="647" r:id="rId13"/>
    <p:sldId id="638" r:id="rId14"/>
    <p:sldId id="648" r:id="rId15"/>
    <p:sldId id="649" r:id="rId16"/>
    <p:sldId id="650" r:id="rId17"/>
    <p:sldId id="651" r:id="rId18"/>
    <p:sldId id="270" r:id="rId19"/>
    <p:sldId id="272" r:id="rId20"/>
  </p:sldIdLst>
  <p:sldSz cx="12192000" cy="6858000"/>
  <p:notesSz cx="6858000" cy="9144000"/>
  <p:custShowLst>
    <p:custShow name="Executive DFP"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4"/>
    <p:restoredTop sz="83130"/>
  </p:normalViewPr>
  <p:slideViewPr>
    <p:cSldViewPr snapToGrid="0">
      <p:cViewPr varScale="1">
        <p:scale>
          <a:sx n="93" d="100"/>
          <a:sy n="93" d="100"/>
        </p:scale>
        <p:origin x="6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380880" y="694800"/>
            <a:ext cx="6095520" cy="34286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377" name="PlaceHolder 2"/>
          <p:cNvSpPr>
            <a:spLocks noGrp="1"/>
          </p:cNvSpPr>
          <p:nvPr>
            <p:ph type="body"/>
          </p:nvPr>
        </p:nvSpPr>
        <p:spPr>
          <a:xfrm>
            <a:off x="685800" y="4343400"/>
            <a:ext cx="5486040" cy="41144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8" name="PlaceHolder 3"/>
          <p:cNvSpPr>
            <a:spLocks noGrp="1"/>
          </p:cNvSpPr>
          <p:nvPr>
            <p:ph type="hdr"/>
          </p:nvPr>
        </p:nvSpPr>
        <p:spPr>
          <a:xfrm>
            <a:off x="0" y="0"/>
            <a:ext cx="2975760" cy="4568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9" name="PlaceHolder 4"/>
          <p:cNvSpPr>
            <a:spLocks noGrp="1"/>
          </p:cNvSpPr>
          <p:nvPr>
            <p:ph type="dt" idx="6"/>
          </p:nvPr>
        </p:nvSpPr>
        <p:spPr>
          <a:xfrm>
            <a:off x="3881880" y="0"/>
            <a:ext cx="2975760" cy="4568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80" name="PlaceHolder 5"/>
          <p:cNvSpPr>
            <a:spLocks noGrp="1"/>
          </p:cNvSpPr>
          <p:nvPr>
            <p:ph type="ftr" idx="7"/>
          </p:nvPr>
        </p:nvSpPr>
        <p:spPr>
          <a:xfrm>
            <a:off x="0" y="8686800"/>
            <a:ext cx="2975760" cy="4568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81" name="PlaceHolder 6"/>
          <p:cNvSpPr>
            <a:spLocks noGrp="1"/>
          </p:cNvSpPr>
          <p:nvPr>
            <p:ph type="sldNum" idx="8"/>
          </p:nvPr>
        </p:nvSpPr>
        <p:spPr>
          <a:xfrm>
            <a:off x="3881880" y="8686800"/>
            <a:ext cx="2975760" cy="4568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6D071C0-0F6A-4E5C-B3E5-B824FE66220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_Present students with a simulated scenario where a rumor is spreading rapidly._</a:t>
            </a:r>
            <a:r>
              <a:rPr lang="en-US" b="0" dirty="0">
                <a:solidFill>
                  <a:srgbClr val="CCCCCC"/>
                </a:solidFill>
                <a:effectLst/>
                <a:highlight>
                  <a:srgbClr val="1F1F1F"/>
                </a:highlight>
                <a:latin typeface="Menlo" panose="020B0609030804020204" pitchFamily="49" charset="0"/>
              </a:rPr>
              <a:t> (12 minutes)</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Steps: </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3 students to leave the room. Outside of the room the students will be given instruction to spread misinformation about a specific topic.</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1 student to return to the room and and to not leave the room until instructed to do so by the instructor.</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Instruct 2 students to go to the common area and begin spreading the misinformation they were given.</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The remaining students will be asked about their day and other small talk to create a relaxed environment.</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The 3 students will return to the room and begin spreading the misinformation they were given trying to get people to rush out of the room.</a:t>
            </a:r>
          </a:p>
          <a:p>
            <a:r>
              <a:rPr lang="en-US" b="0" dirty="0">
                <a:solidFill>
                  <a:srgbClr val="6796E6"/>
                </a:solidFill>
                <a:effectLst/>
                <a:highlight>
                  <a:srgbClr val="1F1F1F"/>
                </a:highlight>
                <a:latin typeface="Menlo" panose="020B0609030804020204" pitchFamily="49" charset="0"/>
              </a:rPr>
              <a:t>4.</a:t>
            </a:r>
            <a:r>
              <a:rPr lang="en-US" b="0" dirty="0">
                <a:solidFill>
                  <a:srgbClr val="CCCCCC"/>
                </a:solidFill>
                <a:effectLst/>
                <a:highlight>
                  <a:srgbClr val="1F1F1F"/>
                </a:highlight>
                <a:latin typeface="Menlo" panose="020B0609030804020204" pitchFamily="49" charset="0"/>
              </a:rPr>
              <a:t> Students that leave the room will be caught by an assistant instructor and asked to return to the room to discuss what they experienced.</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_Ask students "What did you observe in the scenario?"_</a:t>
            </a:r>
            <a:r>
              <a:rPr lang="en-US" b="0" dirty="0">
                <a:solidFill>
                  <a:srgbClr val="CCCCCC"/>
                </a:solidFill>
                <a:effectLst/>
                <a:highlight>
                  <a:srgbClr val="1F1F1F"/>
                </a:highlight>
                <a:latin typeface="Menlo" panose="020B0609030804020204" pitchFamily="49" charset="0"/>
              </a:rPr>
              <a:t> (7 minutes)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773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2740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sz="1200" b="1" dirty="0">
                <a:effectLst/>
                <a:latin typeface="Arial" panose="020B0604020202020204" pitchFamily="34" charset="0"/>
              </a:rPr>
              <a:t>How We'll Do It: </a:t>
            </a:r>
            <a:r>
              <a:rPr lang="en-US" sz="1200" dirty="0">
                <a:effectLst/>
                <a:latin typeface="ArialMT"/>
              </a:rPr>
              <a:t>By sharing your experiences and expertise, we'll develop and implement counter strategies.</a:t>
            </a:r>
          </a:p>
          <a:p>
            <a:r>
              <a:rPr lang="en-US" sz="1200" b="1" dirty="0">
                <a:effectLst/>
                <a:latin typeface="Arial" panose="020B0604020202020204" pitchFamily="34" charset="0"/>
              </a:rPr>
              <a:t>What You'll Have: </a:t>
            </a:r>
            <a:r>
              <a:rPr lang="en-US" sz="1200" dirty="0">
                <a:effectLst/>
                <a:latin typeface="ArialMT"/>
              </a:rPr>
              <a:t>The skills to counter misinformation and disinformation, ensuring accurate information is spread and false information is reduced by 80%. </a:t>
            </a:r>
            <a:endParaRPr lang="en-US" dirty="0"/>
          </a:p>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5368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This is a brain storming session where ideas should be brought by students. Instructor should help students refine their goals by asking appropriate questions about would that goal help you achieve your greater organization and mission goals.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1305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96292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A99-850F-3A20-43EC-FA6EB2506440}"/>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1A2D930-B7C5-A459-F8FC-2A3A55E8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5050-AD60-01CD-B614-4B4EE25D03F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DD4066A1-BF3F-43B2-64DE-8882244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A07F-98E7-0616-2397-F72FBD9CCB8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3800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9AFB-B2DB-B16B-35D6-9777835B5C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E46D4-B225-5F7C-2530-B0DCB5D8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2573A-8BE6-396B-80C2-B925AA34F70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F9744F13-3D3F-C0C9-5D2A-0952A793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299F-707E-5A84-C63B-23364681D6A5}"/>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9923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B1182-5200-1DCB-22AD-37C1DE63F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E3B8A-B510-4EB9-BD8A-26D272060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1222-DABB-2B0C-B77B-E3CBD191C855}"/>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AED02598-9D16-9B62-0787-22EE2C51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3D72-95EF-08B0-8025-C8B3716870FD}"/>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2475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56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1664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laceHolder 2">
            <a:extLst>
              <a:ext uri="{FF2B5EF4-FFF2-40B4-BE49-F238E27FC236}">
                <a16:creationId xmlns:a16="http://schemas.microsoft.com/office/drawing/2014/main" id="{790EC06F-46E0-0D58-4347-2E509D63E25A}"/>
              </a:ext>
            </a:extLst>
          </p:cNvPr>
          <p:cNvSpPr>
            <a:spLocks noGrp="1"/>
          </p:cNvSpPr>
          <p:nvPr>
            <p:ph/>
          </p:nvPr>
        </p:nvSpPr>
        <p:spPr>
          <a:xfrm>
            <a:off x="375127" y="2963211"/>
            <a:ext cx="11441743" cy="1873119"/>
          </a:xfrm>
          <a:prstGeom prst="rect">
            <a:avLst/>
          </a:prstGeom>
          <a:noFill/>
          <a:ln w="63360">
            <a:solidFill>
              <a:srgbClr val="000000"/>
            </a:solidFill>
            <a:round/>
          </a:ln>
        </p:spPr>
        <p:txBody>
          <a:bodyPr wrap="square" lIns="90000" tIns="182880" rIns="90000" bIns="45000" anchor="t" anchorCtr="0">
            <a:spAutoFit/>
          </a:bodyPr>
          <a:lstStyle>
            <a:lvl1pPr algn="ctr">
              <a:defRPr sz="6000">
                <a:solidFill>
                  <a:sysClr val="windowText" lastClr="000000"/>
                </a:solidFill>
              </a:defRPr>
            </a:lvl1pPr>
          </a:lstStyle>
          <a:p>
            <a:pPr indent="0" algn="ctr">
              <a:lnSpc>
                <a:spcPct val="90000"/>
              </a:lnSpc>
              <a:spcBef>
                <a:spcPts val="1001"/>
              </a:spcBef>
              <a:buNone/>
              <a:tabLst>
                <a:tab pos="0" algn="l"/>
              </a:tabLst>
            </a:pPr>
            <a:r>
              <a:rPr lang="en-US" sz="6000" b="1" strike="noStrike" spc="-1" dirty="0">
                <a:solidFill>
                  <a:srgbClr val="000000"/>
                </a:solidFill>
                <a:latin typeface="Arial"/>
                <a:ea typeface="DejaVu Sans"/>
              </a:rPr>
              <a:t>Click to edit Master text styles</a:t>
            </a:r>
            <a:endParaRPr lang="en-US" sz="6000" b="0" strike="noStrike" spc="-1" dirty="0">
              <a:solidFill>
                <a:srgbClr val="000000"/>
              </a:solidFill>
              <a:latin typeface="Arial"/>
            </a:endParaRPr>
          </a:p>
          <a:p>
            <a:pPr marL="457200" indent="0" algn="ctr">
              <a:lnSpc>
                <a:spcPct val="90000"/>
              </a:lnSpc>
              <a:spcBef>
                <a:spcPts val="499"/>
              </a:spcBef>
              <a:buNone/>
              <a:tabLst>
                <a:tab pos="0" algn="l"/>
              </a:tabLst>
            </a:pPr>
            <a:r>
              <a:rPr lang="en-US" sz="5400" b="1" strike="noStrike" spc="-1" dirty="0">
                <a:solidFill>
                  <a:srgbClr val="000000"/>
                </a:solidFill>
                <a:latin typeface="Arial"/>
                <a:ea typeface="DejaVu Sans"/>
              </a:rPr>
              <a:t>Second level</a:t>
            </a:r>
            <a:endParaRPr lang="en-US" sz="5400" b="0" strike="noStrike" spc="-1" dirty="0">
              <a:solidFill>
                <a:srgbClr val="000000"/>
              </a:solidFill>
              <a:latin typeface="Arial"/>
            </a:endParaRPr>
          </a:p>
        </p:txBody>
      </p:sp>
      <p:sp>
        <p:nvSpPr>
          <p:cNvPr id="6" name="Text Placeholder 5">
            <a:extLst>
              <a:ext uri="{FF2B5EF4-FFF2-40B4-BE49-F238E27FC236}">
                <a16:creationId xmlns:a16="http://schemas.microsoft.com/office/drawing/2014/main" id="{98B98AAB-43E1-C031-1AB8-88442DBE66AA}"/>
              </a:ext>
            </a:extLst>
          </p:cNvPr>
          <p:cNvSpPr>
            <a:spLocks noGrp="1"/>
          </p:cNvSpPr>
          <p:nvPr>
            <p:ph type="body" sz="quarter" idx="10"/>
          </p:nvPr>
        </p:nvSpPr>
        <p:spPr>
          <a:xfrm>
            <a:off x="2694545" y="103680"/>
            <a:ext cx="6802909" cy="585097"/>
          </a:xfrm>
          <a:prstGeom prst="rect">
            <a:avLst/>
          </a:prstGeom>
        </p:spPr>
        <p:txBody>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400">
                <a:latin typeface="Arial" panose="020B0604020202020204" pitchFamily="34" charset="0"/>
                <a:cs typeface="Arial" panose="020B0604020202020204" pitchFamily="34" charset="0"/>
              </a:defRPr>
            </a:lvl2pPr>
            <a:lvl3pPr marL="914400" indent="0" algn="ctr">
              <a:buNone/>
              <a:defRPr sz="2000">
                <a:latin typeface="Arial" panose="020B0604020202020204" pitchFamily="34" charset="0"/>
                <a:cs typeface="Arial" panose="020B0604020202020204" pitchFamily="34" charset="0"/>
              </a:defRPr>
            </a:lvl3pPr>
            <a:lvl4pPr marL="1371600" indent="0" algn="ctr">
              <a:buNone/>
              <a:defRPr sz="1800">
                <a:latin typeface="Arial" panose="020B0604020202020204" pitchFamily="34" charset="0"/>
                <a:cs typeface="Arial" panose="020B0604020202020204" pitchFamily="34" charset="0"/>
              </a:defRPr>
            </a:lvl4pPr>
            <a:lvl5pPr marL="1828800" indent="0" algn="ctr">
              <a:buNone/>
              <a:defRPr sz="1800">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7215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B3-DD07-C1D1-BBD6-CCD3FD522D21}"/>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7FE4EA-0A29-BD6D-5926-4FEF53F37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2B7E-B31D-0785-C8A5-65C87EAA368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03B9C6D6-AFC6-BDD7-DBB8-20EE90CE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C547-03E8-698E-A0F7-B7B62F1CE81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5901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BAA-0F62-E3D8-D502-163075CCEC94}"/>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47A6C6E-C10F-3D01-A3DC-359B49101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25026-B096-E062-5113-713861F9697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C372195A-9737-56E2-52DB-D0386A078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5FC9-2A65-01DB-2F18-F7D06CCA1013}"/>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990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B9-049F-C7B1-2497-82C3F5587CE4}"/>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9A8DE2-E02C-C589-CB83-9D8D8898C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BE08F-0D61-80F5-A92A-E7597BC58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7C10D-66AF-655E-28D2-3CFD24E5282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9B8C8EE9-6D75-3175-A1F3-455BC9AE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D1D1-4D73-1B4D-6987-8EFD561F1E9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75932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D687-188D-101B-4C56-8E7ACB5CDC3C}"/>
              </a:ext>
            </a:extLst>
          </p:cNvPr>
          <p:cNvSpPr>
            <a:spLocks noGrp="1"/>
          </p:cNvSpPr>
          <p:nvPr>
            <p:ph type="title" hasCustomPrompt="1"/>
          </p:nvPr>
        </p:nvSpPr>
        <p:spPr>
          <a:xfrm>
            <a:off x="1514474" y="365125"/>
            <a:ext cx="984091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13CCBB-A95D-5BCC-68B9-7ABBD795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B1CD3-D86E-ED9A-3117-D1344AD79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108B-0B2A-4B43-A14C-2D55BC93B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B1A6-AACB-7D70-7380-31802819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C05C5-A674-9A05-1462-3784157BED0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8" name="Footer Placeholder 7">
            <a:extLst>
              <a:ext uri="{FF2B5EF4-FFF2-40B4-BE49-F238E27FC236}">
                <a16:creationId xmlns:a16="http://schemas.microsoft.com/office/drawing/2014/main" id="{BDA10B10-D8F8-DBA4-5CC5-D64C3A9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BAFD7-801A-8B5A-C4CF-B11CE298FF3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1369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397-6704-1590-F0D6-025D1CD4DC68}"/>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AEF8590-AE10-B24B-BFF0-846DFA2C6C26}"/>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4" name="Footer Placeholder 3">
            <a:extLst>
              <a:ext uri="{FF2B5EF4-FFF2-40B4-BE49-F238E27FC236}">
                <a16:creationId xmlns:a16="http://schemas.microsoft.com/office/drawing/2014/main" id="{69DD3B18-ED71-080F-1A56-B7AC6910B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3BCCF-0F2A-8B62-BE92-B36AD49A61C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633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B3E13-9CF1-D0F8-2348-ED29DC6D697C}"/>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3" name="Footer Placeholder 2">
            <a:extLst>
              <a:ext uri="{FF2B5EF4-FFF2-40B4-BE49-F238E27FC236}">
                <a16:creationId xmlns:a16="http://schemas.microsoft.com/office/drawing/2014/main" id="{83755C73-894B-D43E-1545-E3F575B97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7C699-BD8A-BA24-8430-36A6F2C1665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512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A79-9909-4780-A99B-83E9D7994275}"/>
              </a:ext>
            </a:extLst>
          </p:cNvPr>
          <p:cNvSpPr>
            <a:spLocks noGrp="1"/>
          </p:cNvSpPr>
          <p:nvPr>
            <p:ph type="title" hasCustomPrompt="1"/>
          </p:nvPr>
        </p:nvSpPr>
        <p:spPr>
          <a:xfrm>
            <a:off x="839788" y="1214440"/>
            <a:ext cx="3932237" cy="9001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2A60025-737D-CB47-8036-5F2AECCC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EAE3-2298-3D68-C44F-62A3672D5AC9}"/>
              </a:ext>
            </a:extLst>
          </p:cNvPr>
          <p:cNvSpPr>
            <a:spLocks noGrp="1"/>
          </p:cNvSpPr>
          <p:nvPr>
            <p:ph type="body" sz="half" idx="2"/>
          </p:nvPr>
        </p:nvSpPr>
        <p:spPr>
          <a:xfrm>
            <a:off x="839788" y="2243138"/>
            <a:ext cx="3932237" cy="3625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119784C-C476-9100-E5A7-DA0BCF3349E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3B094637-3B99-CBFF-C9DA-236EB3AE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4D68-E211-B457-1229-95C286B94B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0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315B-90AC-6B28-A315-ABE364F4C96E}"/>
              </a:ext>
            </a:extLst>
          </p:cNvPr>
          <p:cNvSpPr>
            <a:spLocks noGrp="1"/>
          </p:cNvSpPr>
          <p:nvPr>
            <p:ph type="title" hasCustomPrompt="1"/>
          </p:nvPr>
        </p:nvSpPr>
        <p:spPr>
          <a:xfrm>
            <a:off x="839788" y="1171574"/>
            <a:ext cx="3932237" cy="1157288"/>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F969752-68A7-BBDF-41F4-ABE7C90B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6BA3-19DE-0B45-5C32-21AB4BC80B62}"/>
              </a:ext>
            </a:extLst>
          </p:cNvPr>
          <p:cNvSpPr>
            <a:spLocks noGrp="1"/>
          </p:cNvSpPr>
          <p:nvPr>
            <p:ph type="body" sz="half" idx="2"/>
          </p:nvPr>
        </p:nvSpPr>
        <p:spPr>
          <a:xfrm>
            <a:off x="839788" y="2328862"/>
            <a:ext cx="3932237" cy="35401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345B1CE-4BF5-861B-4F8B-F8F4D7A0797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8F2BA32C-1F80-D639-8193-18D16E4FA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514D-413F-59BE-DD1B-0731E624EA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4649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B8DD-23B1-95DE-EEBB-534B097D16C5}"/>
              </a:ext>
            </a:extLst>
          </p:cNvPr>
          <p:cNvSpPr>
            <a:spLocks noGrp="1"/>
          </p:cNvSpPr>
          <p:nvPr>
            <p:ph type="title"/>
          </p:nvPr>
        </p:nvSpPr>
        <p:spPr>
          <a:xfrm>
            <a:off x="1480484" y="365125"/>
            <a:ext cx="987331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5D14CE-30C9-56F1-A0DF-6295C5ABE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1198-E84C-C797-D49F-37A3AA201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26012DE6-CDC2-9C53-B4DD-97731F72D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359D9-732C-AEA8-5735-BDBF4182E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976D3-6013-CA45-A782-C70B6CB6EC75}" type="slidenum">
              <a:rPr lang="en-US" smtClean="0"/>
              <a:t>‹#›</a:t>
            </a:fld>
            <a:endParaRPr lang="en-US"/>
          </a:p>
        </p:txBody>
      </p:sp>
    </p:spTree>
    <p:extLst>
      <p:ext uri="{BB962C8B-B14F-4D97-AF65-F5344CB8AC3E}">
        <p14:creationId xmlns:p14="http://schemas.microsoft.com/office/powerpoint/2010/main" val="31386942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EB493B-BE64-F8D9-C3F4-52A38087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ACA4-BD8C-D448-95CA-FC1634E9A82C}" type="datetimeFigureOut">
              <a:rPr lang="en-US" smtClean="0"/>
              <a:t>6/23/24</a:t>
            </a:fld>
            <a:endParaRPr lang="en-US"/>
          </a:p>
        </p:txBody>
      </p:sp>
      <p:sp>
        <p:nvSpPr>
          <p:cNvPr id="5" name="Footer Placeholder 4">
            <a:extLst>
              <a:ext uri="{FF2B5EF4-FFF2-40B4-BE49-F238E27FC236}">
                <a16:creationId xmlns:a16="http://schemas.microsoft.com/office/drawing/2014/main" id="{CB0117CF-FAE1-1BC7-FE38-9A917477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DBE3F-160A-01B2-7833-2044B686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F96-F6AC-E641-BD4C-B66C426E99E0}" type="slidenum">
              <a:rPr lang="en-US" smtClean="0"/>
              <a:t>‹#›</a:t>
            </a:fld>
            <a:endParaRPr lang="en-US"/>
          </a:p>
        </p:txBody>
      </p:sp>
    </p:spTree>
    <p:extLst>
      <p:ext uri="{BB962C8B-B14F-4D97-AF65-F5344CB8AC3E}">
        <p14:creationId xmlns:p14="http://schemas.microsoft.com/office/powerpoint/2010/main" val="548625042"/>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Los </a:t>
            </a:r>
            <a:r>
              <a:rPr lang="en-US" dirty="0" err="1"/>
              <a:t>participantes</a:t>
            </a:r>
            <a:r>
              <a:rPr lang="en-US" dirty="0"/>
              <a:t> </a:t>
            </a:r>
            <a:r>
              <a:rPr lang="en-US" dirty="0" err="1"/>
              <a:t>seleccionados</a:t>
            </a:r>
            <a:r>
              <a:rPr lang="en-US" dirty="0"/>
              <a:t> se </a:t>
            </a:r>
            <a:r>
              <a:rPr lang="en-US" dirty="0" err="1"/>
              <a:t>reportan</a:t>
            </a:r>
            <a:r>
              <a:rPr lang="en-US" dirty="0"/>
              <a:t> a sus </a:t>
            </a:r>
            <a:r>
              <a:rPr lang="en-US" dirty="0" err="1"/>
              <a:t>áreas</a:t>
            </a:r>
            <a:r>
              <a:rPr lang="en-US" dirty="0"/>
              <a:t> </a:t>
            </a:r>
            <a:r>
              <a:rPr lang="en-US" dirty="0" err="1"/>
              <a:t>designadas</a:t>
            </a:r>
            <a:r>
              <a:rPr lang="en-US" dirty="0"/>
              <a:t>.</a:t>
            </a:r>
          </a:p>
        </p:txBody>
      </p:sp>
    </p:spTree>
    <p:extLst>
      <p:ext uri="{BB962C8B-B14F-4D97-AF65-F5344CB8AC3E}">
        <p14:creationId xmlns:p14="http://schemas.microsoft.com/office/powerpoint/2010/main" val="349487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Refinar</a:t>
            </a:r>
            <a:r>
              <a:rPr lang="en-US" dirty="0"/>
              <a:t> la </a:t>
            </a:r>
            <a:r>
              <a:rPr lang="en-US" dirty="0" err="1"/>
              <a:t>lista</a:t>
            </a:r>
            <a:r>
              <a:rPr lang="en-US" dirty="0"/>
              <a:t> de </a:t>
            </a:r>
            <a:r>
              <a:rPr lang="en-US" dirty="0" err="1"/>
              <a:t>estrategias</a:t>
            </a:r>
            <a:r>
              <a:rPr lang="en-US" dirty="0"/>
              <a:t> </a:t>
            </a:r>
            <a:br>
              <a:rPr lang="en-US" dirty="0"/>
            </a:br>
            <a:r>
              <a:rPr lang="en-US" dirty="0"/>
              <a:t>(20 </a:t>
            </a:r>
            <a:r>
              <a:rPr lang="en-US" dirty="0" err="1"/>
              <a:t>minutos</a:t>
            </a:r>
            <a:r>
              <a:rPr lang="en-US" dirty="0"/>
              <a:t>)</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err="1"/>
              <a:t>Desarrollar</a:t>
            </a:r>
            <a:r>
              <a:rPr lang="en-US" dirty="0"/>
              <a:t> </a:t>
            </a:r>
            <a:r>
              <a:rPr lang="en-US" dirty="0" err="1"/>
              <a:t>una</a:t>
            </a:r>
            <a:r>
              <a:rPr lang="en-US" dirty="0"/>
              <a:t> </a:t>
            </a:r>
            <a:r>
              <a:rPr lang="en-US" dirty="0" err="1"/>
              <a:t>contraestrategia</a:t>
            </a:r>
            <a:r>
              <a:rPr lang="en-US" dirty="0"/>
              <a:t> para un </a:t>
            </a:r>
            <a:r>
              <a:rPr lang="en-US" dirty="0" err="1"/>
              <a:t>escenario</a:t>
            </a:r>
            <a:r>
              <a:rPr lang="en-US" dirty="0"/>
              <a:t> </a:t>
            </a:r>
            <a:r>
              <a:rPr lang="en-US" dirty="0" err="1"/>
              <a:t>determinado</a:t>
            </a:r>
            <a:r>
              <a:rPr lang="en-US" dirty="0"/>
              <a:t>.</a:t>
            </a:r>
          </a:p>
          <a:p>
            <a:r>
              <a:rPr lang="en-US" dirty="0" err="1"/>
              <a:t>Trabaje</a:t>
            </a:r>
            <a:r>
              <a:rPr lang="en-US" dirty="0"/>
              <a:t> </a:t>
            </a:r>
            <a:r>
              <a:rPr lang="en-US" dirty="0" err="1"/>
              <a:t>en</a:t>
            </a:r>
            <a:r>
              <a:rPr lang="en-US" dirty="0"/>
              <a:t> </a:t>
            </a:r>
            <a:r>
              <a:rPr lang="en-US" dirty="0" err="1"/>
              <a:t>grupos</a:t>
            </a:r>
            <a:r>
              <a:rPr lang="en-US" dirty="0"/>
              <a:t> para </a:t>
            </a:r>
            <a:r>
              <a:rPr lang="en-US" dirty="0" err="1"/>
              <a:t>intercambiar</a:t>
            </a:r>
            <a:r>
              <a:rPr lang="en-US" dirty="0"/>
              <a:t> ideas y </a:t>
            </a:r>
            <a:r>
              <a:rPr lang="en-US" dirty="0" err="1"/>
              <a:t>delinear</a:t>
            </a:r>
            <a:r>
              <a:rPr lang="en-US" dirty="0"/>
              <a:t> sus TTP.</a:t>
            </a:r>
          </a:p>
        </p:txBody>
      </p:sp>
    </p:spTree>
    <p:extLst>
      <p:ext uri="{BB962C8B-B14F-4D97-AF65-F5344CB8AC3E}">
        <p14:creationId xmlns:p14="http://schemas.microsoft.com/office/powerpoint/2010/main" val="43703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Presentación</a:t>
            </a:r>
            <a:r>
              <a:rPr lang="en-US" dirty="0"/>
              <a:t> final de la </a:t>
            </a:r>
            <a:r>
              <a:rPr lang="en-US" dirty="0" err="1"/>
              <a:t>estrategia</a:t>
            </a:r>
            <a:r>
              <a:rPr lang="en-US" dirty="0"/>
              <a:t> (30 </a:t>
            </a:r>
            <a:r>
              <a:rPr lang="en-US" dirty="0" err="1"/>
              <a:t>Minutos</a:t>
            </a:r>
            <a:r>
              <a:rPr lang="en-US" dirty="0"/>
              <a:t>)</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err="1"/>
              <a:t>Presente</a:t>
            </a:r>
            <a:r>
              <a:rPr lang="en-US" dirty="0"/>
              <a:t> </a:t>
            </a:r>
            <a:r>
              <a:rPr lang="en-US" dirty="0" err="1"/>
              <a:t>su</a:t>
            </a:r>
            <a:r>
              <a:rPr lang="en-US" dirty="0"/>
              <a:t> </a:t>
            </a:r>
            <a:r>
              <a:rPr lang="en-US" dirty="0" err="1"/>
              <a:t>contraestrategia</a:t>
            </a:r>
            <a:r>
              <a:rPr lang="en-US" dirty="0"/>
              <a:t> </a:t>
            </a:r>
            <a:r>
              <a:rPr lang="en-US" dirty="0" err="1"/>
              <a:t>desarrollada</a:t>
            </a:r>
            <a:r>
              <a:rPr lang="en-US" dirty="0"/>
              <a:t> a la </a:t>
            </a:r>
            <a:r>
              <a:rPr lang="en-US" dirty="0" err="1"/>
              <a:t>clase</a:t>
            </a:r>
            <a:r>
              <a:rPr lang="en-US" dirty="0"/>
              <a:t>.</a:t>
            </a:r>
          </a:p>
          <a:p>
            <a:r>
              <a:rPr lang="en-US" dirty="0" err="1"/>
              <a:t>Discuta</a:t>
            </a:r>
            <a:r>
              <a:rPr lang="en-US" dirty="0"/>
              <a:t> las </a:t>
            </a:r>
            <a:r>
              <a:rPr lang="en-US" dirty="0" err="1"/>
              <a:t>fortalezas</a:t>
            </a:r>
            <a:r>
              <a:rPr lang="en-US" dirty="0"/>
              <a:t> y </a:t>
            </a:r>
            <a:r>
              <a:rPr lang="en-US" dirty="0" err="1"/>
              <a:t>debilidades</a:t>
            </a:r>
            <a:r>
              <a:rPr lang="en-US" dirty="0"/>
              <a:t> de </a:t>
            </a:r>
            <a:r>
              <a:rPr lang="en-US" dirty="0" err="1"/>
              <a:t>cada</a:t>
            </a:r>
            <a:r>
              <a:rPr lang="en-US" dirty="0"/>
              <a:t> </a:t>
            </a:r>
            <a:r>
              <a:rPr lang="en-US" dirty="0" err="1"/>
              <a:t>estrategia</a:t>
            </a:r>
            <a:r>
              <a:rPr lang="en-US" dirty="0"/>
              <a:t>.</a:t>
            </a:r>
          </a:p>
        </p:txBody>
      </p:sp>
    </p:spTree>
    <p:extLst>
      <p:ext uri="{BB962C8B-B14F-4D97-AF65-F5344CB8AC3E}">
        <p14:creationId xmlns:p14="http://schemas.microsoft.com/office/powerpoint/2010/main" val="372651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extLst>
      <p:ext uri="{BB962C8B-B14F-4D97-AF65-F5344CB8AC3E}">
        <p14:creationId xmlns:p14="http://schemas.microsoft.com/office/powerpoint/2010/main" val="32358584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Lista de </a:t>
            </a:r>
            <a:r>
              <a:rPr lang="en-US" dirty="0" err="1"/>
              <a:t>estrategias</a:t>
            </a:r>
            <a:r>
              <a:rPr lang="en-US" dirty="0"/>
              <a:t> </a:t>
            </a:r>
            <a:r>
              <a:rPr lang="en-US" dirty="0" err="1"/>
              <a:t>combinadas</a:t>
            </a:r>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Los </a:t>
            </a:r>
            <a:r>
              <a:rPr lang="en-US" dirty="0" err="1"/>
              <a:t>grupos</a:t>
            </a:r>
            <a:r>
              <a:rPr lang="en-US" dirty="0"/>
              <a:t> </a:t>
            </a:r>
            <a:r>
              <a:rPr lang="en-US" dirty="0" err="1"/>
              <a:t>combinarán</a:t>
            </a:r>
            <a:r>
              <a:rPr lang="en-US" dirty="0"/>
              <a:t> </a:t>
            </a:r>
            <a:r>
              <a:rPr lang="en-US" dirty="0" err="1"/>
              <a:t>estrategias</a:t>
            </a:r>
            <a:r>
              <a:rPr lang="en-US" dirty="0"/>
              <a:t> </a:t>
            </a:r>
            <a:r>
              <a:rPr lang="en-US" dirty="0" err="1"/>
              <a:t>en</a:t>
            </a:r>
            <a:r>
              <a:rPr lang="en-US" dirty="0"/>
              <a:t> </a:t>
            </a:r>
            <a:r>
              <a:rPr lang="en-US" dirty="0" err="1"/>
              <a:t>una</a:t>
            </a:r>
            <a:r>
              <a:rPr lang="en-US" dirty="0"/>
              <a:t> </a:t>
            </a:r>
            <a:r>
              <a:rPr lang="en-US" dirty="0" err="1"/>
              <a:t>estrategia</a:t>
            </a:r>
            <a:r>
              <a:rPr lang="en-US" dirty="0"/>
              <a:t> principal.</a:t>
            </a:r>
          </a:p>
          <a:p>
            <a:r>
              <a:rPr lang="en-US" dirty="0"/>
              <a:t>El </a:t>
            </a:r>
            <a:r>
              <a:rPr lang="en-US" dirty="0" err="1"/>
              <a:t>resultado</a:t>
            </a:r>
            <a:r>
              <a:rPr lang="en-US" dirty="0"/>
              <a:t> </a:t>
            </a:r>
            <a:r>
              <a:rPr lang="en-US" dirty="0" err="1"/>
              <a:t>será</a:t>
            </a:r>
            <a:r>
              <a:rPr lang="en-US" dirty="0"/>
              <a:t> </a:t>
            </a:r>
            <a:r>
              <a:rPr lang="en-US" dirty="0" err="1"/>
              <a:t>una</a:t>
            </a:r>
            <a:r>
              <a:rPr lang="en-US" dirty="0"/>
              <a:t> </a:t>
            </a:r>
            <a:r>
              <a:rPr lang="en-US" dirty="0" err="1"/>
              <a:t>lista</a:t>
            </a:r>
            <a:r>
              <a:rPr lang="en-US" dirty="0"/>
              <a:t> de </a:t>
            </a:r>
            <a:r>
              <a:rPr lang="en-US" dirty="0" err="1"/>
              <a:t>estrategias</a:t>
            </a:r>
            <a:r>
              <a:rPr lang="en-US" dirty="0"/>
              <a:t> </a:t>
            </a:r>
            <a:r>
              <a:rPr lang="en-US" dirty="0" err="1"/>
              <a:t>acordada</a:t>
            </a:r>
            <a:r>
              <a:rPr lang="en-US" dirty="0"/>
              <a:t>.</a:t>
            </a:r>
          </a:p>
        </p:txBody>
      </p:sp>
    </p:spTree>
    <p:extLst>
      <p:ext uri="{BB962C8B-B14F-4D97-AF65-F5344CB8AC3E}">
        <p14:creationId xmlns:p14="http://schemas.microsoft.com/office/powerpoint/2010/main" val="38663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Ejercicio</a:t>
            </a:r>
            <a:r>
              <a:rPr lang="en-US" dirty="0"/>
              <a:t> </a:t>
            </a:r>
            <a:r>
              <a:rPr lang="en-US" dirty="0" err="1"/>
              <a:t>práctico</a:t>
            </a:r>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Los </a:t>
            </a:r>
            <a:r>
              <a:rPr lang="en-US" dirty="0" err="1"/>
              <a:t>grupos</a:t>
            </a:r>
            <a:r>
              <a:rPr lang="en-US" dirty="0"/>
              <a:t> </a:t>
            </a:r>
            <a:r>
              <a:rPr lang="en-US" dirty="0" err="1"/>
              <a:t>combinarán</a:t>
            </a:r>
            <a:r>
              <a:rPr lang="en-US" dirty="0"/>
              <a:t> </a:t>
            </a:r>
            <a:r>
              <a:rPr lang="en-US" dirty="0" err="1"/>
              <a:t>estrategias</a:t>
            </a:r>
            <a:r>
              <a:rPr lang="en-US" dirty="0"/>
              <a:t> </a:t>
            </a:r>
            <a:r>
              <a:rPr lang="en-US" dirty="0" err="1"/>
              <a:t>en</a:t>
            </a:r>
            <a:r>
              <a:rPr lang="en-US" dirty="0"/>
              <a:t> </a:t>
            </a:r>
            <a:r>
              <a:rPr lang="en-US" dirty="0" err="1"/>
              <a:t>una</a:t>
            </a:r>
            <a:r>
              <a:rPr lang="en-US" dirty="0"/>
              <a:t> </a:t>
            </a:r>
            <a:r>
              <a:rPr lang="en-US" dirty="0" err="1"/>
              <a:t>estrategia</a:t>
            </a:r>
            <a:r>
              <a:rPr lang="en-US" dirty="0"/>
              <a:t> principal.</a:t>
            </a:r>
          </a:p>
          <a:p>
            <a:r>
              <a:rPr lang="en-US" dirty="0"/>
              <a:t>Siga las </a:t>
            </a:r>
            <a:r>
              <a:rPr lang="en-US" dirty="0" err="1"/>
              <a:t>instrucciones</a:t>
            </a:r>
            <a:r>
              <a:rPr lang="en-US" dirty="0"/>
              <a:t> del </a:t>
            </a:r>
            <a:r>
              <a:rPr lang="en-US" dirty="0" err="1"/>
              <a:t>folleto</a:t>
            </a:r>
            <a:r>
              <a:rPr lang="en-US" dirty="0"/>
              <a:t>.</a:t>
            </a:r>
          </a:p>
        </p:txBody>
      </p:sp>
    </p:spTree>
    <p:extLst>
      <p:ext uri="{BB962C8B-B14F-4D97-AF65-F5344CB8AC3E}">
        <p14:creationId xmlns:p14="http://schemas.microsoft.com/office/powerpoint/2010/main" val="216172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Preguntas</a:t>
            </a:r>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a:t>¿</a:t>
            </a:r>
            <a:r>
              <a:rPr lang="en-US" dirty="0" err="1"/>
              <a:t>Cuáles</a:t>
            </a:r>
            <a:r>
              <a:rPr lang="en-US" dirty="0"/>
              <a:t> son </a:t>
            </a:r>
            <a:r>
              <a:rPr lang="en-US" dirty="0" err="1"/>
              <a:t>los</a:t>
            </a:r>
            <a:r>
              <a:rPr lang="en-US" dirty="0"/>
              <a:t> </a:t>
            </a:r>
            <a:r>
              <a:rPr lang="en-US" dirty="0" err="1"/>
              <a:t>componentes</a:t>
            </a:r>
            <a:r>
              <a:rPr lang="en-US" dirty="0"/>
              <a:t> clave de </a:t>
            </a:r>
            <a:r>
              <a:rPr lang="en-US" dirty="0" err="1"/>
              <a:t>una</a:t>
            </a:r>
            <a:r>
              <a:rPr lang="en-US" dirty="0"/>
              <a:t> </a:t>
            </a:r>
            <a:r>
              <a:rPr lang="en-US" dirty="0" err="1"/>
              <a:t>contraestrategia</a:t>
            </a:r>
            <a:r>
              <a:rPr lang="en-US" dirty="0"/>
              <a:t> </a:t>
            </a:r>
            <a:r>
              <a:rPr lang="en-US" dirty="0" err="1"/>
              <a:t>eficaz</a:t>
            </a:r>
            <a:r>
              <a:rPr lang="en-US" dirty="0"/>
              <a:t>?</a:t>
            </a:r>
          </a:p>
          <a:p>
            <a:r>
              <a:rPr lang="en-US" dirty="0"/>
              <a:t>¿Por </a:t>
            </a:r>
            <a:r>
              <a:rPr lang="en-US" dirty="0" err="1"/>
              <a:t>qué</a:t>
            </a:r>
            <a:r>
              <a:rPr lang="en-US" dirty="0"/>
              <a:t> es </a:t>
            </a:r>
            <a:r>
              <a:rPr lang="en-US" dirty="0" err="1"/>
              <a:t>importante</a:t>
            </a:r>
            <a:r>
              <a:rPr lang="en-US" dirty="0"/>
              <a:t> </a:t>
            </a:r>
            <a:r>
              <a:rPr lang="en-US" dirty="0" err="1"/>
              <a:t>contrarrestar</a:t>
            </a:r>
            <a:r>
              <a:rPr lang="en-US" dirty="0"/>
              <a:t> </a:t>
            </a:r>
            <a:r>
              <a:rPr lang="en-US" dirty="0" err="1"/>
              <a:t>rápidamente</a:t>
            </a:r>
            <a:r>
              <a:rPr lang="en-US" dirty="0"/>
              <a:t> la </a:t>
            </a:r>
            <a:r>
              <a:rPr lang="en-US" dirty="0" err="1"/>
              <a:t>desinformación</a:t>
            </a:r>
            <a:r>
              <a:rPr lang="en-US" dirty="0"/>
              <a:t>?</a:t>
            </a:r>
          </a:p>
          <a:p>
            <a:r>
              <a:rPr lang="en-US" dirty="0"/>
              <a:t>¿</a:t>
            </a:r>
            <a:r>
              <a:rPr lang="en-US" dirty="0" err="1"/>
              <a:t>Qué</a:t>
            </a:r>
            <a:r>
              <a:rPr lang="en-US" dirty="0"/>
              <a:t> </a:t>
            </a:r>
            <a:r>
              <a:rPr lang="en-US" dirty="0" err="1"/>
              <a:t>técnicas</a:t>
            </a:r>
            <a:r>
              <a:rPr lang="en-US" dirty="0"/>
              <a:t> se </a:t>
            </a:r>
            <a:r>
              <a:rPr lang="en-US" dirty="0" err="1"/>
              <a:t>pueden</a:t>
            </a:r>
            <a:r>
              <a:rPr lang="en-US" dirty="0"/>
              <a:t> </a:t>
            </a:r>
            <a:r>
              <a:rPr lang="en-US" dirty="0" err="1"/>
              <a:t>utilizar</a:t>
            </a:r>
            <a:r>
              <a:rPr lang="en-US" dirty="0"/>
              <a:t> para </a:t>
            </a:r>
            <a:r>
              <a:rPr lang="en-US" dirty="0" err="1"/>
              <a:t>contrarrestar</a:t>
            </a:r>
            <a:r>
              <a:rPr lang="en-US" dirty="0"/>
              <a:t> la </a:t>
            </a:r>
            <a:r>
              <a:rPr lang="en-US" dirty="0" err="1"/>
              <a:t>información</a:t>
            </a:r>
            <a:r>
              <a:rPr lang="en-US" dirty="0"/>
              <a:t> </a:t>
            </a:r>
            <a:r>
              <a:rPr lang="en-US" dirty="0" err="1"/>
              <a:t>errónea</a:t>
            </a:r>
            <a:r>
              <a:rPr lang="en-US" dirty="0"/>
              <a:t>?</a:t>
            </a:r>
          </a:p>
        </p:txBody>
      </p:sp>
    </p:spTree>
    <p:extLst>
      <p:ext uri="{BB962C8B-B14F-4D97-AF65-F5344CB8AC3E}">
        <p14:creationId xmlns:p14="http://schemas.microsoft.com/office/powerpoint/2010/main" val="3909221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Preguntas</a:t>
            </a:r>
            <a:r>
              <a:rPr lang="en-US" dirty="0"/>
              <a:t> </a:t>
            </a:r>
            <a:r>
              <a:rPr lang="en-US"/>
              <a:t>Rapidas</a:t>
            </a:r>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sz="3200" dirty="0"/>
              <a:t>¿</a:t>
            </a:r>
            <a:r>
              <a:rPr lang="en-US" sz="3200" dirty="0" err="1"/>
              <a:t>Qué</a:t>
            </a:r>
            <a:r>
              <a:rPr lang="en-US" sz="3200" dirty="0"/>
              <a:t> </a:t>
            </a:r>
            <a:r>
              <a:rPr lang="en-US" sz="3200" dirty="0" err="1"/>
              <a:t>harías</a:t>
            </a:r>
            <a:r>
              <a:rPr lang="en-US" sz="3200" dirty="0"/>
              <a:t> </a:t>
            </a:r>
            <a:r>
              <a:rPr lang="en-US" sz="3200" dirty="0" err="1"/>
              <a:t>ahora</a:t>
            </a:r>
            <a:r>
              <a:rPr lang="en-US" sz="3200" dirty="0"/>
              <a:t>?</a:t>
            </a:r>
          </a:p>
          <a:p>
            <a:pPr lvl="1"/>
            <a:r>
              <a:rPr lang="en-US" sz="2800" dirty="0"/>
              <a:t>¿Un </a:t>
            </a:r>
            <a:r>
              <a:rPr lang="en-US" sz="2800" dirty="0" err="1"/>
              <a:t>funcionario</a:t>
            </a:r>
            <a:r>
              <a:rPr lang="en-US" sz="2800" dirty="0"/>
              <a:t> de alto </a:t>
            </a:r>
            <a:r>
              <a:rPr lang="en-US" sz="2800" dirty="0" err="1"/>
              <a:t>rango</a:t>
            </a:r>
            <a:r>
              <a:rPr lang="en-US" sz="2800" dirty="0"/>
              <a:t> </a:t>
            </a:r>
            <a:r>
              <a:rPr lang="en-US" sz="2800" dirty="0" err="1"/>
              <a:t>estaba</a:t>
            </a:r>
            <a:r>
              <a:rPr lang="en-US" sz="2800" dirty="0"/>
              <a:t> </a:t>
            </a:r>
            <a:r>
              <a:rPr lang="en-US" sz="2800" dirty="0" err="1"/>
              <a:t>difundiendo</a:t>
            </a:r>
            <a:r>
              <a:rPr lang="en-US" sz="2800" dirty="0"/>
              <a:t> </a:t>
            </a:r>
            <a:r>
              <a:rPr lang="en-US" sz="2800" dirty="0" err="1"/>
              <a:t>información</a:t>
            </a:r>
            <a:r>
              <a:rPr lang="en-US" sz="2800" dirty="0"/>
              <a:t> </a:t>
            </a:r>
            <a:r>
              <a:rPr lang="en-US" sz="2800" dirty="0" err="1"/>
              <a:t>errónea</a:t>
            </a:r>
            <a:r>
              <a:rPr lang="en-US" sz="2800" dirty="0"/>
              <a:t>?</a:t>
            </a:r>
          </a:p>
          <a:p>
            <a:pPr lvl="1"/>
            <a:r>
              <a:rPr lang="en-US" sz="2800" dirty="0"/>
              <a:t>¿Un </a:t>
            </a:r>
            <a:r>
              <a:rPr lang="en-US" sz="2800" dirty="0" err="1"/>
              <a:t>gobierno</a:t>
            </a:r>
            <a:r>
              <a:rPr lang="en-US" sz="2800" dirty="0"/>
              <a:t> </a:t>
            </a:r>
            <a:r>
              <a:rPr lang="en-US" sz="2800" dirty="0" err="1"/>
              <a:t>extranjero</a:t>
            </a:r>
            <a:r>
              <a:rPr lang="en-US" sz="2800" dirty="0"/>
              <a:t> </a:t>
            </a:r>
            <a:r>
              <a:rPr lang="en-US" sz="2800" dirty="0" err="1"/>
              <a:t>estaba</a:t>
            </a:r>
            <a:r>
              <a:rPr lang="en-US" sz="2800" dirty="0"/>
              <a:t> </a:t>
            </a:r>
            <a:r>
              <a:rPr lang="en-US" sz="2800" dirty="0" err="1"/>
              <a:t>difundiendo</a:t>
            </a:r>
            <a:r>
              <a:rPr lang="en-US" sz="2800" dirty="0"/>
              <a:t> </a:t>
            </a:r>
            <a:r>
              <a:rPr lang="en-US" sz="2800" dirty="0" err="1"/>
              <a:t>información</a:t>
            </a:r>
            <a:r>
              <a:rPr lang="en-US" sz="2800" dirty="0"/>
              <a:t> </a:t>
            </a:r>
            <a:r>
              <a:rPr lang="en-US" sz="2800" dirty="0" err="1"/>
              <a:t>errónea</a:t>
            </a:r>
            <a:r>
              <a:rPr lang="en-US" sz="2800" dirty="0"/>
              <a:t>?</a:t>
            </a:r>
          </a:p>
          <a:p>
            <a:pPr lvl="1"/>
            <a:r>
              <a:rPr lang="en-US" sz="2800" dirty="0"/>
              <a:t>¿</a:t>
            </a:r>
            <a:r>
              <a:rPr lang="en-US" sz="2800" dirty="0" err="1"/>
              <a:t>Estaba</a:t>
            </a:r>
            <a:r>
              <a:rPr lang="en-US" sz="2800" dirty="0"/>
              <a:t> </a:t>
            </a:r>
            <a:r>
              <a:rPr lang="en-US" sz="2800" dirty="0" err="1"/>
              <a:t>difundiendo</a:t>
            </a:r>
            <a:r>
              <a:rPr lang="en-US" sz="2800" dirty="0"/>
              <a:t> </a:t>
            </a:r>
            <a:r>
              <a:rPr lang="en-US" sz="2800" dirty="0" err="1"/>
              <a:t>información</a:t>
            </a:r>
            <a:r>
              <a:rPr lang="en-US" sz="2800" dirty="0"/>
              <a:t> </a:t>
            </a:r>
            <a:r>
              <a:rPr lang="en-US" sz="2800" dirty="0" err="1"/>
              <a:t>errónea</a:t>
            </a:r>
            <a:r>
              <a:rPr lang="en-US" sz="2800" dirty="0"/>
              <a:t> tanto un </a:t>
            </a:r>
            <a:r>
              <a:rPr lang="en-US" sz="2800" dirty="0" err="1"/>
              <a:t>gobierno</a:t>
            </a:r>
            <a:r>
              <a:rPr lang="en-US" sz="2800" dirty="0"/>
              <a:t> </a:t>
            </a:r>
            <a:r>
              <a:rPr lang="en-US" sz="2800" dirty="0" err="1"/>
              <a:t>extranjero</a:t>
            </a:r>
            <a:r>
              <a:rPr lang="en-US" sz="2800" dirty="0"/>
              <a:t> </a:t>
            </a:r>
            <a:r>
              <a:rPr lang="en-US" sz="2800" dirty="0" err="1"/>
              <a:t>como</a:t>
            </a:r>
            <a:r>
              <a:rPr lang="en-US" sz="2800" dirty="0"/>
              <a:t> un </a:t>
            </a:r>
            <a:r>
              <a:rPr lang="en-US" sz="2800" dirty="0" err="1"/>
              <a:t>funcionario</a:t>
            </a:r>
            <a:r>
              <a:rPr lang="en-US" sz="2800" dirty="0"/>
              <a:t> de alto </a:t>
            </a:r>
            <a:r>
              <a:rPr lang="en-US" sz="2800" dirty="0" err="1"/>
              <a:t>rango</a:t>
            </a:r>
            <a:r>
              <a:rPr lang="en-US" sz="2800" dirty="0"/>
              <a:t>?</a:t>
            </a:r>
          </a:p>
          <a:p>
            <a:pPr lvl="1"/>
            <a:r>
              <a:rPr lang="en-US" sz="2800" dirty="0"/>
              <a:t>¿</a:t>
            </a:r>
            <a:r>
              <a:rPr lang="en-US" sz="2800" dirty="0" err="1"/>
              <a:t>Su</a:t>
            </a:r>
            <a:r>
              <a:rPr lang="en-US" sz="2800" dirty="0"/>
              <a:t> </a:t>
            </a:r>
            <a:r>
              <a:rPr lang="en-US" sz="2800" dirty="0" err="1"/>
              <a:t>familia</a:t>
            </a:r>
            <a:r>
              <a:rPr lang="en-US" sz="2800" dirty="0"/>
              <a:t> </a:t>
            </a:r>
            <a:r>
              <a:rPr lang="en-US" sz="2800" dirty="0" err="1"/>
              <a:t>estaba</a:t>
            </a:r>
            <a:r>
              <a:rPr lang="en-US" sz="2800" dirty="0"/>
              <a:t> </a:t>
            </a:r>
            <a:r>
              <a:rPr lang="en-US" sz="2800" dirty="0" err="1"/>
              <a:t>siendo</a:t>
            </a:r>
            <a:r>
              <a:rPr lang="en-US" sz="2800" dirty="0"/>
              <a:t> </a:t>
            </a:r>
            <a:r>
              <a:rPr lang="en-US" sz="2800" dirty="0" err="1"/>
              <a:t>blanco</a:t>
            </a:r>
            <a:r>
              <a:rPr lang="en-US" sz="2800" dirty="0"/>
              <a:t> de la </a:t>
            </a:r>
            <a:r>
              <a:rPr lang="en-US" sz="2800" dirty="0" err="1"/>
              <a:t>desinformación</a:t>
            </a:r>
            <a:r>
              <a:rPr lang="en-US" sz="2800" dirty="0"/>
              <a:t>?</a:t>
            </a:r>
          </a:p>
          <a:p>
            <a:pPr lvl="1"/>
            <a:r>
              <a:rPr lang="en-US" sz="2800" dirty="0"/>
              <a:t>¿Un amigo </a:t>
            </a:r>
            <a:r>
              <a:rPr lang="en-US" sz="2800" dirty="0" err="1"/>
              <a:t>estaba</a:t>
            </a:r>
            <a:r>
              <a:rPr lang="en-US" sz="2800" dirty="0"/>
              <a:t> </a:t>
            </a:r>
            <a:r>
              <a:rPr lang="en-US" sz="2800" dirty="0" err="1"/>
              <a:t>difundiendo</a:t>
            </a:r>
            <a:r>
              <a:rPr lang="en-US" sz="2800" dirty="0"/>
              <a:t> </a:t>
            </a:r>
            <a:r>
              <a:rPr lang="en-US" sz="2800" dirty="0" err="1"/>
              <a:t>información</a:t>
            </a:r>
            <a:r>
              <a:rPr lang="en-US" sz="2800" dirty="0"/>
              <a:t> </a:t>
            </a:r>
            <a:r>
              <a:rPr lang="en-US" sz="2800" dirty="0" err="1"/>
              <a:t>errónea</a:t>
            </a:r>
            <a:r>
              <a:rPr lang="en-US" sz="2800" dirty="0"/>
              <a:t>?</a:t>
            </a:r>
            <a:endParaRPr lang="en-US" dirty="0"/>
          </a:p>
        </p:txBody>
      </p:sp>
    </p:spTree>
    <p:extLst>
      <p:ext uri="{BB962C8B-B14F-4D97-AF65-F5344CB8AC3E}">
        <p14:creationId xmlns:p14="http://schemas.microsoft.com/office/powerpoint/2010/main" val="224660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Reflexiones</a:t>
            </a:r>
            <a:r>
              <a:rPr lang="en-US" dirty="0"/>
              <a:t> del </a:t>
            </a:r>
            <a:r>
              <a:rPr lang="en-US" dirty="0" err="1"/>
              <a:t>escenario</a:t>
            </a:r>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a:t>
            </a:r>
            <a:r>
              <a:rPr lang="en-US" dirty="0" err="1"/>
              <a:t>Qué</a:t>
            </a:r>
            <a:r>
              <a:rPr lang="en-US" dirty="0"/>
              <a:t> </a:t>
            </a:r>
            <a:r>
              <a:rPr lang="en-US" dirty="0" err="1"/>
              <a:t>observaste</a:t>
            </a:r>
            <a:r>
              <a:rPr lang="en-US" dirty="0"/>
              <a:t> </a:t>
            </a:r>
            <a:r>
              <a:rPr lang="en-US" dirty="0" err="1"/>
              <a:t>en</a:t>
            </a:r>
            <a:r>
              <a:rPr lang="en-US" dirty="0"/>
              <a:t> </a:t>
            </a:r>
            <a:r>
              <a:rPr lang="en-US" dirty="0" err="1"/>
              <a:t>el</a:t>
            </a:r>
            <a:r>
              <a:rPr lang="en-US" dirty="0"/>
              <a:t> </a:t>
            </a:r>
            <a:r>
              <a:rPr lang="en-US" dirty="0" err="1"/>
              <a:t>escenario</a:t>
            </a:r>
            <a:r>
              <a:rPr lang="en-US" dirty="0"/>
              <a:t>?</a:t>
            </a:r>
          </a:p>
          <a:p>
            <a:r>
              <a:rPr lang="en-US" dirty="0"/>
              <a:t>¿</a:t>
            </a:r>
            <a:r>
              <a:rPr lang="en-US" dirty="0" err="1"/>
              <a:t>Cómo</a:t>
            </a:r>
            <a:r>
              <a:rPr lang="en-US" dirty="0"/>
              <a:t> se </a:t>
            </a:r>
            <a:r>
              <a:rPr lang="en-US" dirty="0" err="1"/>
              <a:t>difundió</a:t>
            </a:r>
            <a:r>
              <a:rPr lang="en-US" dirty="0"/>
              <a:t> la </a:t>
            </a:r>
            <a:r>
              <a:rPr lang="en-US" dirty="0" err="1"/>
              <a:t>desinformación</a:t>
            </a:r>
            <a:r>
              <a:rPr lang="en-US" dirty="0"/>
              <a:t>?</a:t>
            </a:r>
          </a:p>
          <a:p>
            <a:r>
              <a:rPr lang="en-US" dirty="0"/>
              <a:t>¿</a:t>
            </a:r>
            <a:r>
              <a:rPr lang="en-US" dirty="0" err="1"/>
              <a:t>Cuáles</a:t>
            </a:r>
            <a:r>
              <a:rPr lang="en-US" dirty="0"/>
              <a:t> </a:t>
            </a:r>
            <a:r>
              <a:rPr lang="en-US" dirty="0" err="1"/>
              <a:t>fueron</a:t>
            </a:r>
            <a:r>
              <a:rPr lang="en-US" dirty="0"/>
              <a:t> las </a:t>
            </a:r>
            <a:r>
              <a:rPr lang="en-US" dirty="0" err="1"/>
              <a:t>reacciones</a:t>
            </a:r>
            <a:r>
              <a:rPr lang="en-US" dirty="0"/>
              <a:t> </a:t>
            </a:r>
            <a:r>
              <a:rPr lang="en-US" dirty="0" err="1"/>
              <a:t>inmediatas</a:t>
            </a:r>
            <a:r>
              <a:rPr lang="en-US" dirty="0"/>
              <a:t>?</a:t>
            </a:r>
          </a:p>
        </p:txBody>
      </p:sp>
    </p:spTree>
    <p:extLst>
      <p:ext uri="{BB962C8B-B14F-4D97-AF65-F5344CB8AC3E}">
        <p14:creationId xmlns:p14="http://schemas.microsoft.com/office/powerpoint/2010/main" val="395736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892099"/>
          </a:xfrm>
        </p:spPr>
        <p:txBody>
          <a:bodyPr/>
          <a:lstStyle/>
          <a:p>
            <a:pPr marL="0" indent="0" algn="ctr">
              <a:buNone/>
            </a:pPr>
            <a:r>
              <a:rPr lang="en-US" sz="6000" dirty="0" err="1">
                <a:latin typeface="Arial" panose="020B0604020202020204" pitchFamily="34" charset="0"/>
                <a:cs typeface="Arial" panose="020B0604020202020204" pitchFamily="34" charset="0"/>
              </a:rPr>
              <a:t>Contrarrestar</a:t>
            </a:r>
            <a:r>
              <a:rPr lang="en-US" sz="6000" dirty="0">
                <a:latin typeface="Arial" panose="020B0604020202020204" pitchFamily="34" charset="0"/>
                <a:cs typeface="Arial" panose="020B0604020202020204" pitchFamily="34" charset="0"/>
              </a:rPr>
              <a:t> la </a:t>
            </a:r>
            <a:r>
              <a:rPr lang="en-US" sz="6000" dirty="0" err="1">
                <a:latin typeface="Arial" panose="020B0604020202020204" pitchFamily="34" charset="0"/>
                <a:cs typeface="Arial" panose="020B0604020202020204" pitchFamily="34" charset="0"/>
              </a:rPr>
              <a:t>información</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maligna</a:t>
            </a:r>
            <a:endParaRPr lang="en-US" sz="6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128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Objetivos</a:t>
            </a:r>
            <a:r>
              <a:rPr lang="en-US" dirty="0"/>
              <a:t> de la </a:t>
            </a:r>
            <a:r>
              <a:rPr lang="en-US" dirty="0" err="1"/>
              <a:t>lección</a:t>
            </a:r>
            <a:endParaRPr lang="en-US" dirty="0"/>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err="1">
                <a:effectLst/>
                <a:latin typeface="Calibri" panose="020F0502020204030204" pitchFamily="34" charset="0"/>
                <a:cs typeface="Calibri" panose="020F0502020204030204" pitchFamily="34" charset="0"/>
              </a:rPr>
              <a:t>Objetivo</a:t>
            </a:r>
            <a:r>
              <a:rPr lang="en-US" dirty="0">
                <a:effectLst/>
                <a:latin typeface="Calibri" panose="020F0502020204030204" pitchFamily="34" charset="0"/>
                <a:cs typeface="Calibri" panose="020F0502020204030204" pitchFamily="34" charset="0"/>
              </a:rPr>
              <a:t>: </a:t>
            </a:r>
            <a:r>
              <a:rPr lang="en-US" dirty="0" err="1">
                <a:effectLst/>
                <a:latin typeface="Calibri" panose="020F0502020204030204" pitchFamily="34" charset="0"/>
                <a:cs typeface="Calibri" panose="020F0502020204030204" pitchFamily="34" charset="0"/>
              </a:rPr>
              <a:t>Desarrollar</a:t>
            </a:r>
            <a:r>
              <a:rPr lang="en-US" dirty="0">
                <a:effectLst/>
                <a:latin typeface="Calibri" panose="020F0502020204030204" pitchFamily="34" charset="0"/>
                <a:cs typeface="Calibri" panose="020F0502020204030204" pitchFamily="34" charset="0"/>
              </a:rPr>
              <a:t> TTP para </a:t>
            </a:r>
            <a:r>
              <a:rPr lang="en-US" dirty="0" err="1">
                <a:effectLst/>
                <a:latin typeface="Calibri" panose="020F0502020204030204" pitchFamily="34" charset="0"/>
                <a:cs typeface="Calibri" panose="020F0502020204030204" pitchFamily="34" charset="0"/>
              </a:rPr>
              <a:t>contrarrestar</a:t>
            </a:r>
            <a:r>
              <a:rPr lang="en-US" dirty="0">
                <a:effectLst/>
                <a:latin typeface="Calibri" panose="020F0502020204030204" pitchFamily="34" charset="0"/>
                <a:cs typeface="Calibri" panose="020F0502020204030204" pitchFamily="34" charset="0"/>
              </a:rPr>
              <a:t> </a:t>
            </a:r>
            <a:r>
              <a:rPr lang="en-US" dirty="0" err="1">
                <a:effectLst/>
                <a:latin typeface="Calibri" panose="020F0502020204030204" pitchFamily="34" charset="0"/>
                <a:cs typeface="Calibri" panose="020F0502020204030204" pitchFamily="34" charset="0"/>
              </a:rPr>
              <a:t>eficazmente</a:t>
            </a:r>
            <a:r>
              <a:rPr lang="en-US" dirty="0">
                <a:effectLst/>
                <a:latin typeface="Calibri" panose="020F0502020204030204" pitchFamily="34" charset="0"/>
                <a:cs typeface="Calibri" panose="020F0502020204030204" pitchFamily="34" charset="0"/>
              </a:rPr>
              <a:t> la </a:t>
            </a:r>
            <a:r>
              <a:rPr lang="en-US" dirty="0" err="1">
                <a:effectLst/>
                <a:latin typeface="Calibri" panose="020F0502020204030204" pitchFamily="34" charset="0"/>
                <a:cs typeface="Calibri" panose="020F0502020204030204" pitchFamily="34" charset="0"/>
              </a:rPr>
              <a:t>información</a:t>
            </a:r>
            <a:r>
              <a:rPr lang="en-US" dirty="0">
                <a:effectLst/>
                <a:latin typeface="Calibri" panose="020F0502020204030204" pitchFamily="34" charset="0"/>
                <a:cs typeface="Calibri" panose="020F0502020204030204" pitchFamily="34" charset="0"/>
              </a:rPr>
              <a:t> </a:t>
            </a:r>
            <a:r>
              <a:rPr lang="en-US" dirty="0" err="1">
                <a:effectLst/>
                <a:latin typeface="Calibri" panose="020F0502020204030204" pitchFamily="34" charset="0"/>
                <a:cs typeface="Calibri" panose="020F0502020204030204" pitchFamily="34" charset="0"/>
              </a:rPr>
              <a:t>errónea</a:t>
            </a:r>
            <a:r>
              <a:rPr lang="en-US" dirty="0">
                <a:effectLst/>
                <a:latin typeface="Calibri" panose="020F0502020204030204" pitchFamily="34" charset="0"/>
                <a:cs typeface="Calibri" panose="020F0502020204030204" pitchFamily="34" charset="0"/>
              </a:rPr>
              <a:t> y la </a:t>
            </a:r>
            <a:r>
              <a:rPr lang="en-US" dirty="0" err="1">
                <a:effectLst/>
                <a:latin typeface="Calibri" panose="020F0502020204030204" pitchFamily="34" charset="0"/>
                <a:cs typeface="Calibri" panose="020F0502020204030204" pitchFamily="34" charset="0"/>
              </a:rPr>
              <a:t>desinformación</a:t>
            </a:r>
            <a:r>
              <a:rPr lang="en-US" dirty="0">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27191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Los </a:t>
            </a:r>
            <a:r>
              <a:rPr lang="en-US" dirty="0" err="1"/>
              <a:t>objetivos</a:t>
            </a:r>
            <a:r>
              <a:rPr lang="en-US" dirty="0"/>
              <a:t> del </a:t>
            </a:r>
            <a:r>
              <a:rPr lang="en-US" dirty="0" err="1"/>
              <a:t>grupo</a:t>
            </a:r>
            <a:r>
              <a:rPr lang="en-US" dirty="0"/>
              <a:t>.</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err="1"/>
              <a:t>Defina</a:t>
            </a:r>
            <a:r>
              <a:rPr lang="en-US" dirty="0"/>
              <a:t> </a:t>
            </a:r>
            <a:r>
              <a:rPr lang="en-US" dirty="0" err="1"/>
              <a:t>cómo</a:t>
            </a:r>
            <a:r>
              <a:rPr lang="en-US" dirty="0"/>
              <a:t> se </a:t>
            </a:r>
            <a:r>
              <a:rPr lang="en-US" dirty="0" err="1"/>
              <a:t>ve</a:t>
            </a:r>
            <a:r>
              <a:rPr lang="en-US" dirty="0"/>
              <a:t> la </a:t>
            </a:r>
            <a:r>
              <a:rPr lang="en-US" dirty="0" err="1"/>
              <a:t>información</a:t>
            </a:r>
            <a:r>
              <a:rPr lang="en-US" dirty="0"/>
              <a:t> </a:t>
            </a:r>
            <a:r>
              <a:rPr lang="en-US" dirty="0" err="1"/>
              <a:t>maligna</a:t>
            </a:r>
            <a:r>
              <a:rPr lang="en-US" dirty="0"/>
              <a:t> </a:t>
            </a:r>
            <a:r>
              <a:rPr lang="en-US" dirty="0" err="1"/>
              <a:t>en</a:t>
            </a:r>
            <a:r>
              <a:rPr lang="en-US" dirty="0"/>
              <a:t> </a:t>
            </a:r>
            <a:r>
              <a:rPr lang="en-US" dirty="0" err="1"/>
              <a:t>su</a:t>
            </a:r>
            <a:r>
              <a:rPr lang="en-US" dirty="0"/>
              <a:t> </a:t>
            </a:r>
            <a:r>
              <a:rPr lang="en-US" dirty="0" err="1"/>
              <a:t>contexto</a:t>
            </a:r>
            <a:r>
              <a:rPr lang="en-US" dirty="0"/>
              <a:t>.</a:t>
            </a:r>
          </a:p>
          <a:p>
            <a:r>
              <a:rPr lang="en-US" dirty="0" err="1"/>
              <a:t>Identifique</a:t>
            </a:r>
            <a:r>
              <a:rPr lang="en-US" dirty="0"/>
              <a:t> sus </a:t>
            </a:r>
            <a:r>
              <a:rPr lang="en-US" dirty="0" err="1"/>
              <a:t>objetivos</a:t>
            </a:r>
            <a:r>
              <a:rPr lang="en-US" dirty="0"/>
              <a:t> al </a:t>
            </a:r>
            <a:r>
              <a:rPr lang="en-US" dirty="0" err="1"/>
              <a:t>contrarrestar</a:t>
            </a:r>
            <a:r>
              <a:rPr lang="en-US" dirty="0"/>
              <a:t> </a:t>
            </a:r>
            <a:r>
              <a:rPr lang="en-US" dirty="0" err="1"/>
              <a:t>esta</a:t>
            </a:r>
            <a:r>
              <a:rPr lang="en-US" dirty="0"/>
              <a:t> </a:t>
            </a:r>
            <a:r>
              <a:rPr lang="en-US" dirty="0" err="1"/>
              <a:t>información</a:t>
            </a:r>
            <a:r>
              <a:rPr lang="en-US" dirty="0"/>
              <a:t>.</a:t>
            </a:r>
          </a:p>
          <a:p>
            <a:r>
              <a:rPr lang="en-US" dirty="0" err="1"/>
              <a:t>Analice</a:t>
            </a:r>
            <a:r>
              <a:rPr lang="en-US" dirty="0"/>
              <a:t> la </a:t>
            </a:r>
            <a:r>
              <a:rPr lang="en-US" dirty="0" err="1"/>
              <a:t>importancia</a:t>
            </a:r>
            <a:r>
              <a:rPr lang="en-US" dirty="0"/>
              <a:t> de </a:t>
            </a:r>
            <a:r>
              <a:rPr lang="en-US" dirty="0" err="1"/>
              <a:t>estos</a:t>
            </a:r>
            <a:r>
              <a:rPr lang="en-US" dirty="0"/>
              <a:t> </a:t>
            </a:r>
            <a:r>
              <a:rPr lang="en-US" dirty="0" err="1"/>
              <a:t>objetivos</a:t>
            </a:r>
            <a:r>
              <a:rPr lang="en-US" dirty="0"/>
              <a:t> para </a:t>
            </a:r>
            <a:r>
              <a:rPr lang="en-US" dirty="0" err="1"/>
              <a:t>mantener</a:t>
            </a:r>
            <a:r>
              <a:rPr lang="en-US" dirty="0"/>
              <a:t> un </a:t>
            </a:r>
            <a:r>
              <a:rPr lang="en-US" dirty="0" err="1"/>
              <a:t>flujo</a:t>
            </a:r>
            <a:r>
              <a:rPr lang="en-US" dirty="0"/>
              <a:t> de </a:t>
            </a:r>
            <a:r>
              <a:rPr lang="en-US" dirty="0" err="1"/>
              <a:t>información</a:t>
            </a:r>
            <a:r>
              <a:rPr lang="en-US" dirty="0"/>
              <a:t> </a:t>
            </a:r>
            <a:r>
              <a:rPr lang="en-US" dirty="0" err="1"/>
              <a:t>preciso</a:t>
            </a:r>
            <a:r>
              <a:rPr lang="en-US" dirty="0"/>
              <a:t>.</a:t>
            </a:r>
          </a:p>
        </p:txBody>
      </p:sp>
    </p:spTree>
    <p:extLst>
      <p:ext uri="{BB962C8B-B14F-4D97-AF65-F5344CB8AC3E}">
        <p14:creationId xmlns:p14="http://schemas.microsoft.com/office/powerpoint/2010/main" val="412129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extLst>
      <p:ext uri="{BB962C8B-B14F-4D97-AF65-F5344CB8AC3E}">
        <p14:creationId xmlns:p14="http://schemas.microsoft.com/office/powerpoint/2010/main" val="10463595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Desarrollar</a:t>
            </a:r>
            <a:r>
              <a:rPr lang="en-US" dirty="0"/>
              <a:t> </a:t>
            </a:r>
            <a:r>
              <a:rPr lang="en-US" dirty="0" err="1"/>
              <a:t>una</a:t>
            </a:r>
            <a:r>
              <a:rPr lang="en-US" dirty="0"/>
              <a:t> </a:t>
            </a:r>
            <a:r>
              <a:rPr lang="en-US" dirty="0" err="1"/>
              <a:t>lista</a:t>
            </a:r>
            <a:r>
              <a:rPr lang="en-US" dirty="0"/>
              <a:t> de </a:t>
            </a:r>
            <a:r>
              <a:rPr lang="en-US" dirty="0" err="1"/>
              <a:t>estrategias</a:t>
            </a:r>
            <a:r>
              <a:rPr lang="en-US" dirty="0"/>
              <a:t> (20 </a:t>
            </a:r>
            <a:r>
              <a:rPr lang="en-US" dirty="0" err="1"/>
              <a:t>minutos</a:t>
            </a:r>
            <a:r>
              <a:rPr lang="en-US" dirty="0"/>
              <a:t>)</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a:xfrm>
            <a:off x="838200" y="1825625"/>
            <a:ext cx="10515600" cy="1139248"/>
          </a:xfrm>
        </p:spPr>
        <p:txBody>
          <a:bodyPr/>
          <a:lstStyle/>
          <a:p>
            <a:r>
              <a:rPr lang="en-US" dirty="0" err="1"/>
              <a:t>Desarrollar</a:t>
            </a:r>
            <a:r>
              <a:rPr lang="en-US" dirty="0"/>
              <a:t> </a:t>
            </a:r>
            <a:r>
              <a:rPr lang="en-US" dirty="0" err="1"/>
              <a:t>una</a:t>
            </a:r>
            <a:r>
              <a:rPr lang="en-US" dirty="0"/>
              <a:t> </a:t>
            </a:r>
            <a:r>
              <a:rPr lang="en-US" dirty="0" err="1"/>
              <a:t>contraestrategia</a:t>
            </a:r>
            <a:r>
              <a:rPr lang="en-US" dirty="0"/>
              <a:t> para un </a:t>
            </a:r>
            <a:r>
              <a:rPr lang="en-US" dirty="0" err="1"/>
              <a:t>escenario</a:t>
            </a:r>
            <a:r>
              <a:rPr lang="en-US" dirty="0"/>
              <a:t> </a:t>
            </a:r>
            <a:r>
              <a:rPr lang="en-US" dirty="0" err="1"/>
              <a:t>determinado</a:t>
            </a:r>
            <a:r>
              <a:rPr lang="en-US" dirty="0"/>
              <a:t>.</a:t>
            </a:r>
          </a:p>
          <a:p>
            <a:r>
              <a:rPr lang="en-US" dirty="0" err="1"/>
              <a:t>Trabaje</a:t>
            </a:r>
            <a:r>
              <a:rPr lang="en-US" dirty="0"/>
              <a:t> </a:t>
            </a:r>
            <a:r>
              <a:rPr lang="en-US" dirty="0" err="1"/>
              <a:t>en</a:t>
            </a:r>
            <a:r>
              <a:rPr lang="en-US" dirty="0"/>
              <a:t> </a:t>
            </a:r>
            <a:r>
              <a:rPr lang="en-US" dirty="0" err="1"/>
              <a:t>grupos</a:t>
            </a:r>
            <a:r>
              <a:rPr lang="en-US" dirty="0"/>
              <a:t> para </a:t>
            </a:r>
            <a:r>
              <a:rPr lang="en-US" dirty="0" err="1"/>
              <a:t>intercambiar</a:t>
            </a:r>
            <a:r>
              <a:rPr lang="en-US" dirty="0"/>
              <a:t> ideas y </a:t>
            </a:r>
            <a:r>
              <a:rPr lang="en-US" dirty="0" err="1"/>
              <a:t>delinear</a:t>
            </a:r>
            <a:r>
              <a:rPr lang="en-US" dirty="0"/>
              <a:t> sus TTP.</a:t>
            </a:r>
          </a:p>
        </p:txBody>
      </p:sp>
      <p:sp>
        <p:nvSpPr>
          <p:cNvPr id="4" name="TextBox 3">
            <a:extLst>
              <a:ext uri="{FF2B5EF4-FFF2-40B4-BE49-F238E27FC236}">
                <a16:creationId xmlns:a16="http://schemas.microsoft.com/office/drawing/2014/main" id="{F2E718C6-32F5-6193-852B-D07BBF930FD7}"/>
              </a:ext>
            </a:extLst>
          </p:cNvPr>
          <p:cNvSpPr txBox="1"/>
          <p:nvPr/>
        </p:nvSpPr>
        <p:spPr>
          <a:xfrm>
            <a:off x="374071" y="3334205"/>
            <a:ext cx="5601060" cy="923330"/>
          </a:xfrm>
          <a:prstGeom prst="rect">
            <a:avLst/>
          </a:prstGeom>
          <a:noFill/>
        </p:spPr>
        <p:txBody>
          <a:bodyPr wrap="square" rtlCol="0">
            <a:spAutoFit/>
          </a:bodyPr>
          <a:lstStyle/>
          <a:p>
            <a:r>
              <a:rPr lang="en-US" dirty="0" err="1"/>
              <a:t>Folleto</a:t>
            </a:r>
            <a:r>
              <a:rPr lang="en-US" dirty="0"/>
              <a:t> 1:</a:t>
            </a:r>
          </a:p>
          <a:p>
            <a:r>
              <a:rPr lang="en-US" dirty="0" err="1"/>
              <a:t>Escenario</a:t>
            </a:r>
            <a:r>
              <a:rPr lang="en-US" dirty="0"/>
              <a:t> 1: </a:t>
            </a:r>
          </a:p>
          <a:p>
            <a:r>
              <a:rPr lang="en-US" dirty="0"/>
              <a:t>“</a:t>
            </a:r>
            <a:r>
              <a:rPr lang="en-US" dirty="0" err="1"/>
              <a:t>información</a:t>
            </a:r>
            <a:r>
              <a:rPr lang="en-US" dirty="0"/>
              <a:t> </a:t>
            </a:r>
            <a:r>
              <a:rPr lang="en-US" dirty="0" err="1"/>
              <a:t>maligna</a:t>
            </a:r>
            <a:r>
              <a:rPr lang="en-US" dirty="0"/>
              <a:t> </a:t>
            </a:r>
            <a:r>
              <a:rPr lang="en-US" dirty="0" err="1"/>
              <a:t>difundida</a:t>
            </a:r>
            <a:r>
              <a:rPr lang="en-US" dirty="0"/>
              <a:t> </a:t>
            </a:r>
            <a:r>
              <a:rPr lang="en-US" dirty="0" err="1"/>
              <a:t>por</a:t>
            </a:r>
            <a:r>
              <a:rPr lang="en-US" dirty="0"/>
              <a:t> </a:t>
            </a:r>
            <a:r>
              <a:rPr lang="en-US" dirty="0" err="1"/>
              <a:t>CountryX</a:t>
            </a:r>
            <a:r>
              <a:rPr lang="en-US" dirty="0"/>
              <a:t>”</a:t>
            </a:r>
          </a:p>
        </p:txBody>
      </p:sp>
      <p:sp>
        <p:nvSpPr>
          <p:cNvPr id="5" name="TextBox 4">
            <a:extLst>
              <a:ext uri="{FF2B5EF4-FFF2-40B4-BE49-F238E27FC236}">
                <a16:creationId xmlns:a16="http://schemas.microsoft.com/office/drawing/2014/main" id="{0B9E14C4-BE62-051A-9961-9694EF2A3C02}"/>
              </a:ext>
            </a:extLst>
          </p:cNvPr>
          <p:cNvSpPr txBox="1"/>
          <p:nvPr/>
        </p:nvSpPr>
        <p:spPr>
          <a:xfrm>
            <a:off x="6216871" y="3334204"/>
            <a:ext cx="5780688" cy="923330"/>
          </a:xfrm>
          <a:prstGeom prst="rect">
            <a:avLst/>
          </a:prstGeom>
          <a:noFill/>
        </p:spPr>
        <p:txBody>
          <a:bodyPr wrap="square" rtlCol="0">
            <a:spAutoFit/>
          </a:bodyPr>
          <a:lstStyle/>
          <a:p>
            <a:r>
              <a:rPr lang="en-US" dirty="0" err="1"/>
              <a:t>Folleto</a:t>
            </a:r>
            <a:r>
              <a:rPr lang="en-US" dirty="0"/>
              <a:t> 2:</a:t>
            </a:r>
          </a:p>
          <a:p>
            <a:r>
              <a:rPr lang="en-US" dirty="0" err="1"/>
              <a:t>Escenario</a:t>
            </a:r>
            <a:r>
              <a:rPr lang="en-US" dirty="0"/>
              <a:t> 2: </a:t>
            </a:r>
          </a:p>
          <a:p>
            <a:r>
              <a:rPr lang="en-US" dirty="0"/>
              <a:t>“</a:t>
            </a:r>
            <a:r>
              <a:rPr lang="en-US" dirty="0" err="1"/>
              <a:t>Campaña</a:t>
            </a:r>
            <a:r>
              <a:rPr lang="en-US" dirty="0"/>
              <a:t> de </a:t>
            </a:r>
            <a:r>
              <a:rPr lang="en-US" dirty="0" err="1"/>
              <a:t>información</a:t>
            </a:r>
            <a:r>
              <a:rPr lang="en-US" dirty="0"/>
              <a:t> </a:t>
            </a:r>
            <a:r>
              <a:rPr lang="en-US" dirty="0" err="1"/>
              <a:t>maligna</a:t>
            </a:r>
            <a:r>
              <a:rPr lang="en-US" dirty="0"/>
              <a:t> </a:t>
            </a:r>
            <a:r>
              <a:rPr lang="en-US" dirty="0" err="1"/>
              <a:t>por</a:t>
            </a:r>
            <a:r>
              <a:rPr lang="en-US" dirty="0"/>
              <a:t> </a:t>
            </a:r>
            <a:r>
              <a:rPr lang="en-US" dirty="0" err="1"/>
              <a:t>CountryX</a:t>
            </a:r>
            <a:r>
              <a:rPr lang="en-US" dirty="0"/>
              <a:t>”</a:t>
            </a:r>
          </a:p>
        </p:txBody>
      </p:sp>
    </p:spTree>
    <p:extLst>
      <p:ext uri="{BB962C8B-B14F-4D97-AF65-F5344CB8AC3E}">
        <p14:creationId xmlns:p14="http://schemas.microsoft.com/office/powerpoint/2010/main" val="252840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err="1"/>
              <a:t>Estrategias</a:t>
            </a:r>
            <a:r>
              <a:rPr lang="en-US" dirty="0"/>
              <a:t> </a:t>
            </a:r>
            <a:r>
              <a:rPr lang="en-US" dirty="0" err="1"/>
              <a:t>actuales</a:t>
            </a:r>
            <a:r>
              <a:rPr lang="en-US" dirty="0"/>
              <a:t> (30 </a:t>
            </a:r>
            <a:r>
              <a:rPr lang="en-US" dirty="0" err="1"/>
              <a:t>minutos</a:t>
            </a:r>
            <a:r>
              <a:rPr lang="en-US" dirty="0"/>
              <a:t>)</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err="1"/>
              <a:t>Presente</a:t>
            </a:r>
            <a:r>
              <a:rPr lang="en-US" dirty="0"/>
              <a:t> </a:t>
            </a:r>
            <a:r>
              <a:rPr lang="en-US" dirty="0" err="1"/>
              <a:t>su</a:t>
            </a:r>
            <a:r>
              <a:rPr lang="en-US" dirty="0"/>
              <a:t> </a:t>
            </a:r>
            <a:r>
              <a:rPr lang="en-US" dirty="0" err="1"/>
              <a:t>contraestrategia</a:t>
            </a:r>
            <a:r>
              <a:rPr lang="en-US" dirty="0"/>
              <a:t> </a:t>
            </a:r>
            <a:r>
              <a:rPr lang="en-US" dirty="0" err="1"/>
              <a:t>desarrollada</a:t>
            </a:r>
            <a:r>
              <a:rPr lang="en-US" dirty="0"/>
              <a:t> a la </a:t>
            </a:r>
            <a:r>
              <a:rPr lang="en-US" dirty="0" err="1"/>
              <a:t>clase</a:t>
            </a:r>
            <a:r>
              <a:rPr lang="en-US" dirty="0"/>
              <a:t>.</a:t>
            </a:r>
          </a:p>
          <a:p>
            <a:r>
              <a:rPr lang="en-US" dirty="0" err="1"/>
              <a:t>Discuta</a:t>
            </a:r>
            <a:r>
              <a:rPr lang="en-US" dirty="0"/>
              <a:t> las </a:t>
            </a:r>
            <a:r>
              <a:rPr lang="en-US" dirty="0" err="1"/>
              <a:t>fortalezas</a:t>
            </a:r>
            <a:r>
              <a:rPr lang="en-US" dirty="0"/>
              <a:t> y </a:t>
            </a:r>
            <a:r>
              <a:rPr lang="en-US" dirty="0" err="1"/>
              <a:t>debilidades</a:t>
            </a:r>
            <a:r>
              <a:rPr lang="en-US" dirty="0"/>
              <a:t> de </a:t>
            </a:r>
            <a:r>
              <a:rPr lang="en-US" dirty="0" err="1"/>
              <a:t>cada</a:t>
            </a:r>
            <a:r>
              <a:rPr lang="en-US" dirty="0"/>
              <a:t> </a:t>
            </a:r>
            <a:r>
              <a:rPr lang="en-US" dirty="0" err="1"/>
              <a:t>estrategia</a:t>
            </a:r>
            <a:r>
              <a:rPr lang="en-US" dirty="0"/>
              <a:t>.</a:t>
            </a:r>
          </a:p>
        </p:txBody>
      </p:sp>
    </p:spTree>
    <p:extLst>
      <p:ext uri="{BB962C8B-B14F-4D97-AF65-F5344CB8AC3E}">
        <p14:creationId xmlns:p14="http://schemas.microsoft.com/office/powerpoint/2010/main" val="182090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extLst>
      <p:ext uri="{BB962C8B-B14F-4D97-AF65-F5344CB8AC3E}">
        <p14:creationId xmlns:p14="http://schemas.microsoft.com/office/powerpoint/2010/main" val="1389875916"/>
      </p:ext>
    </p:extLst>
  </p:cSld>
  <p:clrMapOvr>
    <a:masterClrMapping/>
  </p:clrMapOvr>
  <p:transition spd="med"/>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7161</TotalTime>
  <Words>735</Words>
  <Application>Microsoft Macintosh PowerPoint</Application>
  <PresentationFormat>Widescreen</PresentationFormat>
  <Paragraphs>79</Paragraphs>
  <Slides>18</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18</vt:i4>
      </vt:variant>
      <vt:variant>
        <vt:lpstr>Custom Shows</vt:lpstr>
      </vt:variant>
      <vt:variant>
        <vt:i4>1</vt:i4>
      </vt:variant>
    </vt:vector>
  </HeadingPairs>
  <TitlesOfParts>
    <vt:vector size="26" baseType="lpstr">
      <vt:lpstr>Arial</vt:lpstr>
      <vt:lpstr>ArialMT</vt:lpstr>
      <vt:lpstr>Calibri</vt:lpstr>
      <vt:lpstr>Menlo</vt:lpstr>
      <vt:lpstr>Times New Roman</vt:lpstr>
      <vt:lpstr>1_Custom Design</vt:lpstr>
      <vt:lpstr>Blank</vt:lpstr>
      <vt:lpstr>PowerPoint Presentation</vt:lpstr>
      <vt:lpstr>Reflexiones del escenario</vt:lpstr>
      <vt:lpstr>PowerPoint Presentation</vt:lpstr>
      <vt:lpstr>Objetivos de la lección</vt:lpstr>
      <vt:lpstr>Los objetivos del grupo.</vt:lpstr>
      <vt:lpstr>TOMAR UN DESCANSO</vt:lpstr>
      <vt:lpstr>Desarrollar una lista de estrategias (20 minutos)</vt:lpstr>
      <vt:lpstr>Estrategias actuales (30 minutos)</vt:lpstr>
      <vt:lpstr>TOMAR UN DESCANSO</vt:lpstr>
      <vt:lpstr>Refinar la lista de estrategias  (20 minutos)</vt:lpstr>
      <vt:lpstr>Presentación final de la estrategia (30 Minutos)</vt:lpstr>
      <vt:lpstr>TOMAR UN DESCANSO</vt:lpstr>
      <vt:lpstr>Lista de estrategias combinadas</vt:lpstr>
      <vt:lpstr>Ejercicio práctico</vt:lpstr>
      <vt:lpstr>Preguntas</vt:lpstr>
      <vt:lpstr>Preguntas Rapidas</vt:lpstr>
      <vt:lpstr>¿Por Qué Te Importa?</vt:lpstr>
      <vt:lpstr>TOMAR UN DESCANSO</vt:lpstr>
      <vt:lpstr>Executive DFP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Alfaro, Issac</cp:lastModifiedBy>
  <cp:revision>76</cp:revision>
  <dcterms:created xsi:type="dcterms:W3CDTF">2022-06-15T01:07:41Z</dcterms:created>
  <dcterms:modified xsi:type="dcterms:W3CDTF">2024-06-24T00:54:16Z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3</vt:i4>
  </property>
  <property fmtid="{D5CDD505-2E9C-101B-9397-08002B2CF9AE}" pid="4" name="PresentationFormat">
    <vt:lpwstr>Widescreen</vt:lpwstr>
  </property>
  <property fmtid="{D5CDD505-2E9C-101B-9397-08002B2CF9AE}" pid="5" name="Slides">
    <vt:i4>6</vt:i4>
  </property>
</Properties>
</file>