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 id="2147483675" r:id="rId2"/>
  </p:sldMasterIdLst>
  <p:notesMasterIdLst>
    <p:notesMasterId r:id="rId40"/>
  </p:notesMasterIdLst>
  <p:sldIdLst>
    <p:sldId id="620" r:id="rId3"/>
    <p:sldId id="383" r:id="rId4"/>
    <p:sldId id="639" r:id="rId5"/>
    <p:sldId id="624" r:id="rId6"/>
    <p:sldId id="640" r:id="rId7"/>
    <p:sldId id="621" r:id="rId8"/>
    <p:sldId id="641" r:id="rId9"/>
    <p:sldId id="622" r:id="rId10"/>
    <p:sldId id="642" r:id="rId11"/>
    <p:sldId id="623" r:id="rId12"/>
    <p:sldId id="643" r:id="rId13"/>
    <p:sldId id="633" r:id="rId14"/>
    <p:sldId id="634" r:id="rId15"/>
    <p:sldId id="625" r:id="rId16"/>
    <p:sldId id="644" r:id="rId17"/>
    <p:sldId id="626" r:id="rId18"/>
    <p:sldId id="645" r:id="rId19"/>
    <p:sldId id="635" r:id="rId20"/>
    <p:sldId id="636" r:id="rId21"/>
    <p:sldId id="627" r:id="rId22"/>
    <p:sldId id="646" r:id="rId23"/>
    <p:sldId id="628" r:id="rId24"/>
    <p:sldId id="647" r:id="rId25"/>
    <p:sldId id="637" r:id="rId26"/>
    <p:sldId id="638" r:id="rId27"/>
    <p:sldId id="629" r:id="rId28"/>
    <p:sldId id="648" r:id="rId29"/>
    <p:sldId id="630" r:id="rId30"/>
    <p:sldId id="649" r:id="rId31"/>
    <p:sldId id="632" r:id="rId32"/>
    <p:sldId id="650" r:id="rId33"/>
    <p:sldId id="631" r:id="rId34"/>
    <p:sldId id="651" r:id="rId35"/>
    <p:sldId id="269" r:id="rId36"/>
    <p:sldId id="270" r:id="rId37"/>
    <p:sldId id="271" r:id="rId38"/>
    <p:sldId id="272" r:id="rId39"/>
  </p:sldIdLst>
  <p:sldSz cx="12192000" cy="6858000"/>
  <p:notesSz cx="6858000" cy="9144000"/>
  <p:custShowLst>
    <p:custShow name="Executive DFP"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2"/>
    <p:restoredTop sz="83130"/>
  </p:normalViewPr>
  <p:slideViewPr>
    <p:cSldViewPr snapToGrid="0">
      <p:cViewPr varScale="1">
        <p:scale>
          <a:sx n="81" d="100"/>
          <a:sy n="81" d="100"/>
        </p:scale>
        <p:origin x="200"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380880" y="694800"/>
            <a:ext cx="6095520" cy="342864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move the slide</a:t>
            </a:r>
          </a:p>
        </p:txBody>
      </p:sp>
      <p:sp>
        <p:nvSpPr>
          <p:cNvPr id="377" name="PlaceHolder 2"/>
          <p:cNvSpPr>
            <a:spLocks noGrp="1"/>
          </p:cNvSpPr>
          <p:nvPr>
            <p:ph type="body"/>
          </p:nvPr>
        </p:nvSpPr>
        <p:spPr>
          <a:xfrm>
            <a:off x="685800" y="4343400"/>
            <a:ext cx="5486040" cy="41144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378" name="PlaceHolder 3"/>
          <p:cNvSpPr>
            <a:spLocks noGrp="1"/>
          </p:cNvSpPr>
          <p:nvPr>
            <p:ph type="hdr"/>
          </p:nvPr>
        </p:nvSpPr>
        <p:spPr>
          <a:xfrm>
            <a:off x="0" y="0"/>
            <a:ext cx="2975760" cy="4568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79" name="PlaceHolder 4"/>
          <p:cNvSpPr>
            <a:spLocks noGrp="1"/>
          </p:cNvSpPr>
          <p:nvPr>
            <p:ph type="dt" idx="6"/>
          </p:nvPr>
        </p:nvSpPr>
        <p:spPr>
          <a:xfrm>
            <a:off x="3881880" y="0"/>
            <a:ext cx="2975760" cy="4568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80" name="PlaceHolder 5"/>
          <p:cNvSpPr>
            <a:spLocks noGrp="1"/>
          </p:cNvSpPr>
          <p:nvPr>
            <p:ph type="ftr" idx="7"/>
          </p:nvPr>
        </p:nvSpPr>
        <p:spPr>
          <a:xfrm>
            <a:off x="0" y="8686800"/>
            <a:ext cx="2975760" cy="4568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81" name="PlaceHolder 6"/>
          <p:cNvSpPr>
            <a:spLocks noGrp="1"/>
          </p:cNvSpPr>
          <p:nvPr>
            <p:ph type="sldNum" idx="8"/>
          </p:nvPr>
        </p:nvSpPr>
        <p:spPr>
          <a:xfrm>
            <a:off x="3881880" y="8686800"/>
            <a:ext cx="2975760" cy="4568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96D071C0-0F6A-4E5C-B3E5-B824FE66220F}"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2780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20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240478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21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96292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_Present students with a simulated scenario where a rumor is spreading rapidly._</a:t>
            </a:r>
            <a:r>
              <a:rPr lang="en-US" b="0" dirty="0">
                <a:solidFill>
                  <a:srgbClr val="CCCCCC"/>
                </a:solidFill>
                <a:effectLst/>
                <a:highlight>
                  <a:srgbClr val="1F1F1F"/>
                </a:highlight>
                <a:latin typeface="Menlo" panose="020B0609030804020204" pitchFamily="49" charset="0"/>
              </a:rPr>
              <a:t> (12 minutes)</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Steps: </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3 students to leave the room. Outside of the room the students will be given instruction to spread misinformation about a specific topic.</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1 student to return to the room and and to not leave the room until instructed to do so by the instructor.</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Instruct 2 students to go to the common area and begin spreading the misinformation they were given.</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The remaining students will be asked about their day and other small talk to create a relaxed environment.</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The 3 students will return to the room and begin spreading the misinformation they were given trying to get people to rush out of the room.</a:t>
            </a:r>
          </a:p>
          <a:p>
            <a:r>
              <a:rPr lang="en-US" b="0" dirty="0">
                <a:solidFill>
                  <a:srgbClr val="6796E6"/>
                </a:solidFill>
                <a:effectLst/>
                <a:highlight>
                  <a:srgbClr val="1F1F1F"/>
                </a:highlight>
                <a:latin typeface="Menlo" panose="020B0609030804020204" pitchFamily="49" charset="0"/>
              </a:rPr>
              <a:t>4.</a:t>
            </a:r>
            <a:r>
              <a:rPr lang="en-US" b="0" dirty="0">
                <a:solidFill>
                  <a:srgbClr val="CCCCCC"/>
                </a:solidFill>
                <a:effectLst/>
                <a:highlight>
                  <a:srgbClr val="1F1F1F"/>
                </a:highlight>
                <a:latin typeface="Menlo" panose="020B0609030804020204" pitchFamily="49" charset="0"/>
              </a:rPr>
              <a:t> Students that leave the room will be caught by an assistant instructor and asked to return to the room to discuss what they experienced.</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_Ask students "What did you observe in the scenario?"_</a:t>
            </a:r>
            <a:r>
              <a:rPr lang="en-US" b="0" dirty="0">
                <a:solidFill>
                  <a:srgbClr val="CCCCCC"/>
                </a:solidFill>
                <a:effectLst/>
                <a:highlight>
                  <a:srgbClr val="1F1F1F"/>
                </a:highlight>
                <a:latin typeface="Menlo" panose="020B0609030804020204" pitchFamily="49" charset="0"/>
              </a:rPr>
              <a:t> (7 minutes)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74302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_Present students with a simulated scenario where a rumor is spreading rapidly._</a:t>
            </a:r>
            <a:r>
              <a:rPr lang="en-US" b="0" dirty="0">
                <a:solidFill>
                  <a:srgbClr val="CCCCCC"/>
                </a:solidFill>
                <a:effectLst/>
                <a:highlight>
                  <a:srgbClr val="1F1F1F"/>
                </a:highlight>
                <a:latin typeface="Menlo" panose="020B0609030804020204" pitchFamily="49" charset="0"/>
              </a:rPr>
              <a:t> (12 minutes)</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Steps: </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3 students to leave the room. Outside of the room the students will be given instruction to spread misinformation about a specific topic.</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1 student to return to the room and and to not leave the room until instructed to do so by the instructor.</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Instruct 2 students to go to the common area and begin spreading the misinformation they were given.</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The remaining students will be asked about their day and other small talk to create a relaxed environment.</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The 3 students will return to the room and begin spreading the misinformation they were given trying to get people to rush out of the room.</a:t>
            </a:r>
          </a:p>
          <a:p>
            <a:r>
              <a:rPr lang="en-US" b="0" dirty="0">
                <a:solidFill>
                  <a:srgbClr val="6796E6"/>
                </a:solidFill>
                <a:effectLst/>
                <a:highlight>
                  <a:srgbClr val="1F1F1F"/>
                </a:highlight>
                <a:latin typeface="Menlo" panose="020B0609030804020204" pitchFamily="49" charset="0"/>
              </a:rPr>
              <a:t>4.</a:t>
            </a:r>
            <a:r>
              <a:rPr lang="en-US" b="0" dirty="0">
                <a:solidFill>
                  <a:srgbClr val="CCCCCC"/>
                </a:solidFill>
                <a:effectLst/>
                <a:highlight>
                  <a:srgbClr val="1F1F1F"/>
                </a:highlight>
                <a:latin typeface="Menlo" panose="020B0609030804020204" pitchFamily="49" charset="0"/>
              </a:rPr>
              <a:t> Students that leave the room will be caught by an assistant instructor and asked to return to the room to discuss what they experienced.</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_Ask students "What did you observe in the scenario?"_</a:t>
            </a:r>
            <a:r>
              <a:rPr lang="en-US" b="0" dirty="0">
                <a:solidFill>
                  <a:srgbClr val="CCCCCC"/>
                </a:solidFill>
                <a:effectLst/>
                <a:highlight>
                  <a:srgbClr val="1F1F1F"/>
                </a:highlight>
                <a:latin typeface="Menlo" panose="020B0609030804020204" pitchFamily="49" charset="0"/>
              </a:rPr>
              <a:t> (7 minutes)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97730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82271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32740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sz="1200" b="1" dirty="0">
                <a:effectLst/>
                <a:latin typeface="Arial" panose="020B0604020202020204" pitchFamily="34" charset="0"/>
              </a:rPr>
              <a:t>How We'll Do It: </a:t>
            </a:r>
            <a:r>
              <a:rPr lang="en-US" sz="1200" dirty="0">
                <a:effectLst/>
                <a:latin typeface="ArialMT"/>
              </a:rPr>
              <a:t>By sharing your experiences and expertise, we'll develop and implement counter strategies.</a:t>
            </a:r>
          </a:p>
          <a:p>
            <a:r>
              <a:rPr lang="en-US" sz="1200" b="1" dirty="0">
                <a:effectLst/>
                <a:latin typeface="Arial" panose="020B0604020202020204" pitchFamily="34" charset="0"/>
              </a:rPr>
              <a:t>What You'll Have: </a:t>
            </a:r>
            <a:r>
              <a:rPr lang="en-US" sz="1200" dirty="0">
                <a:effectLst/>
                <a:latin typeface="ArialMT"/>
              </a:rPr>
              <a:t>The skills to counter misinformation and disinformation, ensuring accurate information is spread and false information is reduced by 80%. </a:t>
            </a:r>
            <a:endParaRPr lang="en-US" dirty="0"/>
          </a:p>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297278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sz="1200" b="1" dirty="0">
                <a:effectLst/>
                <a:latin typeface="Arial" panose="020B0604020202020204" pitchFamily="34" charset="0"/>
              </a:rPr>
              <a:t>How We'll Do It: </a:t>
            </a:r>
            <a:r>
              <a:rPr lang="en-US" sz="1200" dirty="0">
                <a:effectLst/>
                <a:latin typeface="ArialMT"/>
              </a:rPr>
              <a:t>By sharing your experiences and expertise, we'll develop and implement counter strategies.</a:t>
            </a:r>
          </a:p>
          <a:p>
            <a:r>
              <a:rPr lang="en-US" sz="1200" b="1" dirty="0">
                <a:effectLst/>
                <a:latin typeface="Arial" panose="020B0604020202020204" pitchFamily="34" charset="0"/>
              </a:rPr>
              <a:t>What You'll Have: </a:t>
            </a:r>
            <a:r>
              <a:rPr lang="en-US" sz="1200" dirty="0">
                <a:effectLst/>
                <a:latin typeface="ArialMT"/>
              </a:rPr>
              <a:t>The skills to counter misinformation and disinformation, ensuring accurate information is spread and false information is reduced by 80%. </a:t>
            </a:r>
            <a:endParaRPr lang="en-US" dirty="0"/>
          </a:p>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553683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This is a brain storming session where ideas should be brought by students. Instructor should help students refine their goals by asking appropriate questions about would that goal help you achieve your greater organization and mission goals.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74956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This is a brain storming session where ideas should be brought by students. Instructor should help students refine their goals by asking appropriate questions about would that goal help you achieve your greater organization and mission goals.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113057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4A99-850F-3A20-43EC-FA6EB2506440}"/>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A1A2D930-B7C5-A459-F8FC-2A3A55E8F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55050-AD60-01CD-B614-4B4EE25D03F2}"/>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DD4066A1-BF3F-43B2-64DE-8882244B8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CA07F-98E7-0616-2397-F72FBD9CCB8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38009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9AFB-B2DB-B16B-35D6-9777835B5C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E46D4-B225-5F7C-2530-B0DCB5D80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2573A-8BE6-396B-80C2-B925AA34F70B}"/>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F9744F13-3D3F-C0C9-5D2A-0952A7933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C299F-707E-5A84-C63B-23364681D6A5}"/>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99232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B1182-5200-1DCB-22AD-37C1DE63F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5E3B8A-B510-4EB9-BD8A-26D272060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31222-DABB-2B0C-B77B-E3CBD191C855}"/>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AED02598-9D16-9B62-0787-22EE2C517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23D72-95EF-08B0-8025-C8B3716870FD}"/>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2475125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71563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011664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76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laceHolder 2">
            <a:extLst>
              <a:ext uri="{FF2B5EF4-FFF2-40B4-BE49-F238E27FC236}">
                <a16:creationId xmlns:a16="http://schemas.microsoft.com/office/drawing/2014/main" id="{790EC06F-46E0-0D58-4347-2E509D63E25A}"/>
              </a:ext>
            </a:extLst>
          </p:cNvPr>
          <p:cNvSpPr>
            <a:spLocks noGrp="1"/>
          </p:cNvSpPr>
          <p:nvPr>
            <p:ph/>
          </p:nvPr>
        </p:nvSpPr>
        <p:spPr>
          <a:xfrm>
            <a:off x="375127" y="2963211"/>
            <a:ext cx="11441743" cy="1873119"/>
          </a:xfrm>
          <a:prstGeom prst="rect">
            <a:avLst/>
          </a:prstGeom>
          <a:noFill/>
          <a:ln w="63360">
            <a:solidFill>
              <a:srgbClr val="000000"/>
            </a:solidFill>
            <a:round/>
          </a:ln>
        </p:spPr>
        <p:txBody>
          <a:bodyPr wrap="square" lIns="90000" tIns="182880" rIns="90000" bIns="45000" anchor="t" anchorCtr="0">
            <a:spAutoFit/>
          </a:bodyPr>
          <a:lstStyle>
            <a:lvl1pPr algn="ctr">
              <a:defRPr sz="6000">
                <a:solidFill>
                  <a:sysClr val="windowText" lastClr="000000"/>
                </a:solidFill>
              </a:defRPr>
            </a:lvl1pPr>
          </a:lstStyle>
          <a:p>
            <a:pPr indent="0" algn="ctr">
              <a:lnSpc>
                <a:spcPct val="90000"/>
              </a:lnSpc>
              <a:spcBef>
                <a:spcPts val="1001"/>
              </a:spcBef>
              <a:buNone/>
              <a:tabLst>
                <a:tab pos="0" algn="l"/>
              </a:tabLst>
            </a:pPr>
            <a:r>
              <a:rPr lang="en-US" sz="6000" b="1" strike="noStrike" spc="-1" dirty="0">
                <a:solidFill>
                  <a:srgbClr val="000000"/>
                </a:solidFill>
                <a:latin typeface="Arial"/>
                <a:ea typeface="DejaVu Sans"/>
              </a:rPr>
              <a:t>Click to edit Master text styles</a:t>
            </a:r>
            <a:endParaRPr lang="en-US" sz="6000" b="0" strike="noStrike" spc="-1" dirty="0">
              <a:solidFill>
                <a:srgbClr val="000000"/>
              </a:solidFill>
              <a:latin typeface="Arial"/>
            </a:endParaRPr>
          </a:p>
          <a:p>
            <a:pPr marL="457200" indent="0" algn="ctr">
              <a:lnSpc>
                <a:spcPct val="90000"/>
              </a:lnSpc>
              <a:spcBef>
                <a:spcPts val="499"/>
              </a:spcBef>
              <a:buNone/>
              <a:tabLst>
                <a:tab pos="0" algn="l"/>
              </a:tabLst>
            </a:pPr>
            <a:r>
              <a:rPr lang="en-US" sz="5400" b="1" strike="noStrike" spc="-1" dirty="0">
                <a:solidFill>
                  <a:srgbClr val="000000"/>
                </a:solidFill>
                <a:latin typeface="Arial"/>
                <a:ea typeface="DejaVu Sans"/>
              </a:rPr>
              <a:t>Second level</a:t>
            </a:r>
            <a:endParaRPr lang="en-US" sz="5400" b="0" strike="noStrike" spc="-1" dirty="0">
              <a:solidFill>
                <a:srgbClr val="000000"/>
              </a:solidFill>
              <a:latin typeface="Arial"/>
            </a:endParaRPr>
          </a:p>
        </p:txBody>
      </p:sp>
      <p:sp>
        <p:nvSpPr>
          <p:cNvPr id="6" name="Text Placeholder 5">
            <a:extLst>
              <a:ext uri="{FF2B5EF4-FFF2-40B4-BE49-F238E27FC236}">
                <a16:creationId xmlns:a16="http://schemas.microsoft.com/office/drawing/2014/main" id="{98B98AAB-43E1-C031-1AB8-88442DBE66AA}"/>
              </a:ext>
            </a:extLst>
          </p:cNvPr>
          <p:cNvSpPr>
            <a:spLocks noGrp="1"/>
          </p:cNvSpPr>
          <p:nvPr>
            <p:ph type="body" sz="quarter" idx="10"/>
          </p:nvPr>
        </p:nvSpPr>
        <p:spPr>
          <a:xfrm>
            <a:off x="2694545" y="103680"/>
            <a:ext cx="6802909" cy="585097"/>
          </a:xfrm>
          <a:prstGeom prst="rect">
            <a:avLst/>
          </a:prstGeom>
        </p:spPr>
        <p:txBody>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400">
                <a:latin typeface="Arial" panose="020B0604020202020204" pitchFamily="34" charset="0"/>
                <a:cs typeface="Arial" panose="020B0604020202020204" pitchFamily="34" charset="0"/>
              </a:defRPr>
            </a:lvl2pPr>
            <a:lvl3pPr marL="914400" indent="0" algn="ctr">
              <a:buNone/>
              <a:defRPr sz="2000">
                <a:latin typeface="Arial" panose="020B0604020202020204" pitchFamily="34" charset="0"/>
                <a:cs typeface="Arial" panose="020B0604020202020204" pitchFamily="34" charset="0"/>
              </a:defRPr>
            </a:lvl3pPr>
            <a:lvl4pPr marL="1371600" indent="0" algn="ctr">
              <a:buNone/>
              <a:defRPr sz="1800">
                <a:latin typeface="Arial" panose="020B0604020202020204" pitchFamily="34" charset="0"/>
                <a:cs typeface="Arial" panose="020B0604020202020204" pitchFamily="34" charset="0"/>
              </a:defRPr>
            </a:lvl4pPr>
            <a:lvl5pPr marL="1828800" indent="0" algn="ctr">
              <a:buNone/>
              <a:defRPr sz="1800">
                <a:latin typeface="Arial" panose="020B0604020202020204" pitchFamily="34" charset="0"/>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721523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B9B3-DD07-C1D1-BBD6-CCD3FD522D21}"/>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7FE4EA-0A29-BD6D-5926-4FEF53F37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E2B7E-B31D-0785-C8A5-65C87EAA3680}"/>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03B9C6D6-AFC6-BDD7-DBB8-20EE90CEE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1C547-03E8-698E-A0F7-B7B62F1CE81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59018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CBAA-0F62-E3D8-D502-163075CCEC94}"/>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847A6C6E-C10F-3D01-A3DC-359B49101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25026-B096-E062-5113-713861F9697D}"/>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C372195A-9737-56E2-52DB-D0386A078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F5FC9-2A65-01DB-2F18-F7D06CCA1013}"/>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990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2B9-049F-C7B1-2497-82C3F5587CE4}"/>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19A8DE2-E02C-C589-CB83-9D8D8898C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3BE08F-0D61-80F5-A92A-E7597BC58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07C10D-66AF-655E-28D2-3CFD24E52820}"/>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9B8C8EE9-6D75-3175-A1F3-455BC9AE3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7D1D1-4D73-1B4D-6987-8EFD561F1E9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75932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D687-188D-101B-4C56-8E7ACB5CDC3C}"/>
              </a:ext>
            </a:extLst>
          </p:cNvPr>
          <p:cNvSpPr>
            <a:spLocks noGrp="1"/>
          </p:cNvSpPr>
          <p:nvPr>
            <p:ph type="title" hasCustomPrompt="1"/>
          </p:nvPr>
        </p:nvSpPr>
        <p:spPr>
          <a:xfrm>
            <a:off x="1514474" y="365125"/>
            <a:ext cx="984091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B13CCBB-A95D-5BCC-68B9-7ABBD795C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B1CD3-D86E-ED9A-3117-D1344AD79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8108B-0B2A-4B43-A14C-2D55BC93B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EB1A6-AACB-7D70-7380-318028197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C05C5-A674-9A05-1462-3784157BED0D}"/>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8" name="Footer Placeholder 7">
            <a:extLst>
              <a:ext uri="{FF2B5EF4-FFF2-40B4-BE49-F238E27FC236}">
                <a16:creationId xmlns:a16="http://schemas.microsoft.com/office/drawing/2014/main" id="{BDA10B10-D8F8-DBA4-5CC5-D64C3A9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2BAFD7-801A-8B5A-C4CF-B11CE298FF3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13694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9397-6704-1590-F0D6-025D1CD4DC68}"/>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AEF8590-AE10-B24B-BFF0-846DFA2C6C26}"/>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4" name="Footer Placeholder 3">
            <a:extLst>
              <a:ext uri="{FF2B5EF4-FFF2-40B4-BE49-F238E27FC236}">
                <a16:creationId xmlns:a16="http://schemas.microsoft.com/office/drawing/2014/main" id="{69DD3B18-ED71-080F-1A56-B7AC6910B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43BCCF-0F2A-8B62-BE92-B36AD49A61C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6331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B3E13-9CF1-D0F8-2348-ED29DC6D697C}"/>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3" name="Footer Placeholder 2">
            <a:extLst>
              <a:ext uri="{FF2B5EF4-FFF2-40B4-BE49-F238E27FC236}">
                <a16:creationId xmlns:a16="http://schemas.microsoft.com/office/drawing/2014/main" id="{83755C73-894B-D43E-1545-E3F575B97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7C699-BD8A-BA24-8430-36A6F2C1665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512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2A79-9909-4780-A99B-83E9D7994275}"/>
              </a:ext>
            </a:extLst>
          </p:cNvPr>
          <p:cNvSpPr>
            <a:spLocks noGrp="1"/>
          </p:cNvSpPr>
          <p:nvPr>
            <p:ph type="title" hasCustomPrompt="1"/>
          </p:nvPr>
        </p:nvSpPr>
        <p:spPr>
          <a:xfrm>
            <a:off x="839788" y="1214440"/>
            <a:ext cx="3932237" cy="9001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2A60025-737D-CB47-8036-5F2AECCC1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3EAE3-2298-3D68-C44F-62A3672D5AC9}"/>
              </a:ext>
            </a:extLst>
          </p:cNvPr>
          <p:cNvSpPr>
            <a:spLocks noGrp="1"/>
          </p:cNvSpPr>
          <p:nvPr>
            <p:ph type="body" sz="half" idx="2"/>
          </p:nvPr>
        </p:nvSpPr>
        <p:spPr>
          <a:xfrm>
            <a:off x="839788" y="2243138"/>
            <a:ext cx="3932237" cy="3625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119784C-C476-9100-E5A7-DA0BCF3349EB}"/>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3B094637-3B99-CBFF-C9DA-236EB3AE2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54D68-E211-B457-1229-95C286B94B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03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315B-90AC-6B28-A315-ABE364F4C96E}"/>
              </a:ext>
            </a:extLst>
          </p:cNvPr>
          <p:cNvSpPr>
            <a:spLocks noGrp="1"/>
          </p:cNvSpPr>
          <p:nvPr>
            <p:ph type="title" hasCustomPrompt="1"/>
          </p:nvPr>
        </p:nvSpPr>
        <p:spPr>
          <a:xfrm>
            <a:off x="839788" y="1171574"/>
            <a:ext cx="3932237" cy="1157288"/>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F969752-68A7-BBDF-41F4-ABE7C90BA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16BA3-19DE-0B45-5C32-21AB4BC80B62}"/>
              </a:ext>
            </a:extLst>
          </p:cNvPr>
          <p:cNvSpPr>
            <a:spLocks noGrp="1"/>
          </p:cNvSpPr>
          <p:nvPr>
            <p:ph type="body" sz="half" idx="2"/>
          </p:nvPr>
        </p:nvSpPr>
        <p:spPr>
          <a:xfrm>
            <a:off x="839788" y="2328862"/>
            <a:ext cx="3932237" cy="35401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345B1CE-4BF5-861B-4F8B-F8F4D7A07972}"/>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8F2BA32C-1F80-D639-8193-18D16E4FA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8514D-413F-59BE-DD1B-0731E624EA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46498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4B8DD-23B1-95DE-EEBB-534B097D16C5}"/>
              </a:ext>
            </a:extLst>
          </p:cNvPr>
          <p:cNvSpPr>
            <a:spLocks noGrp="1"/>
          </p:cNvSpPr>
          <p:nvPr>
            <p:ph type="title"/>
          </p:nvPr>
        </p:nvSpPr>
        <p:spPr>
          <a:xfrm>
            <a:off x="1480484" y="365125"/>
            <a:ext cx="9873315"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5D14CE-30C9-56F1-A0DF-6295C5ABE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91198-E84C-C797-D49F-37A3AA201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26012DE6-CDC2-9C53-B4DD-97731F72D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F359D9-732C-AEA8-5735-BDBF4182E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976D3-6013-CA45-A782-C70B6CB6EC75}" type="slidenum">
              <a:rPr lang="en-US" smtClean="0"/>
              <a:t>‹#›</a:t>
            </a:fld>
            <a:endParaRPr lang="en-US"/>
          </a:p>
        </p:txBody>
      </p:sp>
    </p:spTree>
    <p:extLst>
      <p:ext uri="{BB962C8B-B14F-4D97-AF65-F5344CB8AC3E}">
        <p14:creationId xmlns:p14="http://schemas.microsoft.com/office/powerpoint/2010/main" val="313869423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ctr"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EB493B-BE64-F8D9-C3F4-52A380871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0ACA4-BD8C-D448-95CA-FC1634E9A82C}" type="datetimeFigureOut">
              <a:rPr lang="en-US" smtClean="0"/>
              <a:t>6/23/24</a:t>
            </a:fld>
            <a:endParaRPr lang="en-US"/>
          </a:p>
        </p:txBody>
      </p:sp>
      <p:sp>
        <p:nvSpPr>
          <p:cNvPr id="5" name="Footer Placeholder 4">
            <a:extLst>
              <a:ext uri="{FF2B5EF4-FFF2-40B4-BE49-F238E27FC236}">
                <a16:creationId xmlns:a16="http://schemas.microsoft.com/office/drawing/2014/main" id="{CB0117CF-FAE1-1BC7-FE38-9A917477C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DBE3F-160A-01B2-7833-2044B686A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DDF96-F6AC-E641-BD4C-B66C426E99E0}" type="slidenum">
              <a:rPr lang="en-US" smtClean="0"/>
              <a:t>‹#›</a:t>
            </a:fld>
            <a:endParaRPr lang="en-US"/>
          </a:p>
        </p:txBody>
      </p:sp>
    </p:spTree>
    <p:extLst>
      <p:ext uri="{BB962C8B-B14F-4D97-AF65-F5344CB8AC3E}">
        <p14:creationId xmlns:p14="http://schemas.microsoft.com/office/powerpoint/2010/main" val="548625042"/>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49035" y="2817753"/>
            <a:ext cx="11441743" cy="2020339"/>
          </a:xfrm>
        </p:spPr>
        <p:txBody>
          <a:bodyPr/>
          <a:lstStyle/>
          <a:p>
            <a:pPr marL="0" indent="0" algn="ctr">
              <a:buNone/>
            </a:pPr>
            <a:r>
              <a:rPr lang="en-US" sz="6000" dirty="0">
                <a:latin typeface="Arial" panose="020B0604020202020204" pitchFamily="34" charset="0"/>
                <a:cs typeface="Arial" panose="020B0604020202020204" pitchFamily="34" charset="0"/>
              </a:rPr>
              <a:t>Countering Malign Information</a:t>
            </a:r>
          </a:p>
          <a:p>
            <a:pPr marL="0" indent="0" algn="ctr">
              <a:buNone/>
            </a:pPr>
            <a:r>
              <a:rPr lang="en-US" dirty="0">
                <a:latin typeface="Arial" panose="020B0604020202020204" pitchFamily="34" charset="0"/>
                <a:cs typeface="Arial" panose="020B0604020202020204" pitchFamily="34" charset="0"/>
              </a:rPr>
              <a:t>MASTER SLIDE DECK</a:t>
            </a:r>
            <a:endParaRPr lang="en-US" sz="6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
        <p:nvSpPr>
          <p:cNvPr id="4" name="English">
            <a:extLst>
              <a:ext uri="{FF2B5EF4-FFF2-40B4-BE49-F238E27FC236}">
                <a16:creationId xmlns:a16="http://schemas.microsoft.com/office/drawing/2014/main" id="{C31D1D8F-E2D1-CB6B-82AF-68C852DD3028}"/>
              </a:ext>
            </a:extLst>
          </p:cNvPr>
          <p:cNvSpPr/>
          <p:nvPr/>
        </p:nvSpPr>
        <p:spPr>
          <a:xfrm>
            <a:off x="5434907" y="5220773"/>
            <a:ext cx="1270001" cy="1270001"/>
          </a:xfrm>
          <a:prstGeom prst="rect">
            <a:avLst/>
          </a:prstGeom>
          <a:solidFill>
            <a:srgbClr val="FFFB00"/>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t>English</a:t>
            </a:r>
          </a:p>
        </p:txBody>
      </p:sp>
      <p:sp>
        <p:nvSpPr>
          <p:cNvPr id="5" name="Spanish">
            <a:extLst>
              <a:ext uri="{FF2B5EF4-FFF2-40B4-BE49-F238E27FC236}">
                <a16:creationId xmlns:a16="http://schemas.microsoft.com/office/drawing/2014/main" id="{EDFC117A-2C79-EBA2-E09B-3CA32F1663F2}"/>
              </a:ext>
            </a:extLst>
          </p:cNvPr>
          <p:cNvSpPr/>
          <p:nvPr/>
        </p:nvSpPr>
        <p:spPr>
          <a:xfrm>
            <a:off x="7065372" y="5220773"/>
            <a:ext cx="1270001" cy="1270001"/>
          </a:xfrm>
          <a:prstGeom prst="rect">
            <a:avLst/>
          </a:prstGeom>
          <a:solidFill>
            <a:srgbClr val="FF9300"/>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rPr dirty="0"/>
              <a:t>Spanish</a:t>
            </a:r>
            <a:r>
              <a:rPr lang="en-US" dirty="0"/>
              <a:t> with details</a:t>
            </a:r>
            <a:endParaRPr dirty="0"/>
          </a:p>
        </p:txBody>
      </p:sp>
      <p:sp>
        <p:nvSpPr>
          <p:cNvPr id="6" name="This master slide deck is NOT used for presentation.">
            <a:extLst>
              <a:ext uri="{FF2B5EF4-FFF2-40B4-BE49-F238E27FC236}">
                <a16:creationId xmlns:a16="http://schemas.microsoft.com/office/drawing/2014/main" id="{7112FC64-993F-6384-207F-8A58E6A57975}"/>
              </a:ext>
            </a:extLst>
          </p:cNvPr>
          <p:cNvSpPr txBox="1"/>
          <p:nvPr/>
        </p:nvSpPr>
        <p:spPr>
          <a:xfrm>
            <a:off x="3622701" y="6550692"/>
            <a:ext cx="4946598"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This master slide deck is NOT used for presentation. </a:t>
            </a:r>
          </a:p>
        </p:txBody>
      </p:sp>
      <p:sp>
        <p:nvSpPr>
          <p:cNvPr id="7" name="English">
            <a:extLst>
              <a:ext uri="{FF2B5EF4-FFF2-40B4-BE49-F238E27FC236}">
                <a16:creationId xmlns:a16="http://schemas.microsoft.com/office/drawing/2014/main" id="{05CF1E25-6DF7-E46F-66E5-B04F317BEF77}"/>
              </a:ext>
            </a:extLst>
          </p:cNvPr>
          <p:cNvSpPr/>
          <p:nvPr/>
        </p:nvSpPr>
        <p:spPr>
          <a:xfrm>
            <a:off x="3622702" y="5220772"/>
            <a:ext cx="1424140" cy="1270001"/>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rPr lang="en-US" dirty="0"/>
              <a:t>For presentation</a:t>
            </a:r>
            <a:endParaRPr dirty="0"/>
          </a:p>
        </p:txBody>
      </p:sp>
    </p:spTree>
    <p:extLst>
      <p:ext uri="{BB962C8B-B14F-4D97-AF65-F5344CB8AC3E}">
        <p14:creationId xmlns:p14="http://schemas.microsoft.com/office/powerpoint/2010/main" val="156166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Setting Your Goals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Define what malign information looks like in your context.</a:t>
            </a:r>
          </a:p>
          <a:p>
            <a:r>
              <a:rPr lang="en-US" dirty="0"/>
              <a:t>Identify your goals when countering this information.</a:t>
            </a:r>
          </a:p>
          <a:p>
            <a:r>
              <a:rPr lang="en-US" dirty="0"/>
              <a:t>Discuss the importance of these goals in maintaining accurate information flow.</a:t>
            </a:r>
          </a:p>
        </p:txBody>
      </p:sp>
    </p:spTree>
    <p:extLst>
      <p:ext uri="{BB962C8B-B14F-4D97-AF65-F5344CB8AC3E}">
        <p14:creationId xmlns:p14="http://schemas.microsoft.com/office/powerpoint/2010/main" val="336564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Setting Your Goals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Define what malign information looks like in your context.</a:t>
            </a:r>
          </a:p>
          <a:p>
            <a:r>
              <a:rPr lang="en-US" dirty="0"/>
              <a:t>Identify your goals when countering this information.</a:t>
            </a:r>
          </a:p>
          <a:p>
            <a:r>
              <a:rPr lang="en-US" dirty="0"/>
              <a:t>Discuss the importance of these goals in maintaining accurate information flow.</a:t>
            </a:r>
          </a:p>
        </p:txBody>
      </p:sp>
    </p:spTree>
    <p:extLst>
      <p:ext uri="{BB962C8B-B14F-4D97-AF65-F5344CB8AC3E}">
        <p14:creationId xmlns:p14="http://schemas.microsoft.com/office/powerpoint/2010/main" val="412129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Tree>
    <p:extLst>
      <p:ext uri="{BB962C8B-B14F-4D97-AF65-F5344CB8AC3E}">
        <p14:creationId xmlns:p14="http://schemas.microsoft.com/office/powerpoint/2010/main" val="420095103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extLst>
      <p:ext uri="{BB962C8B-B14F-4D97-AF65-F5344CB8AC3E}">
        <p14:creationId xmlns:p14="http://schemas.microsoft.com/office/powerpoint/2010/main" val="104635959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Develop TTPs (20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a:xfrm>
            <a:off x="838200" y="1825625"/>
            <a:ext cx="10515600" cy="1139248"/>
          </a:xfrm>
        </p:spPr>
        <p:txBody>
          <a:bodyPr/>
          <a:lstStyle/>
          <a:p>
            <a:r>
              <a:rPr lang="en-US" dirty="0"/>
              <a:t>Develop a counter strategy for a given scenario. </a:t>
            </a:r>
          </a:p>
          <a:p>
            <a:r>
              <a:rPr lang="en-US" dirty="0"/>
              <a:t>Work in groups to brainstorm and outline your TTPs.</a:t>
            </a:r>
          </a:p>
        </p:txBody>
      </p:sp>
      <p:sp>
        <p:nvSpPr>
          <p:cNvPr id="4" name="TextBox 3">
            <a:extLst>
              <a:ext uri="{FF2B5EF4-FFF2-40B4-BE49-F238E27FC236}">
                <a16:creationId xmlns:a16="http://schemas.microsoft.com/office/drawing/2014/main" id="{F2E718C6-32F5-6193-852B-D07BBF930FD7}"/>
              </a:ext>
            </a:extLst>
          </p:cNvPr>
          <p:cNvSpPr txBox="1"/>
          <p:nvPr/>
        </p:nvSpPr>
        <p:spPr>
          <a:xfrm>
            <a:off x="387927" y="2964873"/>
            <a:ext cx="5334000" cy="646331"/>
          </a:xfrm>
          <a:prstGeom prst="rect">
            <a:avLst/>
          </a:prstGeom>
          <a:noFill/>
        </p:spPr>
        <p:txBody>
          <a:bodyPr wrap="square" rtlCol="0">
            <a:spAutoFit/>
          </a:bodyPr>
          <a:lstStyle/>
          <a:p>
            <a:r>
              <a:rPr lang="en-US" dirty="0"/>
              <a:t>Scenario 1:</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B9E14C4-BE62-051A-9961-9694EF2A3C02}"/>
              </a:ext>
            </a:extLst>
          </p:cNvPr>
          <p:cNvSpPr txBox="1"/>
          <p:nvPr/>
        </p:nvSpPr>
        <p:spPr>
          <a:xfrm>
            <a:off x="6483929" y="2964873"/>
            <a:ext cx="5334000" cy="646331"/>
          </a:xfrm>
          <a:prstGeom prst="rect">
            <a:avLst/>
          </a:prstGeom>
          <a:noFill/>
        </p:spPr>
        <p:txBody>
          <a:bodyPr wrap="square" rtlCol="0">
            <a:spAutoFit/>
          </a:bodyPr>
          <a:lstStyle/>
          <a:p>
            <a:r>
              <a:rPr lang="en-US" dirty="0"/>
              <a:t>Scenario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748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Develop TTPs (20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a:xfrm>
            <a:off x="838200" y="1825625"/>
            <a:ext cx="10515600" cy="1139248"/>
          </a:xfrm>
        </p:spPr>
        <p:txBody>
          <a:bodyPr/>
          <a:lstStyle/>
          <a:p>
            <a:r>
              <a:rPr lang="en-US" dirty="0"/>
              <a:t>Develop a counter strategy for a given scenario. </a:t>
            </a:r>
          </a:p>
          <a:p>
            <a:r>
              <a:rPr lang="en-US" dirty="0"/>
              <a:t>Work in groups to brainstorm and outline your TTPs.</a:t>
            </a:r>
          </a:p>
        </p:txBody>
      </p:sp>
      <p:sp>
        <p:nvSpPr>
          <p:cNvPr id="4" name="TextBox 3">
            <a:extLst>
              <a:ext uri="{FF2B5EF4-FFF2-40B4-BE49-F238E27FC236}">
                <a16:creationId xmlns:a16="http://schemas.microsoft.com/office/drawing/2014/main" id="{F2E718C6-32F5-6193-852B-D07BBF930FD7}"/>
              </a:ext>
            </a:extLst>
          </p:cNvPr>
          <p:cNvSpPr txBox="1"/>
          <p:nvPr/>
        </p:nvSpPr>
        <p:spPr>
          <a:xfrm>
            <a:off x="387927" y="2964873"/>
            <a:ext cx="5334000" cy="646331"/>
          </a:xfrm>
          <a:prstGeom prst="rect">
            <a:avLst/>
          </a:prstGeom>
          <a:noFill/>
        </p:spPr>
        <p:txBody>
          <a:bodyPr wrap="square" rtlCol="0">
            <a:spAutoFit/>
          </a:bodyPr>
          <a:lstStyle/>
          <a:p>
            <a:r>
              <a:rPr lang="en-US" dirty="0"/>
              <a:t>Scenario 1:</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B9E14C4-BE62-051A-9961-9694EF2A3C02}"/>
              </a:ext>
            </a:extLst>
          </p:cNvPr>
          <p:cNvSpPr txBox="1"/>
          <p:nvPr/>
        </p:nvSpPr>
        <p:spPr>
          <a:xfrm>
            <a:off x="6483929" y="2964873"/>
            <a:ext cx="5334000" cy="646331"/>
          </a:xfrm>
          <a:prstGeom prst="rect">
            <a:avLst/>
          </a:prstGeom>
          <a:noFill/>
        </p:spPr>
        <p:txBody>
          <a:bodyPr wrap="square" rtlCol="0">
            <a:spAutoFit/>
          </a:bodyPr>
          <a:lstStyle/>
          <a:p>
            <a:r>
              <a:rPr lang="en-US" dirty="0"/>
              <a:t>Scenario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2840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Presenting Strategies (30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Present your developed counter strategy to the class.</a:t>
            </a:r>
          </a:p>
          <a:p>
            <a:r>
              <a:rPr lang="en-US" dirty="0"/>
              <a:t>Discuss the strengths and weaknesses of each strategy.</a:t>
            </a:r>
          </a:p>
        </p:txBody>
      </p:sp>
    </p:spTree>
    <p:extLst>
      <p:ext uri="{BB962C8B-B14F-4D97-AF65-F5344CB8AC3E}">
        <p14:creationId xmlns:p14="http://schemas.microsoft.com/office/powerpoint/2010/main" val="1013176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Presenting Strategies (30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Present your developed counter strategy to the class.</a:t>
            </a:r>
          </a:p>
          <a:p>
            <a:r>
              <a:rPr lang="en-US" dirty="0"/>
              <a:t>Discuss the strengths and weaknesses of each strategy.</a:t>
            </a:r>
          </a:p>
        </p:txBody>
      </p:sp>
    </p:spTree>
    <p:extLst>
      <p:ext uri="{BB962C8B-B14F-4D97-AF65-F5344CB8AC3E}">
        <p14:creationId xmlns:p14="http://schemas.microsoft.com/office/powerpoint/2010/main" val="182090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18</a:t>
            </a:fld>
            <a:endParaRPr/>
          </a:p>
        </p:txBody>
      </p:sp>
    </p:spTree>
    <p:extLst>
      <p:ext uri="{BB962C8B-B14F-4D97-AF65-F5344CB8AC3E}">
        <p14:creationId xmlns:p14="http://schemas.microsoft.com/office/powerpoint/2010/main" val="984507533"/>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extLst>
      <p:ext uri="{BB962C8B-B14F-4D97-AF65-F5344CB8AC3E}">
        <p14:creationId xmlns:p14="http://schemas.microsoft.com/office/powerpoint/2010/main" val="13898759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Participants selected report to your designated areas. </a:t>
            </a:r>
          </a:p>
        </p:txBody>
      </p:sp>
    </p:spTree>
    <p:extLst>
      <p:ext uri="{BB962C8B-B14F-4D97-AF65-F5344CB8AC3E}">
        <p14:creationId xmlns:p14="http://schemas.microsoft.com/office/powerpoint/2010/main" val="2792640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Refine TTPs (20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Develop a counter strategy for a given scenario. </a:t>
            </a:r>
          </a:p>
          <a:p>
            <a:r>
              <a:rPr lang="en-US" dirty="0"/>
              <a:t>Work in groups to brainstorm and outline your TTPs.</a:t>
            </a:r>
          </a:p>
        </p:txBody>
      </p:sp>
    </p:spTree>
    <p:extLst>
      <p:ext uri="{BB962C8B-B14F-4D97-AF65-F5344CB8AC3E}">
        <p14:creationId xmlns:p14="http://schemas.microsoft.com/office/powerpoint/2010/main" val="1023214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Refine TTPs (20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Develop a counter strategy for a given scenario. </a:t>
            </a:r>
          </a:p>
          <a:p>
            <a:r>
              <a:rPr lang="en-US" dirty="0"/>
              <a:t>Work in groups to brainstorm and outline your TTPs.</a:t>
            </a:r>
          </a:p>
        </p:txBody>
      </p:sp>
    </p:spTree>
    <p:extLst>
      <p:ext uri="{BB962C8B-B14F-4D97-AF65-F5344CB8AC3E}">
        <p14:creationId xmlns:p14="http://schemas.microsoft.com/office/powerpoint/2010/main" val="437031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Final TTP Presentation (30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Present your developed counter strategy to the class.</a:t>
            </a:r>
          </a:p>
          <a:p>
            <a:r>
              <a:rPr lang="en-US" dirty="0"/>
              <a:t>Discuss the strengths and weaknesses of each strategy.</a:t>
            </a:r>
          </a:p>
        </p:txBody>
      </p:sp>
    </p:spTree>
    <p:extLst>
      <p:ext uri="{BB962C8B-B14F-4D97-AF65-F5344CB8AC3E}">
        <p14:creationId xmlns:p14="http://schemas.microsoft.com/office/powerpoint/2010/main" val="451572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Final TTP Presentation (30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Present your developed counter strategy to the class.</a:t>
            </a:r>
          </a:p>
          <a:p>
            <a:r>
              <a:rPr lang="en-US" dirty="0"/>
              <a:t>Discuss the strengths and weaknesses of each strategy.</a:t>
            </a:r>
          </a:p>
        </p:txBody>
      </p:sp>
    </p:spTree>
    <p:extLst>
      <p:ext uri="{BB962C8B-B14F-4D97-AF65-F5344CB8AC3E}">
        <p14:creationId xmlns:p14="http://schemas.microsoft.com/office/powerpoint/2010/main" val="372651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spTree>
    <p:extLst>
      <p:ext uri="{BB962C8B-B14F-4D97-AF65-F5344CB8AC3E}">
        <p14:creationId xmlns:p14="http://schemas.microsoft.com/office/powerpoint/2010/main" val="2109483714"/>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extLst>
      <p:ext uri="{BB962C8B-B14F-4D97-AF65-F5344CB8AC3E}">
        <p14:creationId xmlns:p14="http://schemas.microsoft.com/office/powerpoint/2010/main" val="323585840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Combine TTPs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Groups will combine strategies to a main strategy. </a:t>
            </a:r>
          </a:p>
        </p:txBody>
      </p:sp>
    </p:spTree>
    <p:extLst>
      <p:ext uri="{BB962C8B-B14F-4D97-AF65-F5344CB8AC3E}">
        <p14:creationId xmlns:p14="http://schemas.microsoft.com/office/powerpoint/2010/main" val="3588947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Combine TTPs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Groups will combine strategies to a main strategy. </a:t>
            </a:r>
          </a:p>
        </p:txBody>
      </p:sp>
    </p:spTree>
    <p:extLst>
      <p:ext uri="{BB962C8B-B14F-4D97-AF65-F5344CB8AC3E}">
        <p14:creationId xmlns:p14="http://schemas.microsoft.com/office/powerpoint/2010/main" val="386633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Practical Exercise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Groups will combine strategies to a main strategy.</a:t>
            </a:r>
          </a:p>
          <a:p>
            <a:r>
              <a:rPr lang="en-US" dirty="0"/>
              <a:t>Follow instructions from </a:t>
            </a:r>
            <a:r>
              <a:rPr lang="en-US"/>
              <a:t>the handout. </a:t>
            </a:r>
            <a:endParaRPr lang="en-US" dirty="0"/>
          </a:p>
        </p:txBody>
      </p:sp>
    </p:spTree>
    <p:extLst>
      <p:ext uri="{BB962C8B-B14F-4D97-AF65-F5344CB8AC3E}">
        <p14:creationId xmlns:p14="http://schemas.microsoft.com/office/powerpoint/2010/main" val="196567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Practical Exercise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Groups will combine strategies to a main strategy.</a:t>
            </a:r>
          </a:p>
          <a:p>
            <a:r>
              <a:rPr lang="en-US" dirty="0"/>
              <a:t>Follow instructions from </a:t>
            </a:r>
            <a:r>
              <a:rPr lang="en-US"/>
              <a:t>the handout. </a:t>
            </a:r>
            <a:endParaRPr lang="en-US" dirty="0"/>
          </a:p>
        </p:txBody>
      </p:sp>
    </p:spTree>
    <p:extLst>
      <p:ext uri="{BB962C8B-B14F-4D97-AF65-F5344CB8AC3E}">
        <p14:creationId xmlns:p14="http://schemas.microsoft.com/office/powerpoint/2010/main" val="216172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Los </a:t>
            </a:r>
            <a:r>
              <a:rPr lang="en-US" dirty="0" err="1"/>
              <a:t>participantes</a:t>
            </a:r>
            <a:r>
              <a:rPr lang="en-US" dirty="0"/>
              <a:t> </a:t>
            </a:r>
            <a:r>
              <a:rPr lang="en-US" dirty="0" err="1"/>
              <a:t>seleccionados</a:t>
            </a:r>
            <a:r>
              <a:rPr lang="en-US" dirty="0"/>
              <a:t> se </a:t>
            </a:r>
            <a:r>
              <a:rPr lang="en-US" dirty="0" err="1"/>
              <a:t>reportan</a:t>
            </a:r>
            <a:r>
              <a:rPr lang="en-US" dirty="0"/>
              <a:t> a sus </a:t>
            </a:r>
            <a:r>
              <a:rPr lang="en-US" dirty="0" err="1"/>
              <a:t>áreas</a:t>
            </a:r>
            <a:r>
              <a:rPr lang="en-US" dirty="0"/>
              <a:t> </a:t>
            </a:r>
            <a:r>
              <a:rPr lang="en-US" dirty="0" err="1"/>
              <a:t>designadas</a:t>
            </a:r>
            <a:r>
              <a:rPr lang="en-US" dirty="0"/>
              <a:t>.</a:t>
            </a:r>
          </a:p>
        </p:txBody>
      </p:sp>
    </p:spTree>
    <p:extLst>
      <p:ext uri="{BB962C8B-B14F-4D97-AF65-F5344CB8AC3E}">
        <p14:creationId xmlns:p14="http://schemas.microsoft.com/office/powerpoint/2010/main" val="3494876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Check on Learning</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dirty="0"/>
              <a:t>What are the key components of an effective counter strategy?</a:t>
            </a:r>
          </a:p>
          <a:p>
            <a:r>
              <a:rPr lang="en-US" dirty="0"/>
              <a:t>Why is it important to counter misinformation quickly?</a:t>
            </a:r>
          </a:p>
          <a:p>
            <a:r>
              <a:rPr lang="en-US" dirty="0"/>
              <a:t>What techniques can be used to counter misinformation?</a:t>
            </a:r>
          </a:p>
        </p:txBody>
      </p:sp>
    </p:spTree>
    <p:extLst>
      <p:ext uri="{BB962C8B-B14F-4D97-AF65-F5344CB8AC3E}">
        <p14:creationId xmlns:p14="http://schemas.microsoft.com/office/powerpoint/2010/main" val="3285697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Check on Learning</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dirty="0"/>
              <a:t>What are the key components of an effective counter strategy?</a:t>
            </a:r>
          </a:p>
          <a:p>
            <a:r>
              <a:rPr lang="en-US" dirty="0"/>
              <a:t>Why is it important to counter misinformation quickly?</a:t>
            </a:r>
          </a:p>
          <a:p>
            <a:r>
              <a:rPr lang="en-US" dirty="0"/>
              <a:t>What techniques can be used to counter misinformation?</a:t>
            </a:r>
          </a:p>
        </p:txBody>
      </p:sp>
    </p:spTree>
    <p:extLst>
      <p:ext uri="{BB962C8B-B14F-4D97-AF65-F5344CB8AC3E}">
        <p14:creationId xmlns:p14="http://schemas.microsoft.com/office/powerpoint/2010/main" val="3909221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Check on Learning: Rapid Fire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lnSpcReduction="10000"/>
          </a:bodyPr>
          <a:lstStyle/>
          <a:p>
            <a:r>
              <a:rPr lang="en-US" dirty="0"/>
              <a:t>What would you do if the misinformation was being spread by a high-ranking official? </a:t>
            </a:r>
          </a:p>
          <a:p>
            <a:r>
              <a:rPr lang="en-US" dirty="0"/>
              <a:t>What would you do if the misinformation was being spread by a foreign government?</a:t>
            </a:r>
          </a:p>
          <a:p>
            <a:r>
              <a:rPr lang="en-US" dirty="0"/>
              <a:t>What would you do if the misinformation was being spread by both a foreign government and a high-ranking official?</a:t>
            </a:r>
          </a:p>
          <a:p>
            <a:r>
              <a:rPr lang="en-US" dirty="0"/>
              <a:t>What would you do if your family was being targeted by the misinformation? </a:t>
            </a:r>
          </a:p>
          <a:p>
            <a:r>
              <a:rPr lang="en-US" dirty="0"/>
              <a:t>What would you do if the misinformation was being spread by a friend?</a:t>
            </a:r>
          </a:p>
        </p:txBody>
      </p:sp>
    </p:spTree>
    <p:extLst>
      <p:ext uri="{BB962C8B-B14F-4D97-AF65-F5344CB8AC3E}">
        <p14:creationId xmlns:p14="http://schemas.microsoft.com/office/powerpoint/2010/main" val="1720366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Check on Learning: Rapid Fire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lnSpcReduction="10000"/>
          </a:bodyPr>
          <a:lstStyle/>
          <a:p>
            <a:r>
              <a:rPr lang="en-US" dirty="0"/>
              <a:t>What would you do if the misinformation was being spread by a high-ranking official? </a:t>
            </a:r>
          </a:p>
          <a:p>
            <a:r>
              <a:rPr lang="en-US" dirty="0"/>
              <a:t>What would you do if the misinformation was being spread by a foreign government?</a:t>
            </a:r>
          </a:p>
          <a:p>
            <a:r>
              <a:rPr lang="en-US" dirty="0"/>
              <a:t>What would you do if the misinformation was being spread by both a foreign government and a high-ranking official?</a:t>
            </a:r>
          </a:p>
          <a:p>
            <a:r>
              <a:rPr lang="en-US" dirty="0"/>
              <a:t>What would you do if your family was being targeted by the misinformation? </a:t>
            </a:r>
          </a:p>
          <a:p>
            <a:r>
              <a:rPr lang="en-US" dirty="0"/>
              <a:t>What would you do if the misinformation was being spread by a friend?</a:t>
            </a:r>
          </a:p>
        </p:txBody>
      </p:sp>
    </p:spTree>
    <p:extLst>
      <p:ext uri="{BB962C8B-B14F-4D97-AF65-F5344CB8AC3E}">
        <p14:creationId xmlns:p14="http://schemas.microsoft.com/office/powerpoint/2010/main" val="2246607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90" name="Title 4"/>
          <p:cNvSpPr txBox="1">
            <a:spLocks noGrp="1"/>
          </p:cNvSpPr>
          <p:nvPr>
            <p:ph type="title"/>
          </p:nvPr>
        </p:nvSpPr>
        <p:spPr>
          <a:xfrm>
            <a:off x="1453319" y="262439"/>
            <a:ext cx="9018362" cy="907455"/>
          </a:xfrm>
          <a:prstGeom prst="rect">
            <a:avLst/>
          </a:prstGeom>
        </p:spPr>
        <p:txBody>
          <a:bodyPr anchor="t"/>
          <a:lstStyle/>
          <a:p>
            <a:r>
              <a:t>¿Por Qué Te Importa?</a:t>
            </a:r>
          </a:p>
        </p:txBody>
      </p:sp>
      <p:sp>
        <p:nvSpPr>
          <p:cNvPr id="1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36</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What did you observe in the scenario?</a:t>
            </a:r>
          </a:p>
          <a:p>
            <a:r>
              <a:rPr lang="en-US" dirty="0"/>
              <a:t>How did the misinformation spread?</a:t>
            </a:r>
          </a:p>
          <a:p>
            <a:r>
              <a:rPr lang="en-US" dirty="0"/>
              <a:t>What were the immediate reactions?</a:t>
            </a:r>
          </a:p>
        </p:txBody>
      </p:sp>
    </p:spTree>
    <p:extLst>
      <p:ext uri="{BB962C8B-B14F-4D97-AF65-F5344CB8AC3E}">
        <p14:creationId xmlns:p14="http://schemas.microsoft.com/office/powerpoint/2010/main" val="148079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What did you observe in the scenario?</a:t>
            </a:r>
          </a:p>
          <a:p>
            <a:r>
              <a:rPr lang="en-US" dirty="0"/>
              <a:t>How did the misinformation spread?</a:t>
            </a:r>
          </a:p>
          <a:p>
            <a:r>
              <a:rPr lang="en-US" dirty="0"/>
              <a:t>What were the immediate reactions?</a:t>
            </a:r>
          </a:p>
        </p:txBody>
      </p:sp>
    </p:spTree>
    <p:extLst>
      <p:ext uri="{BB962C8B-B14F-4D97-AF65-F5344CB8AC3E}">
        <p14:creationId xmlns:p14="http://schemas.microsoft.com/office/powerpoint/2010/main" val="395736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75127" y="2963211"/>
            <a:ext cx="11441743" cy="1061102"/>
          </a:xfrm>
        </p:spPr>
        <p:txBody>
          <a:bodyPr/>
          <a:lstStyle/>
          <a:p>
            <a:pPr marL="0" indent="0" algn="ctr">
              <a:buNone/>
            </a:pPr>
            <a:r>
              <a:rPr lang="en-US" sz="6000" dirty="0">
                <a:latin typeface="Arial" panose="020B0604020202020204" pitchFamily="34" charset="0"/>
                <a:cs typeface="Arial" panose="020B0604020202020204" pitchFamily="34" charset="0"/>
              </a:rPr>
              <a:t>Countering Malign Information</a:t>
            </a: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29516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75127" y="2963211"/>
            <a:ext cx="11441743" cy="1061102"/>
          </a:xfrm>
        </p:spPr>
        <p:txBody>
          <a:bodyPr/>
          <a:lstStyle/>
          <a:p>
            <a:pPr marL="0" indent="0" algn="ctr">
              <a:buNone/>
            </a:pPr>
            <a:r>
              <a:rPr lang="en-US" sz="6000" dirty="0">
                <a:latin typeface="Arial" panose="020B0604020202020204" pitchFamily="34" charset="0"/>
                <a:cs typeface="Arial" panose="020B0604020202020204" pitchFamily="34" charset="0"/>
              </a:rPr>
              <a:t>Countering Malign Information</a:t>
            </a: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8128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b="1" dirty="0">
                <a:effectLst/>
                <a:latin typeface="Calibri" panose="020F0502020204030204" pitchFamily="34" charset="0"/>
                <a:cs typeface="Calibri" panose="020F0502020204030204" pitchFamily="34" charset="0"/>
              </a:rPr>
              <a:t>Goal: </a:t>
            </a:r>
            <a:r>
              <a:rPr lang="en-US" dirty="0">
                <a:effectLst/>
                <a:latin typeface="Calibri" panose="020F0502020204030204" pitchFamily="34" charset="0"/>
                <a:cs typeface="Calibri" panose="020F0502020204030204" pitchFamily="34" charset="0"/>
              </a:rPr>
              <a:t>Develop TTPs to counter misinformation and disinformation effectively.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50498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b="1" dirty="0">
                <a:effectLst/>
                <a:latin typeface="Calibri" panose="020F0502020204030204" pitchFamily="34" charset="0"/>
                <a:cs typeface="Calibri" panose="020F0502020204030204" pitchFamily="34" charset="0"/>
              </a:rPr>
              <a:t>Goal: </a:t>
            </a:r>
            <a:r>
              <a:rPr lang="en-US" dirty="0">
                <a:effectLst/>
                <a:latin typeface="Calibri" panose="020F0502020204030204" pitchFamily="34" charset="0"/>
                <a:cs typeface="Calibri" panose="020F0502020204030204" pitchFamily="34" charset="0"/>
              </a:rPr>
              <a:t>Develop TTPs to counter misinformation and disinformation effectively.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271914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7149</TotalTime>
  <Words>1474</Words>
  <Application>Microsoft Macintosh PowerPoint</Application>
  <PresentationFormat>Widescreen</PresentationFormat>
  <Paragraphs>154</Paragraphs>
  <Slides>37</Slides>
  <Notes>11</Notes>
  <HiddenSlides>0</HiddenSlides>
  <MMClips>0</MMClips>
  <ScaleCrop>false</ScaleCrop>
  <HeadingPairs>
    <vt:vector size="8" baseType="variant">
      <vt:variant>
        <vt:lpstr>Fonts Used</vt:lpstr>
      </vt:variant>
      <vt:variant>
        <vt:i4>5</vt:i4>
      </vt:variant>
      <vt:variant>
        <vt:lpstr>Theme</vt:lpstr>
      </vt:variant>
      <vt:variant>
        <vt:i4>2</vt:i4>
      </vt:variant>
      <vt:variant>
        <vt:lpstr>Slide Titles</vt:lpstr>
      </vt:variant>
      <vt:variant>
        <vt:i4>37</vt:i4>
      </vt:variant>
      <vt:variant>
        <vt:lpstr>Custom Shows</vt:lpstr>
      </vt:variant>
      <vt:variant>
        <vt:i4>1</vt:i4>
      </vt:variant>
    </vt:vector>
  </HeadingPairs>
  <TitlesOfParts>
    <vt:vector size="45" baseType="lpstr">
      <vt:lpstr>Arial</vt:lpstr>
      <vt:lpstr>ArialMT</vt:lpstr>
      <vt:lpstr>Calibri</vt:lpstr>
      <vt:lpstr>Menlo</vt:lpstr>
      <vt:lpstr>Times New Roman</vt:lpstr>
      <vt:lpstr>1_Custom Design</vt:lpstr>
      <vt:lpstr>Blank</vt:lpstr>
      <vt:lpstr>PowerPoint Presentation</vt:lpstr>
      <vt:lpstr>PowerPoint Presentation</vt:lpstr>
      <vt:lpstr>PowerPoint Presentation</vt:lpstr>
      <vt:lpstr>Reflection</vt:lpstr>
      <vt:lpstr>Reflection</vt:lpstr>
      <vt:lpstr>PowerPoint Presentation</vt:lpstr>
      <vt:lpstr>PowerPoint Presentation</vt:lpstr>
      <vt:lpstr>Lesson Objectives</vt:lpstr>
      <vt:lpstr>Lesson Objectives</vt:lpstr>
      <vt:lpstr>Setting Your Goals</vt:lpstr>
      <vt:lpstr>Setting Your Goals</vt:lpstr>
      <vt:lpstr>TAKE A BREAK</vt:lpstr>
      <vt:lpstr>TOMAR UN DESCANSO</vt:lpstr>
      <vt:lpstr>Develop TTPs (20 Minutes)</vt:lpstr>
      <vt:lpstr>Develop TTPs (20 Minutes)</vt:lpstr>
      <vt:lpstr>Presenting Strategies (30 Minutes)</vt:lpstr>
      <vt:lpstr>Presenting Strategies (30 Minutes)</vt:lpstr>
      <vt:lpstr>TAKE A BREAK</vt:lpstr>
      <vt:lpstr>TOMAR UN DESCANSO</vt:lpstr>
      <vt:lpstr>Refine TTPs (20 Minutes)</vt:lpstr>
      <vt:lpstr>Refine TTPs (20 Minutes)</vt:lpstr>
      <vt:lpstr>Final TTP Presentation (30 Minutes)</vt:lpstr>
      <vt:lpstr>Final TTP Presentation (30 Minutes)</vt:lpstr>
      <vt:lpstr>TAKE A BREAK</vt:lpstr>
      <vt:lpstr>TOMAR UN DESCANSO</vt:lpstr>
      <vt:lpstr>Combine TTPs</vt:lpstr>
      <vt:lpstr>Combine TTPs</vt:lpstr>
      <vt:lpstr>Practical Exercise</vt:lpstr>
      <vt:lpstr>Practical Exercise</vt:lpstr>
      <vt:lpstr>Check on Learning</vt:lpstr>
      <vt:lpstr>Check on Learning</vt:lpstr>
      <vt:lpstr>Check on Learning: Rapid Fire</vt:lpstr>
      <vt:lpstr>Check on Learning: Rapid Fire</vt:lpstr>
      <vt:lpstr>Why Does It Matter To You?</vt:lpstr>
      <vt:lpstr>¿Por Qué Te Importa?</vt:lpstr>
      <vt:lpstr>TAKE A BREAK</vt:lpstr>
      <vt:lpstr>TOMAR UN DESCANSO</vt:lpstr>
      <vt:lpstr>Executive DFP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Alfaro, Issac</cp:lastModifiedBy>
  <cp:revision>71</cp:revision>
  <dcterms:created xsi:type="dcterms:W3CDTF">2022-06-15T01:07:41Z</dcterms:created>
  <dcterms:modified xsi:type="dcterms:W3CDTF">2024-06-24T00:38:02Z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3</vt:i4>
  </property>
  <property fmtid="{D5CDD505-2E9C-101B-9397-08002B2CF9AE}" pid="4" name="PresentationFormat">
    <vt:lpwstr>Widescreen</vt:lpwstr>
  </property>
  <property fmtid="{D5CDD505-2E9C-101B-9397-08002B2CF9AE}" pid="5" name="Slides">
    <vt:i4>6</vt:i4>
  </property>
</Properties>
</file>