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77" r:id="rId9"/>
    <p:sldId id="278" r:id="rId10"/>
    <p:sldId id="263" r:id="rId11"/>
    <p:sldId id="264" r:id="rId12"/>
    <p:sldId id="280" r:id="rId13"/>
    <p:sldId id="279" r:id="rId14"/>
    <p:sldId id="265" r:id="rId15"/>
    <p:sldId id="266" r:id="rId16"/>
    <p:sldId id="273" r:id="rId17"/>
    <p:sldId id="274" r:id="rId18"/>
    <p:sldId id="275" r:id="rId19"/>
    <p:sldId id="276" r:id="rId20"/>
    <p:sldId id="269" r:id="rId21"/>
    <p:sldId id="270" r:id="rId22"/>
    <p:sldId id="267" r:id="rId23"/>
    <p:sldId id="268" r:id="rId24"/>
    <p:sldId id="271" r:id="rId25"/>
    <p:sldId id="272"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73893"/>
  </p:normalViewPr>
  <p:slideViewPr>
    <p:cSldViewPr snapToGrid="0">
      <p:cViewPr varScale="1">
        <p:scale>
          <a:sx n="71" d="100"/>
          <a:sy n="71" d="100"/>
        </p:scale>
        <p:origin x="18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clickup.com/25598832/d/h/rd6vg-14247/0b79ca1dc0f7429/rd6vg-12207"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futuretools.io" TargetMode="External"/><Relationship Id="rId5" Type="http://schemas.openxmlformats.org/officeDocument/2006/relationships/hyperlink" Target="https://github.com/amusi/awesome-ai-awesomeness" TargetMode="External"/><Relationship Id="rId4" Type="http://schemas.openxmlformats.org/officeDocument/2006/relationships/hyperlink" Target="https://github.com/mehmetkahya0/ai-catalo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References:</a:t>
            </a:r>
          </a:p>
          <a:p>
            <a:r>
              <a:rPr lang="en-US" dirty="0"/>
              <a:t>AI Master List Tool - </a:t>
            </a:r>
            <a:r>
              <a:rPr lang="en-US" u="sng" dirty="0">
                <a:solidFill>
                  <a:srgbClr val="0563C1"/>
                </a:solidFill>
                <a:uFill>
                  <a:solidFill>
                    <a:srgbClr val="0563C1"/>
                  </a:solidFill>
                </a:uFill>
                <a:hlinkClick r:id="rId3"/>
              </a:rPr>
              <a:t>https://doc.clickup.com/25598832/d/h/rd6vg-14247/0b79ca1dc0f7429/rd6vg-12207</a:t>
            </a:r>
            <a:r>
              <a:rPr lang="en-US" dirty="0"/>
              <a:t> </a:t>
            </a:r>
          </a:p>
          <a:p>
            <a:r>
              <a:rPr lang="en-US" dirty="0"/>
              <a:t>AI Catalog Repo - </a:t>
            </a:r>
            <a:r>
              <a:rPr lang="en-US" u="sng" dirty="0">
                <a:solidFill>
                  <a:srgbClr val="0563C1"/>
                </a:solidFill>
                <a:uFill>
                  <a:solidFill>
                    <a:srgbClr val="0563C1"/>
                  </a:solidFill>
                </a:uFill>
                <a:hlinkClick r:id="rId4"/>
              </a:rPr>
              <a:t>https://github.com/mehmetkahya0/ai-catalog</a:t>
            </a:r>
            <a:r>
              <a:rPr lang="en-US" dirty="0"/>
              <a:t> </a:t>
            </a:r>
          </a:p>
          <a:p>
            <a:r>
              <a:rPr lang="en-US" dirty="0"/>
              <a:t>- Awesome Generative AI - </a:t>
            </a:r>
            <a:r>
              <a:rPr lang="en-US" u="sng" dirty="0">
                <a:solidFill>
                  <a:srgbClr val="0563C1"/>
                </a:solidFill>
                <a:uFill>
                  <a:solidFill>
                    <a:srgbClr val="0563C1"/>
                  </a:solidFill>
                </a:uFill>
                <a:hlinkClick r:id="rId5"/>
              </a:rPr>
              <a:t>https://github.com/amusi/awesome-ai-awesomeness</a:t>
            </a:r>
            <a:r>
              <a:rPr lang="en-US" dirty="0"/>
              <a:t> </a:t>
            </a:r>
          </a:p>
          <a:p>
            <a:r>
              <a:rPr lang="en-US" dirty="0" err="1"/>
              <a:t>FutureTools</a:t>
            </a:r>
            <a:r>
              <a:rPr lang="en-US" dirty="0"/>
              <a:t> - </a:t>
            </a:r>
            <a:r>
              <a:rPr lang="en-US" u="sng" dirty="0">
                <a:solidFill>
                  <a:srgbClr val="0563C1"/>
                </a:solidFill>
                <a:uFill>
                  <a:solidFill>
                    <a:srgbClr val="0563C1"/>
                  </a:solidFill>
                </a:uFill>
                <a:hlinkClick r:id="rId6"/>
              </a:rPr>
              <a:t>https://futuretools.io</a:t>
            </a:r>
            <a:r>
              <a:rPr lang="en-US" dirty="0"/>
              <a:t> </a:t>
            </a:r>
          </a:p>
          <a:p>
            <a:endParaRPr lang="en-US" dirty="0"/>
          </a:p>
        </p:txBody>
      </p:sp>
    </p:spTree>
    <p:extLst>
      <p:ext uri="{BB962C8B-B14F-4D97-AF65-F5344CB8AC3E}">
        <p14:creationId xmlns:p14="http://schemas.microsoft.com/office/powerpoint/2010/main" val="30793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Click To Edit Master Title Style"/>
          <p:cNvSpPr txBox="1">
            <a:spLocks noGrp="1"/>
          </p:cNvSpPr>
          <p:nvPr>
            <p:ph type="title" hasCustomPrompt="1"/>
          </p:nvPr>
        </p:nvSpPr>
        <p:spPr>
          <a:xfrm>
            <a:off x="1524000" y="1122362"/>
            <a:ext cx="9144000" cy="2387601"/>
          </a:xfrm>
          <a:prstGeom prst="rect">
            <a:avLst/>
          </a:prstGeom>
        </p:spPr>
        <p:txBody>
          <a:bodyPr anchor="b"/>
          <a:lstStyle>
            <a:lvl1pPr>
              <a:defRPr sz="6000"/>
            </a:lvl1pPr>
          </a:lstStyle>
          <a:p>
            <a:r>
              <a:t>Click To Edit Master Title Style</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15" name="Body Level One…"/>
          <p:cNvSpPr txBox="1">
            <a:spLocks noGrp="1"/>
          </p:cNvSpPr>
          <p:nvPr>
            <p:ph type="body" sz="half" idx="1"/>
          </p:nvPr>
        </p:nvSpPr>
        <p:spPr>
          <a:xfrm>
            <a:off x="519935" y="2950685"/>
            <a:ext cx="11310116" cy="2704116"/>
          </a:xfrm>
          <a:prstGeom prst="rect">
            <a:avLst/>
          </a:prstGeom>
          <a:ln w="63360">
            <a:solidFill>
              <a:srgbClr val="000000"/>
            </a:solidFill>
            <a:round/>
          </a:ln>
        </p:spPr>
        <p:txBody>
          <a:bodyPr lIns="44999" tIns="44999" rIns="44999" bIns="44999"/>
          <a:lstStyle>
            <a:lvl1pPr algn="ctr">
              <a:defRPr sz="6000"/>
            </a:lvl1pPr>
            <a:lvl2pPr marL="1028700" indent="-571500" algn="ctr">
              <a:defRPr sz="6000"/>
            </a:lvl2pPr>
            <a:lvl3pPr marL="1600200" indent="-685800" algn="ctr">
              <a:defRPr sz="6000"/>
            </a:lvl3pPr>
            <a:lvl4pPr marL="2133600" indent="-762000" algn="ctr">
              <a:defRPr sz="6000"/>
            </a:lvl4pPr>
            <a:lvl5pPr marL="2590800" indent="-762000" algn="ctr">
              <a:defRPr sz="6000"/>
            </a:lvl5pPr>
          </a:lstStyle>
          <a:p>
            <a:r>
              <a:t>Body Level One</a:t>
            </a:r>
          </a:p>
          <a:p>
            <a:pPr lvl="1"/>
            <a:r>
              <a:t>Body Level Two</a:t>
            </a:r>
          </a:p>
          <a:p>
            <a:pPr lvl="2"/>
            <a:r>
              <a:t>Body Level Three</a:t>
            </a:r>
          </a:p>
          <a:p>
            <a:pPr lvl="3"/>
            <a:r>
              <a:t>Body Level Four</a:t>
            </a:r>
          </a:p>
          <a:p>
            <a:pPr lvl="4"/>
            <a:r>
              <a:t>Body Level Five</a:t>
            </a:r>
          </a:p>
        </p:txBody>
      </p:sp>
      <p:sp>
        <p:nvSpPr>
          <p:cNvPr id="116" name="Text Placeholder 5"/>
          <p:cNvSpPr>
            <a:spLocks noGrp="1"/>
          </p:cNvSpPr>
          <p:nvPr>
            <p:ph type="body" sz="quarter" idx="21"/>
          </p:nvPr>
        </p:nvSpPr>
        <p:spPr>
          <a:xfrm>
            <a:off x="2694545" y="103679"/>
            <a:ext cx="6802910" cy="585098"/>
          </a:xfrm>
          <a:prstGeom prst="rect">
            <a:avLst/>
          </a:prstGeom>
        </p:spPr>
        <p:txBody>
          <a:bodyPr/>
          <a:lstStyle/>
          <a:p>
            <a:pPr marL="0" indent="0" algn="ctr">
              <a:buSzTx/>
              <a:buFontTx/>
              <a:buNone/>
              <a:defRPr>
                <a:latin typeface="+mj-lt"/>
                <a:ea typeface="+mj-ea"/>
                <a:cs typeface="+mj-cs"/>
                <a:sym typeface="Arial"/>
              </a:defRPr>
            </a:pPr>
            <a:endParaRPr/>
          </a:p>
        </p:txBody>
      </p:sp>
      <p:sp>
        <p:nvSpPr>
          <p:cNvPr id="11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Click To Edit Master Title Style"/>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Click To Edit Master Title Style"/>
          <p:cNvSpPr txBox="1">
            <a:spLocks noGrp="1"/>
          </p:cNvSpPr>
          <p:nvPr>
            <p:ph type="title" hasCustomPrompt="1"/>
          </p:nvPr>
        </p:nvSpPr>
        <p:spPr>
          <a:xfrm>
            <a:off x="1514474" y="365125"/>
            <a:ext cx="9840914" cy="1325563"/>
          </a:xfrm>
          <a:prstGeom prst="rect">
            <a:avLst/>
          </a:prstGeom>
        </p:spPr>
        <p:txBody>
          <a:bodyPr/>
          <a:lstStyle/>
          <a:p>
            <a:r>
              <a:t>Click To Edit Master Title Style</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Click To Edit Master Title Style"/>
          <p:cNvSpPr txBox="1">
            <a:spLocks noGrp="1"/>
          </p:cNvSpPr>
          <p:nvPr>
            <p:ph type="title" hasCustomPrompt="1"/>
          </p:nvPr>
        </p:nvSpPr>
        <p:spPr>
          <a:xfrm>
            <a:off x="839787" y="1214440"/>
            <a:ext cx="3932239" cy="900113"/>
          </a:xfrm>
          <a:prstGeom prst="rect">
            <a:avLst/>
          </a:prstGeom>
        </p:spPr>
        <p:txBody>
          <a:bodyPr anchor="b"/>
          <a:lstStyle>
            <a:lvl1pPr>
              <a:defRPr sz="3200"/>
            </a:lvl1pPr>
          </a:lstStyle>
          <a:p>
            <a:r>
              <a:t>Click To Edit Master Title Style</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243138"/>
            <a:ext cx="3932238" cy="3625851"/>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Click To Edit Master Title Style"/>
          <p:cNvSpPr txBox="1">
            <a:spLocks noGrp="1"/>
          </p:cNvSpPr>
          <p:nvPr>
            <p:ph type="title" hasCustomPrompt="1"/>
          </p:nvPr>
        </p:nvSpPr>
        <p:spPr>
          <a:xfrm>
            <a:off x="839787" y="1171574"/>
            <a:ext cx="3932239" cy="1157289"/>
          </a:xfrm>
          <a:prstGeom prst="rect">
            <a:avLst/>
          </a:prstGeom>
        </p:spPr>
        <p:txBody>
          <a:bodyPr anchor="b"/>
          <a:lstStyle>
            <a:lvl1pPr>
              <a:defRPr sz="3200"/>
            </a:lvl1pPr>
          </a:lstStyle>
          <a:p>
            <a:r>
              <a:t>Click To Edit Master Title Style</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328861"/>
            <a:ext cx="3932239" cy="354012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lick To Edit Master Title Style"/>
          <p:cNvSpPr txBox="1">
            <a:spLocks noGrp="1"/>
          </p:cNvSpPr>
          <p:nvPr>
            <p:ph type="title" hasCustomPrompt="1"/>
          </p:nvPr>
        </p:nvSpPr>
        <p:spPr>
          <a:xfrm>
            <a:off x="1480483" y="365125"/>
            <a:ext cx="9873317"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Click To Edit Master Title Style</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1pPr>
      <a:lvl2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2pPr>
      <a:lvl3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3pPr>
      <a:lvl4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4pPr>
      <a:lvl5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5pPr>
      <a:lvl6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6pPr>
      <a:lvl7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7pPr>
      <a:lvl8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8pPr>
      <a:lvl9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Off val="12500"/>
          </a:schemeClr>
        </a:solidFill>
        <a:effectLst/>
      </p:bgPr>
    </p:bg>
    <p:spTree>
      <p:nvGrpSpPr>
        <p:cNvPr id="1" name=""/>
        <p:cNvGrpSpPr/>
        <p:nvPr/>
      </p:nvGrpSpPr>
      <p:grpSpPr>
        <a:xfrm>
          <a:off x="0" y="0"/>
          <a:ext cx="0" cy="0"/>
          <a:chOff x="0" y="0"/>
          <a:chExt cx="0" cy="0"/>
        </a:xfrm>
      </p:grpSpPr>
      <p:sp>
        <p:nvSpPr>
          <p:cNvPr id="126" name="Content Placeholder 1"/>
          <p:cNvSpPr txBox="1">
            <a:spLocks noGrp="1"/>
          </p:cNvSpPr>
          <p:nvPr>
            <p:ph type="body" sz="half" idx="1"/>
          </p:nvPr>
        </p:nvSpPr>
        <p:spPr>
          <a:xfrm>
            <a:off x="361949" y="2950685"/>
            <a:ext cx="11468102" cy="2020340"/>
          </a:xfrm>
          <a:prstGeom prst="rect">
            <a:avLst/>
          </a:prstGeom>
        </p:spPr>
        <p:txBody>
          <a:bodyPr/>
          <a:lstStyle/>
          <a:p>
            <a:pPr marL="0" indent="0">
              <a:buSzTx/>
              <a:buNone/>
              <a:defRPr>
                <a:latin typeface="+mj-lt"/>
                <a:ea typeface="+mj-ea"/>
                <a:cs typeface="+mj-cs"/>
                <a:sym typeface="Arial"/>
              </a:defRPr>
            </a:pPr>
            <a:r>
              <a:t>Creating AI-Generated Content</a:t>
            </a:r>
          </a:p>
          <a:p>
            <a:pPr marL="0" indent="0">
              <a:buSzTx/>
              <a:buNone/>
              <a:defRPr>
                <a:latin typeface="+mj-lt"/>
                <a:ea typeface="+mj-ea"/>
                <a:cs typeface="+mj-cs"/>
                <a:sym typeface="Arial"/>
              </a:defRPr>
            </a:pPr>
            <a:r>
              <a:t>MASTER SLIDE DECK</a:t>
            </a:r>
          </a:p>
        </p:txBody>
      </p:sp>
      <p:sp>
        <p:nvSpPr>
          <p:cNvPr id="127"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
        <p:nvSpPr>
          <p:cNvPr id="1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29" name="English"/>
          <p:cNvSpPr/>
          <p:nvPr/>
        </p:nvSpPr>
        <p:spPr>
          <a:xfrm>
            <a:off x="5434907" y="5220773"/>
            <a:ext cx="1270001" cy="1270001"/>
          </a:xfrm>
          <a:prstGeom prst="rect">
            <a:avLst/>
          </a:prstGeom>
          <a:solidFill>
            <a:srgbClr val="FFFB00"/>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t>English</a:t>
            </a:r>
          </a:p>
        </p:txBody>
      </p:sp>
      <p:sp>
        <p:nvSpPr>
          <p:cNvPr id="130" name="Spanish"/>
          <p:cNvSpPr/>
          <p:nvPr/>
        </p:nvSpPr>
        <p:spPr>
          <a:xfrm>
            <a:off x="7065372" y="5220773"/>
            <a:ext cx="1270001" cy="1270001"/>
          </a:xfrm>
          <a:prstGeom prst="rect">
            <a:avLst/>
          </a:prstGeom>
          <a:solidFill>
            <a:srgbClr val="FF9300"/>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rPr dirty="0"/>
              <a:t>Spanish</a:t>
            </a:r>
            <a:r>
              <a:rPr lang="en-US" dirty="0"/>
              <a:t> with details</a:t>
            </a:r>
            <a:endParaRPr dirty="0"/>
          </a:p>
        </p:txBody>
      </p:sp>
      <p:sp>
        <p:nvSpPr>
          <p:cNvPr id="131" name="This master slide deck is NOT used for presentation."/>
          <p:cNvSpPr txBox="1"/>
          <p:nvPr/>
        </p:nvSpPr>
        <p:spPr>
          <a:xfrm>
            <a:off x="3622701" y="6550692"/>
            <a:ext cx="4946598"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This master slide deck is NOT used for presentation. </a:t>
            </a:r>
          </a:p>
        </p:txBody>
      </p:sp>
      <p:sp>
        <p:nvSpPr>
          <p:cNvPr id="2" name="English">
            <a:extLst>
              <a:ext uri="{FF2B5EF4-FFF2-40B4-BE49-F238E27FC236}">
                <a16:creationId xmlns:a16="http://schemas.microsoft.com/office/drawing/2014/main" id="{DE48DE05-A939-66B6-86EC-4240F575C8BD}"/>
              </a:ext>
            </a:extLst>
          </p:cNvPr>
          <p:cNvSpPr/>
          <p:nvPr/>
        </p:nvSpPr>
        <p:spPr>
          <a:xfrm>
            <a:off x="3622702" y="5220772"/>
            <a:ext cx="1424140" cy="1270001"/>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rPr lang="en-US" dirty="0"/>
              <a:t>For presentation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61" name="Example Prompt: Image Content"/>
          <p:cNvSpPr txBox="1">
            <a:spLocks noGrp="1"/>
          </p:cNvSpPr>
          <p:nvPr>
            <p:ph type="title"/>
          </p:nvPr>
        </p:nvSpPr>
        <p:spPr>
          <a:prstGeom prst="rect">
            <a:avLst/>
          </a:prstGeom>
        </p:spPr>
        <p:txBody>
          <a:bodyPr/>
          <a:lstStyle/>
          <a:p>
            <a:r>
              <a:rPr b="0"/>
              <a:t>Example Prompt</a:t>
            </a:r>
            <a:r>
              <a:t>: Image Content</a:t>
            </a:r>
          </a:p>
        </p:txBody>
      </p:sp>
      <p:sp>
        <p:nvSpPr>
          <p:cNvPr id="162" name="Bad: &quot;Design a logo for a nonprofit organization.&quot;…"/>
          <p:cNvSpPr txBox="1">
            <a:spLocks noGrp="1"/>
          </p:cNvSpPr>
          <p:nvPr>
            <p:ph type="body" idx="1"/>
          </p:nvPr>
        </p:nvSpPr>
        <p:spPr>
          <a:prstGeom prst="rect">
            <a:avLst/>
          </a:prstGeom>
        </p:spPr>
        <p:txBody>
          <a:bodyPr>
            <a:normAutofit lnSpcReduction="10000"/>
          </a:bodyPr>
          <a:lstStyle/>
          <a:p>
            <a:pPr marL="205739" indent="-205739" defTabSz="822959">
              <a:spcBef>
                <a:spcPts val="900"/>
              </a:spcBef>
              <a:defRPr sz="2520" i="1" strike="sngStrike"/>
            </a:pPr>
            <a:r>
              <a:rPr dirty="0"/>
              <a:t>Bad: "Design a logo for a nonprofit organization"</a:t>
            </a:r>
          </a:p>
          <a:p>
            <a:pPr marL="205739" indent="-205739" defTabSz="822959">
              <a:spcBef>
                <a:spcPts val="900"/>
              </a:spcBef>
              <a:defRPr sz="2520"/>
            </a:pPr>
            <a:r>
              <a:rPr dirty="0"/>
              <a:t>Better: "</a:t>
            </a:r>
            <a:r>
              <a:rPr dirty="0">
                <a:solidFill>
                  <a:srgbClr val="942192"/>
                </a:solidFill>
              </a:rPr>
              <a:t>Don't be lazy, take it step by step</a:t>
            </a:r>
            <a:r>
              <a:rPr dirty="0"/>
              <a:t>. </a:t>
            </a:r>
            <a:r>
              <a:rPr dirty="0">
                <a:solidFill>
                  <a:srgbClr val="FF40FF"/>
                </a:solidFill>
              </a:rPr>
              <a:t>Imagine you are a seasoned graphic designer tasked with creating a logo for a nonprofit organization dedicated to environmental conservation.</a:t>
            </a:r>
            <a:r>
              <a:rPr dirty="0"/>
              <a:t> </a:t>
            </a:r>
            <a:r>
              <a:rPr dirty="0">
                <a:solidFill>
                  <a:srgbClr val="0433FF"/>
                </a:solidFill>
              </a:rPr>
              <a:t>The logo must represent the organization’s core mission and values, which emphasize sustainability, community involvement, and nature preservation.</a:t>
            </a:r>
            <a:r>
              <a:rPr dirty="0"/>
              <a:t> </a:t>
            </a:r>
            <a:r>
              <a:rPr dirty="0">
                <a:solidFill>
                  <a:srgbClr val="0433FF"/>
                </a:solidFill>
              </a:rPr>
              <a:t>Adhere strictly to the organization’s branding guidelines, using a color scheme of earthy greens and blues. Incorporate elements that symbolize nature (like leaves or the Earth), sustainability (such as a recycle symbol), and community (represented by interlinked hands or a network). The design should be simple but powerful, clearly conveying the organization’s commitment to environmental stewardship</a:t>
            </a:r>
            <a:r>
              <a:rPr dirty="0"/>
              <a:t>"</a:t>
            </a:r>
          </a:p>
        </p:txBody>
      </p:sp>
      <p:sp>
        <p:nvSpPr>
          <p:cNvPr id="163"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5" name="English">
            <a:extLst>
              <a:ext uri="{FF2B5EF4-FFF2-40B4-BE49-F238E27FC236}">
                <a16:creationId xmlns:a16="http://schemas.microsoft.com/office/drawing/2014/main" id="{F95DA643-2EC4-590E-5043-887C3F69D487}"/>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6" name="Spanish">
            <a:extLst>
              <a:ext uri="{FF2B5EF4-FFF2-40B4-BE49-F238E27FC236}">
                <a16:creationId xmlns:a16="http://schemas.microsoft.com/office/drawing/2014/main" id="{78FECBD6-87AD-D600-E2CB-EEAAE8DEC3A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7" name="English">
            <a:extLst>
              <a:ext uri="{FF2B5EF4-FFF2-40B4-BE49-F238E27FC236}">
                <a16:creationId xmlns:a16="http://schemas.microsoft.com/office/drawing/2014/main" id="{43058294-A18D-1754-330C-C705D9DD52B7}"/>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Ejemplo de mensaje: Image Content"/>
          <p:cNvSpPr txBox="1">
            <a:spLocks noGrp="1"/>
          </p:cNvSpPr>
          <p:nvPr>
            <p:ph type="title"/>
          </p:nvPr>
        </p:nvSpPr>
        <p:spPr>
          <a:prstGeom prst="rect">
            <a:avLst/>
          </a:prstGeom>
        </p:spPr>
        <p:txBody>
          <a:bodyPr/>
          <a:lstStyle/>
          <a:p>
            <a:r>
              <a:rPr b="0" dirty="0" err="1"/>
              <a:t>Ejemplo</a:t>
            </a:r>
            <a:r>
              <a:rPr b="0" dirty="0"/>
              <a:t> de </a:t>
            </a:r>
            <a:r>
              <a:rPr b="0" dirty="0" err="1"/>
              <a:t>mensaje</a:t>
            </a:r>
            <a:r>
              <a:rPr b="0" dirty="0"/>
              <a:t>: </a:t>
            </a:r>
            <a:r>
              <a:rPr lang="en-US" dirty="0" err="1"/>
              <a:t>Imagenes</a:t>
            </a:r>
            <a:endParaRPr dirty="0"/>
          </a:p>
        </p:txBody>
      </p:sp>
      <p:sp>
        <p:nvSpPr>
          <p:cNvPr id="16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sp>
        <p:nvSpPr>
          <p:cNvPr id="2" name="English">
            <a:extLst>
              <a:ext uri="{FF2B5EF4-FFF2-40B4-BE49-F238E27FC236}">
                <a16:creationId xmlns:a16="http://schemas.microsoft.com/office/drawing/2014/main" id="{2C643708-42DD-DE17-154F-6DA80A3E03D5}"/>
              </a:ext>
            </a:extLst>
          </p:cNvPr>
          <p:cNvSpPr/>
          <p:nvPr/>
        </p:nvSpPr>
        <p:spPr>
          <a:xfrm>
            <a:off x="5097284" y="5963286"/>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3" name="Spanish">
            <a:extLst>
              <a:ext uri="{FF2B5EF4-FFF2-40B4-BE49-F238E27FC236}">
                <a16:creationId xmlns:a16="http://schemas.microsoft.com/office/drawing/2014/main" id="{B0273EDD-9965-A50D-983B-158E5858C74A}"/>
              </a:ext>
            </a:extLst>
          </p:cNvPr>
          <p:cNvSpPr/>
          <p:nvPr/>
        </p:nvSpPr>
        <p:spPr>
          <a:xfrm>
            <a:off x="7635690" y="5959317"/>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4" name="English">
            <a:extLst>
              <a:ext uri="{FF2B5EF4-FFF2-40B4-BE49-F238E27FC236}">
                <a16:creationId xmlns:a16="http://schemas.microsoft.com/office/drawing/2014/main" id="{7A52AF9D-31D9-229D-E3A0-E74B3042257C}"/>
              </a:ext>
            </a:extLst>
          </p:cNvPr>
          <p:cNvSpPr/>
          <p:nvPr/>
        </p:nvSpPr>
        <p:spPr>
          <a:xfrm>
            <a:off x="2681991" y="5959317"/>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
        <p:nvSpPr>
          <p:cNvPr id="10" name="TextBox 9">
            <a:extLst>
              <a:ext uri="{FF2B5EF4-FFF2-40B4-BE49-F238E27FC236}">
                <a16:creationId xmlns:a16="http://schemas.microsoft.com/office/drawing/2014/main" id="{BD61BE96-6E23-12AB-BADA-01356928E999}"/>
              </a:ext>
            </a:extLst>
          </p:cNvPr>
          <p:cNvSpPr txBox="1"/>
          <p:nvPr/>
        </p:nvSpPr>
        <p:spPr>
          <a:xfrm>
            <a:off x="143435" y="1593122"/>
            <a:ext cx="11905129" cy="43661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01168" indent="-201168" defTabSz="804672">
              <a:spcBef>
                <a:spcPts val="800"/>
              </a:spcBef>
              <a:defRPr sz="2464" i="1" strike="sngStrike"/>
            </a:pPr>
            <a:r>
              <a:rPr lang="en-US" dirty="0"/>
              <a:t>Malo: "</a:t>
            </a:r>
            <a:r>
              <a:rPr lang="en-US" dirty="0" err="1"/>
              <a:t>Diseñar</a:t>
            </a:r>
            <a:r>
              <a:rPr lang="en-US" dirty="0"/>
              <a:t> un </a:t>
            </a:r>
            <a:r>
              <a:rPr lang="en-US" dirty="0" err="1"/>
              <a:t>logotipo</a:t>
            </a:r>
            <a:r>
              <a:rPr lang="en-US" dirty="0"/>
              <a:t> para </a:t>
            </a:r>
            <a:r>
              <a:rPr lang="en-US" dirty="0" err="1"/>
              <a:t>una</a:t>
            </a:r>
            <a:r>
              <a:rPr lang="en-US" dirty="0"/>
              <a:t> </a:t>
            </a:r>
            <a:r>
              <a:rPr lang="en-US" dirty="0" err="1"/>
              <a:t>organización</a:t>
            </a:r>
            <a:r>
              <a:rPr lang="en-US" dirty="0"/>
              <a:t> sin fines de </a:t>
            </a:r>
            <a:r>
              <a:rPr lang="en-US" dirty="0" err="1"/>
              <a:t>lucro</a:t>
            </a:r>
            <a:r>
              <a:rPr lang="en-US" dirty="0"/>
              <a:t>"</a:t>
            </a:r>
          </a:p>
          <a:p>
            <a:pPr marL="201168" indent="-201168" defTabSz="804672">
              <a:spcBef>
                <a:spcPts val="800"/>
              </a:spcBef>
              <a:defRPr sz="2464"/>
            </a:pPr>
            <a:r>
              <a:rPr lang="en-US" dirty="0" err="1"/>
              <a:t>Mejor</a:t>
            </a:r>
            <a:r>
              <a:rPr lang="en-US" dirty="0"/>
              <a:t>: "</a:t>
            </a:r>
            <a:r>
              <a:rPr lang="en-US" dirty="0">
                <a:solidFill>
                  <a:srgbClr val="942192"/>
                </a:solidFill>
              </a:rPr>
              <a:t>No seas </a:t>
            </a:r>
            <a:r>
              <a:rPr lang="en-US" dirty="0" err="1">
                <a:solidFill>
                  <a:srgbClr val="942192"/>
                </a:solidFill>
              </a:rPr>
              <a:t>perezoso</a:t>
            </a:r>
            <a:r>
              <a:rPr lang="en-US" dirty="0">
                <a:solidFill>
                  <a:srgbClr val="942192"/>
                </a:solidFill>
              </a:rPr>
              <a:t>, </a:t>
            </a:r>
            <a:r>
              <a:rPr lang="en-US" dirty="0" err="1">
                <a:solidFill>
                  <a:srgbClr val="942192"/>
                </a:solidFill>
              </a:rPr>
              <a:t>tómalo</a:t>
            </a:r>
            <a:r>
              <a:rPr lang="en-US" dirty="0">
                <a:solidFill>
                  <a:srgbClr val="942192"/>
                </a:solidFill>
              </a:rPr>
              <a:t> paso a paso.</a:t>
            </a:r>
            <a:r>
              <a:rPr lang="en-US" dirty="0"/>
              <a:t> </a:t>
            </a:r>
            <a:r>
              <a:rPr lang="en-US" dirty="0">
                <a:solidFill>
                  <a:srgbClr val="FF40FF"/>
                </a:solidFill>
              </a:rPr>
              <a:t>Imagine que es un </a:t>
            </a:r>
            <a:r>
              <a:rPr lang="en-US" dirty="0" err="1">
                <a:solidFill>
                  <a:srgbClr val="FF40FF"/>
                </a:solidFill>
              </a:rPr>
              <a:t>diseñador</a:t>
            </a:r>
            <a:r>
              <a:rPr lang="en-US" dirty="0">
                <a:solidFill>
                  <a:srgbClr val="FF40FF"/>
                </a:solidFill>
              </a:rPr>
              <a:t> </a:t>
            </a:r>
            <a:r>
              <a:rPr lang="en-US" dirty="0" err="1">
                <a:solidFill>
                  <a:srgbClr val="FF40FF"/>
                </a:solidFill>
              </a:rPr>
              <a:t>gráfico</a:t>
            </a:r>
            <a:r>
              <a:rPr lang="en-US" dirty="0">
                <a:solidFill>
                  <a:srgbClr val="FF40FF"/>
                </a:solidFill>
              </a:rPr>
              <a:t> </a:t>
            </a:r>
            <a:r>
              <a:rPr lang="en-US" dirty="0" err="1">
                <a:solidFill>
                  <a:srgbClr val="FF40FF"/>
                </a:solidFill>
              </a:rPr>
              <a:t>experimentado</a:t>
            </a:r>
            <a:r>
              <a:rPr lang="en-US" dirty="0">
                <a:solidFill>
                  <a:srgbClr val="FF40FF"/>
                </a:solidFill>
              </a:rPr>
              <a:t>, </a:t>
            </a:r>
            <a:r>
              <a:rPr lang="en-US" dirty="0" err="1">
                <a:solidFill>
                  <a:srgbClr val="FF40FF"/>
                </a:solidFill>
              </a:rPr>
              <a:t>encargado</a:t>
            </a:r>
            <a:r>
              <a:rPr lang="en-US" dirty="0">
                <a:solidFill>
                  <a:srgbClr val="FF40FF"/>
                </a:solidFill>
              </a:rPr>
              <a:t> de </a:t>
            </a:r>
            <a:r>
              <a:rPr lang="en-US" dirty="0" err="1">
                <a:solidFill>
                  <a:srgbClr val="FF40FF"/>
                </a:solidFill>
              </a:rPr>
              <a:t>crear</a:t>
            </a:r>
            <a:r>
              <a:rPr lang="en-US" dirty="0">
                <a:solidFill>
                  <a:srgbClr val="FF40FF"/>
                </a:solidFill>
              </a:rPr>
              <a:t> un </a:t>
            </a:r>
            <a:r>
              <a:rPr lang="en-US" dirty="0" err="1">
                <a:solidFill>
                  <a:srgbClr val="FF40FF"/>
                </a:solidFill>
              </a:rPr>
              <a:t>logotipo</a:t>
            </a:r>
            <a:r>
              <a:rPr lang="en-US" dirty="0">
                <a:solidFill>
                  <a:srgbClr val="FF40FF"/>
                </a:solidFill>
              </a:rPr>
              <a:t> para </a:t>
            </a:r>
            <a:r>
              <a:rPr lang="en-US" dirty="0" err="1">
                <a:solidFill>
                  <a:srgbClr val="FF40FF"/>
                </a:solidFill>
              </a:rPr>
              <a:t>una</a:t>
            </a:r>
            <a:r>
              <a:rPr lang="en-US" dirty="0">
                <a:solidFill>
                  <a:srgbClr val="FF40FF"/>
                </a:solidFill>
              </a:rPr>
              <a:t> </a:t>
            </a:r>
            <a:r>
              <a:rPr lang="en-US" dirty="0" err="1">
                <a:solidFill>
                  <a:srgbClr val="FF40FF"/>
                </a:solidFill>
              </a:rPr>
              <a:t>organización</a:t>
            </a:r>
            <a:r>
              <a:rPr lang="en-US" dirty="0">
                <a:solidFill>
                  <a:srgbClr val="FF40FF"/>
                </a:solidFill>
              </a:rPr>
              <a:t> sin fines de </a:t>
            </a:r>
            <a:r>
              <a:rPr lang="en-US" dirty="0" err="1">
                <a:solidFill>
                  <a:srgbClr val="FF40FF"/>
                </a:solidFill>
              </a:rPr>
              <a:t>lucro</a:t>
            </a:r>
            <a:r>
              <a:rPr lang="en-US" dirty="0">
                <a:solidFill>
                  <a:srgbClr val="FF40FF"/>
                </a:solidFill>
              </a:rPr>
              <a:t>, </a:t>
            </a:r>
            <a:r>
              <a:rPr lang="en-US" dirty="0" err="1">
                <a:solidFill>
                  <a:srgbClr val="FF40FF"/>
                </a:solidFill>
              </a:rPr>
              <a:t>dedicada</a:t>
            </a:r>
            <a:r>
              <a:rPr lang="en-US" dirty="0">
                <a:solidFill>
                  <a:srgbClr val="FF40FF"/>
                </a:solidFill>
              </a:rPr>
              <a:t> a la </a:t>
            </a:r>
            <a:r>
              <a:rPr lang="en-US" dirty="0" err="1">
                <a:solidFill>
                  <a:srgbClr val="FF40FF"/>
                </a:solidFill>
              </a:rPr>
              <a:t>conservación</a:t>
            </a:r>
            <a:r>
              <a:rPr lang="en-US" dirty="0">
                <a:solidFill>
                  <a:srgbClr val="FF40FF"/>
                </a:solidFill>
              </a:rPr>
              <a:t> del medio </a:t>
            </a:r>
            <a:r>
              <a:rPr lang="en-US" dirty="0" err="1">
                <a:solidFill>
                  <a:srgbClr val="FF40FF"/>
                </a:solidFill>
              </a:rPr>
              <a:t>ambiente</a:t>
            </a:r>
            <a:r>
              <a:rPr lang="en-US" dirty="0">
                <a:solidFill>
                  <a:srgbClr val="FF40FF"/>
                </a:solidFill>
              </a:rPr>
              <a:t>.</a:t>
            </a:r>
            <a:r>
              <a:rPr lang="en-US" dirty="0"/>
              <a:t> </a:t>
            </a:r>
            <a:r>
              <a:rPr lang="en-US" dirty="0">
                <a:solidFill>
                  <a:srgbClr val="0433FF"/>
                </a:solidFill>
              </a:rPr>
              <a:t>El </a:t>
            </a:r>
            <a:r>
              <a:rPr lang="en-US" dirty="0" err="1">
                <a:solidFill>
                  <a:srgbClr val="0433FF"/>
                </a:solidFill>
              </a:rPr>
              <a:t>logotipo</a:t>
            </a:r>
            <a:r>
              <a:rPr lang="en-US" dirty="0">
                <a:solidFill>
                  <a:srgbClr val="0433FF"/>
                </a:solidFill>
              </a:rPr>
              <a:t> </a:t>
            </a:r>
            <a:r>
              <a:rPr lang="en-US" dirty="0" err="1">
                <a:solidFill>
                  <a:srgbClr val="0433FF"/>
                </a:solidFill>
              </a:rPr>
              <a:t>debe</a:t>
            </a:r>
            <a:r>
              <a:rPr lang="en-US" dirty="0">
                <a:solidFill>
                  <a:srgbClr val="0433FF"/>
                </a:solidFill>
              </a:rPr>
              <a:t> </a:t>
            </a:r>
            <a:r>
              <a:rPr lang="en-US" dirty="0" err="1">
                <a:solidFill>
                  <a:srgbClr val="0433FF"/>
                </a:solidFill>
              </a:rPr>
              <a:t>representar</a:t>
            </a:r>
            <a:r>
              <a:rPr lang="en-US" dirty="0">
                <a:solidFill>
                  <a:srgbClr val="0433FF"/>
                </a:solidFill>
              </a:rPr>
              <a:t> la </a:t>
            </a:r>
            <a:r>
              <a:rPr lang="en-US" dirty="0" err="1">
                <a:solidFill>
                  <a:srgbClr val="0433FF"/>
                </a:solidFill>
              </a:rPr>
              <a:t>misión</a:t>
            </a:r>
            <a:r>
              <a:rPr lang="en-US" dirty="0">
                <a:solidFill>
                  <a:srgbClr val="0433FF"/>
                </a:solidFill>
              </a:rPr>
              <a:t> y </a:t>
            </a:r>
            <a:r>
              <a:rPr lang="en-US" dirty="0" err="1">
                <a:solidFill>
                  <a:srgbClr val="0433FF"/>
                </a:solidFill>
              </a:rPr>
              <a:t>los</a:t>
            </a:r>
            <a:r>
              <a:rPr lang="en-US" dirty="0">
                <a:solidFill>
                  <a:srgbClr val="0433FF"/>
                </a:solidFill>
              </a:rPr>
              <a:t> </a:t>
            </a:r>
            <a:r>
              <a:rPr lang="en-US" dirty="0" err="1">
                <a:solidFill>
                  <a:srgbClr val="0433FF"/>
                </a:solidFill>
              </a:rPr>
              <a:t>valores</a:t>
            </a:r>
            <a:r>
              <a:rPr lang="en-US" dirty="0">
                <a:solidFill>
                  <a:srgbClr val="0433FF"/>
                </a:solidFill>
              </a:rPr>
              <a:t> </a:t>
            </a:r>
            <a:r>
              <a:rPr lang="en-US" dirty="0" err="1">
                <a:solidFill>
                  <a:srgbClr val="0433FF"/>
                </a:solidFill>
              </a:rPr>
              <a:t>centrales</a:t>
            </a:r>
            <a:r>
              <a:rPr lang="en-US" dirty="0">
                <a:solidFill>
                  <a:srgbClr val="0433FF"/>
                </a:solidFill>
              </a:rPr>
              <a:t> de la </a:t>
            </a:r>
            <a:r>
              <a:rPr lang="en-US" dirty="0" err="1">
                <a:solidFill>
                  <a:srgbClr val="0433FF"/>
                </a:solidFill>
              </a:rPr>
              <a:t>organización</a:t>
            </a:r>
            <a:r>
              <a:rPr lang="en-US" dirty="0">
                <a:solidFill>
                  <a:srgbClr val="0433FF"/>
                </a:solidFill>
              </a:rPr>
              <a:t>, que </a:t>
            </a:r>
            <a:r>
              <a:rPr lang="en-US" dirty="0" err="1">
                <a:solidFill>
                  <a:srgbClr val="0433FF"/>
                </a:solidFill>
              </a:rPr>
              <a:t>enfatizan</a:t>
            </a:r>
            <a:r>
              <a:rPr lang="en-US" dirty="0">
                <a:solidFill>
                  <a:srgbClr val="0433FF"/>
                </a:solidFill>
              </a:rPr>
              <a:t> la </a:t>
            </a:r>
            <a:r>
              <a:rPr lang="en-US" dirty="0" err="1">
                <a:solidFill>
                  <a:srgbClr val="0433FF"/>
                </a:solidFill>
              </a:rPr>
              <a:t>sostenibilidad</a:t>
            </a:r>
            <a:r>
              <a:rPr lang="en-US" dirty="0">
                <a:solidFill>
                  <a:srgbClr val="0433FF"/>
                </a:solidFill>
              </a:rPr>
              <a:t>, la </a:t>
            </a:r>
            <a:r>
              <a:rPr lang="en-US" dirty="0" err="1">
                <a:solidFill>
                  <a:srgbClr val="0433FF"/>
                </a:solidFill>
              </a:rPr>
              <a:t>participación</a:t>
            </a:r>
            <a:r>
              <a:rPr lang="en-US" dirty="0">
                <a:solidFill>
                  <a:srgbClr val="0433FF"/>
                </a:solidFill>
              </a:rPr>
              <a:t> </a:t>
            </a:r>
            <a:r>
              <a:rPr lang="en-US" dirty="0" err="1">
                <a:solidFill>
                  <a:srgbClr val="0433FF"/>
                </a:solidFill>
              </a:rPr>
              <a:t>comunitaria</a:t>
            </a:r>
            <a:r>
              <a:rPr lang="en-US" dirty="0">
                <a:solidFill>
                  <a:srgbClr val="0433FF"/>
                </a:solidFill>
              </a:rPr>
              <a:t> y la </a:t>
            </a:r>
            <a:r>
              <a:rPr lang="en-US" dirty="0" err="1">
                <a:solidFill>
                  <a:srgbClr val="0433FF"/>
                </a:solidFill>
              </a:rPr>
              <a:t>preservación</a:t>
            </a:r>
            <a:r>
              <a:rPr lang="en-US" dirty="0">
                <a:solidFill>
                  <a:srgbClr val="0433FF"/>
                </a:solidFill>
              </a:rPr>
              <a:t> de la </a:t>
            </a:r>
            <a:r>
              <a:rPr lang="en-US" dirty="0" err="1">
                <a:solidFill>
                  <a:srgbClr val="0433FF"/>
                </a:solidFill>
              </a:rPr>
              <a:t>naturaleza</a:t>
            </a:r>
            <a:r>
              <a:rPr lang="en-US" dirty="0">
                <a:solidFill>
                  <a:srgbClr val="0433FF"/>
                </a:solidFill>
              </a:rPr>
              <a:t>. </a:t>
            </a:r>
            <a:r>
              <a:rPr lang="en-US" dirty="0" err="1">
                <a:solidFill>
                  <a:srgbClr val="0433FF"/>
                </a:solidFill>
              </a:rPr>
              <a:t>Cumpla</a:t>
            </a:r>
            <a:r>
              <a:rPr lang="en-US" dirty="0">
                <a:solidFill>
                  <a:srgbClr val="0433FF"/>
                </a:solidFill>
              </a:rPr>
              <a:t> </a:t>
            </a:r>
            <a:r>
              <a:rPr lang="en-US" dirty="0" err="1">
                <a:solidFill>
                  <a:srgbClr val="0433FF"/>
                </a:solidFill>
              </a:rPr>
              <a:t>estrictamente</a:t>
            </a:r>
            <a:r>
              <a:rPr lang="en-US" dirty="0">
                <a:solidFill>
                  <a:srgbClr val="0433FF"/>
                </a:solidFill>
              </a:rPr>
              <a:t> con las </a:t>
            </a:r>
            <a:r>
              <a:rPr lang="en-US" dirty="0" err="1">
                <a:solidFill>
                  <a:srgbClr val="0433FF"/>
                </a:solidFill>
              </a:rPr>
              <a:t>pautas</a:t>
            </a:r>
            <a:r>
              <a:rPr lang="en-US" dirty="0">
                <a:solidFill>
                  <a:srgbClr val="0433FF"/>
                </a:solidFill>
              </a:rPr>
              <a:t> de </a:t>
            </a:r>
            <a:r>
              <a:rPr lang="en-US" dirty="0" err="1">
                <a:solidFill>
                  <a:srgbClr val="0433FF"/>
                </a:solidFill>
              </a:rPr>
              <a:t>marca</a:t>
            </a:r>
            <a:r>
              <a:rPr lang="en-US" dirty="0">
                <a:solidFill>
                  <a:srgbClr val="0433FF"/>
                </a:solidFill>
              </a:rPr>
              <a:t> de la </a:t>
            </a:r>
            <a:r>
              <a:rPr lang="en-US" dirty="0" err="1">
                <a:solidFill>
                  <a:srgbClr val="0433FF"/>
                </a:solidFill>
              </a:rPr>
              <a:t>organización</a:t>
            </a:r>
            <a:r>
              <a:rPr lang="en-US" dirty="0">
                <a:solidFill>
                  <a:srgbClr val="0433FF"/>
                </a:solidFill>
              </a:rPr>
              <a:t>, </a:t>
            </a:r>
            <a:r>
              <a:rPr lang="en-US" dirty="0" err="1">
                <a:solidFill>
                  <a:srgbClr val="0433FF"/>
                </a:solidFill>
              </a:rPr>
              <a:t>utilizando</a:t>
            </a:r>
            <a:r>
              <a:rPr lang="en-US" dirty="0">
                <a:solidFill>
                  <a:srgbClr val="0433FF"/>
                </a:solidFill>
              </a:rPr>
              <a:t> </a:t>
            </a:r>
            <a:r>
              <a:rPr lang="en-US" dirty="0" err="1">
                <a:solidFill>
                  <a:srgbClr val="0433FF"/>
                </a:solidFill>
              </a:rPr>
              <a:t>una</a:t>
            </a:r>
            <a:r>
              <a:rPr lang="en-US" dirty="0">
                <a:solidFill>
                  <a:srgbClr val="0433FF"/>
                </a:solidFill>
              </a:rPr>
              <a:t> </a:t>
            </a:r>
            <a:r>
              <a:rPr lang="en-US" dirty="0" err="1">
                <a:solidFill>
                  <a:srgbClr val="0433FF"/>
                </a:solidFill>
              </a:rPr>
              <a:t>combinación</a:t>
            </a:r>
            <a:r>
              <a:rPr lang="en-US" dirty="0">
                <a:solidFill>
                  <a:srgbClr val="0433FF"/>
                </a:solidFill>
              </a:rPr>
              <a:t> de </a:t>
            </a:r>
            <a:r>
              <a:rPr lang="en-US" dirty="0" err="1">
                <a:solidFill>
                  <a:srgbClr val="0433FF"/>
                </a:solidFill>
              </a:rPr>
              <a:t>colores</a:t>
            </a:r>
            <a:r>
              <a:rPr lang="en-US" dirty="0">
                <a:solidFill>
                  <a:srgbClr val="0433FF"/>
                </a:solidFill>
              </a:rPr>
              <a:t> de </a:t>
            </a:r>
            <a:r>
              <a:rPr lang="en-US" dirty="0" err="1">
                <a:solidFill>
                  <a:srgbClr val="0433FF"/>
                </a:solidFill>
              </a:rPr>
              <a:t>verdes</a:t>
            </a:r>
            <a:r>
              <a:rPr lang="en-US" dirty="0">
                <a:solidFill>
                  <a:srgbClr val="0433FF"/>
                </a:solidFill>
              </a:rPr>
              <a:t> y </a:t>
            </a:r>
            <a:r>
              <a:rPr lang="en-US" dirty="0" err="1">
                <a:solidFill>
                  <a:srgbClr val="0433FF"/>
                </a:solidFill>
              </a:rPr>
              <a:t>azules</a:t>
            </a:r>
            <a:r>
              <a:rPr lang="en-US" dirty="0">
                <a:solidFill>
                  <a:srgbClr val="0433FF"/>
                </a:solidFill>
              </a:rPr>
              <a:t> </a:t>
            </a:r>
            <a:r>
              <a:rPr lang="en-US" dirty="0" err="1">
                <a:solidFill>
                  <a:srgbClr val="0433FF"/>
                </a:solidFill>
              </a:rPr>
              <a:t>terrosos</a:t>
            </a:r>
            <a:r>
              <a:rPr lang="en-US" dirty="0">
                <a:solidFill>
                  <a:srgbClr val="0433FF"/>
                </a:solidFill>
              </a:rPr>
              <a:t>. </a:t>
            </a:r>
            <a:r>
              <a:rPr lang="en-US" dirty="0" err="1">
                <a:solidFill>
                  <a:srgbClr val="0433FF"/>
                </a:solidFill>
              </a:rPr>
              <a:t>Incorpora</a:t>
            </a:r>
            <a:r>
              <a:rPr lang="en-US" dirty="0">
                <a:solidFill>
                  <a:srgbClr val="0433FF"/>
                </a:solidFill>
              </a:rPr>
              <a:t> </a:t>
            </a:r>
            <a:r>
              <a:rPr lang="en-US" dirty="0" err="1">
                <a:solidFill>
                  <a:srgbClr val="0433FF"/>
                </a:solidFill>
              </a:rPr>
              <a:t>elementos</a:t>
            </a:r>
            <a:r>
              <a:rPr lang="en-US" dirty="0">
                <a:solidFill>
                  <a:srgbClr val="0433FF"/>
                </a:solidFill>
              </a:rPr>
              <a:t> que </a:t>
            </a:r>
            <a:r>
              <a:rPr lang="en-US" dirty="0" err="1">
                <a:solidFill>
                  <a:srgbClr val="0433FF"/>
                </a:solidFill>
              </a:rPr>
              <a:t>simbolicen</a:t>
            </a:r>
            <a:r>
              <a:rPr lang="en-US" dirty="0">
                <a:solidFill>
                  <a:srgbClr val="0433FF"/>
                </a:solidFill>
              </a:rPr>
              <a:t> la </a:t>
            </a:r>
            <a:r>
              <a:rPr lang="en-US" dirty="0" err="1">
                <a:solidFill>
                  <a:srgbClr val="0433FF"/>
                </a:solidFill>
              </a:rPr>
              <a:t>naturaleza</a:t>
            </a:r>
            <a:r>
              <a:rPr lang="en-US" dirty="0">
                <a:solidFill>
                  <a:srgbClr val="0433FF"/>
                </a:solidFill>
              </a:rPr>
              <a:t> (</a:t>
            </a:r>
            <a:r>
              <a:rPr lang="en-US" dirty="0" err="1">
                <a:solidFill>
                  <a:srgbClr val="0433FF"/>
                </a:solidFill>
              </a:rPr>
              <a:t>como</a:t>
            </a:r>
            <a:r>
              <a:rPr lang="en-US" dirty="0">
                <a:solidFill>
                  <a:srgbClr val="0433FF"/>
                </a:solidFill>
              </a:rPr>
              <a:t> las hojas o la Tierra), la </a:t>
            </a:r>
            <a:r>
              <a:rPr lang="en-US" dirty="0" err="1">
                <a:solidFill>
                  <a:srgbClr val="0433FF"/>
                </a:solidFill>
              </a:rPr>
              <a:t>sostenibilidad</a:t>
            </a:r>
            <a:r>
              <a:rPr lang="en-US" dirty="0">
                <a:solidFill>
                  <a:srgbClr val="0433FF"/>
                </a:solidFill>
              </a:rPr>
              <a:t> (</a:t>
            </a:r>
            <a:r>
              <a:rPr lang="en-US" dirty="0" err="1">
                <a:solidFill>
                  <a:srgbClr val="0433FF"/>
                </a:solidFill>
              </a:rPr>
              <a:t>como</a:t>
            </a:r>
            <a:r>
              <a:rPr lang="en-US" dirty="0">
                <a:solidFill>
                  <a:srgbClr val="0433FF"/>
                </a:solidFill>
              </a:rPr>
              <a:t> un </a:t>
            </a:r>
            <a:r>
              <a:rPr lang="en-US" dirty="0" err="1">
                <a:solidFill>
                  <a:srgbClr val="0433FF"/>
                </a:solidFill>
              </a:rPr>
              <a:t>símbolo</a:t>
            </a:r>
            <a:r>
              <a:rPr lang="en-US" dirty="0">
                <a:solidFill>
                  <a:srgbClr val="0433FF"/>
                </a:solidFill>
              </a:rPr>
              <a:t> de </a:t>
            </a:r>
            <a:r>
              <a:rPr lang="en-US" dirty="0" err="1">
                <a:solidFill>
                  <a:srgbClr val="0433FF"/>
                </a:solidFill>
              </a:rPr>
              <a:t>reciclaje</a:t>
            </a:r>
            <a:r>
              <a:rPr lang="en-US" dirty="0">
                <a:solidFill>
                  <a:srgbClr val="0433FF"/>
                </a:solidFill>
              </a:rPr>
              <a:t>) y la </a:t>
            </a:r>
            <a:r>
              <a:rPr lang="en-US" dirty="0" err="1">
                <a:solidFill>
                  <a:srgbClr val="0433FF"/>
                </a:solidFill>
              </a:rPr>
              <a:t>comunidad</a:t>
            </a:r>
            <a:r>
              <a:rPr lang="en-US" dirty="0">
                <a:solidFill>
                  <a:srgbClr val="0433FF"/>
                </a:solidFill>
              </a:rPr>
              <a:t> (</a:t>
            </a:r>
            <a:r>
              <a:rPr lang="en-US" dirty="0" err="1">
                <a:solidFill>
                  <a:srgbClr val="0433FF"/>
                </a:solidFill>
              </a:rPr>
              <a:t>representada</a:t>
            </a:r>
            <a:r>
              <a:rPr lang="en-US" dirty="0">
                <a:solidFill>
                  <a:srgbClr val="0433FF"/>
                </a:solidFill>
              </a:rPr>
              <a:t> </a:t>
            </a:r>
            <a:r>
              <a:rPr lang="en-US" dirty="0" err="1">
                <a:solidFill>
                  <a:srgbClr val="0433FF"/>
                </a:solidFill>
              </a:rPr>
              <a:t>por</a:t>
            </a:r>
            <a:r>
              <a:rPr lang="en-US" dirty="0">
                <a:solidFill>
                  <a:srgbClr val="0433FF"/>
                </a:solidFill>
              </a:rPr>
              <a:t> manos </a:t>
            </a:r>
            <a:r>
              <a:rPr lang="en-US" dirty="0" err="1">
                <a:solidFill>
                  <a:srgbClr val="0433FF"/>
                </a:solidFill>
              </a:rPr>
              <a:t>entrelazadas</a:t>
            </a:r>
            <a:r>
              <a:rPr lang="en-US" dirty="0">
                <a:solidFill>
                  <a:srgbClr val="0433FF"/>
                </a:solidFill>
              </a:rPr>
              <a:t> o </a:t>
            </a:r>
            <a:r>
              <a:rPr lang="en-US" dirty="0" err="1">
                <a:solidFill>
                  <a:srgbClr val="0433FF"/>
                </a:solidFill>
              </a:rPr>
              <a:t>una</a:t>
            </a:r>
            <a:r>
              <a:rPr lang="en-US" dirty="0">
                <a:solidFill>
                  <a:srgbClr val="0433FF"/>
                </a:solidFill>
              </a:rPr>
              <a:t> red). El </a:t>
            </a:r>
            <a:r>
              <a:rPr lang="en-US" dirty="0" err="1">
                <a:solidFill>
                  <a:srgbClr val="0433FF"/>
                </a:solidFill>
              </a:rPr>
              <a:t>diseño</a:t>
            </a:r>
            <a:r>
              <a:rPr lang="en-US" dirty="0">
                <a:solidFill>
                  <a:srgbClr val="0433FF"/>
                </a:solidFill>
              </a:rPr>
              <a:t> </a:t>
            </a:r>
            <a:r>
              <a:rPr lang="en-US" dirty="0" err="1">
                <a:solidFill>
                  <a:srgbClr val="0433FF"/>
                </a:solidFill>
              </a:rPr>
              <a:t>debe</a:t>
            </a:r>
            <a:r>
              <a:rPr lang="en-US" dirty="0">
                <a:solidFill>
                  <a:srgbClr val="0433FF"/>
                </a:solidFill>
              </a:rPr>
              <a:t> ser simple </a:t>
            </a:r>
            <a:r>
              <a:rPr lang="en-US" dirty="0" err="1">
                <a:solidFill>
                  <a:srgbClr val="0433FF"/>
                </a:solidFill>
              </a:rPr>
              <a:t>pero</a:t>
            </a:r>
            <a:r>
              <a:rPr lang="en-US" dirty="0">
                <a:solidFill>
                  <a:srgbClr val="0433FF"/>
                </a:solidFill>
              </a:rPr>
              <a:t> </a:t>
            </a:r>
            <a:r>
              <a:rPr lang="en-US" dirty="0" err="1">
                <a:solidFill>
                  <a:srgbClr val="0433FF"/>
                </a:solidFill>
              </a:rPr>
              <a:t>poderoso</a:t>
            </a:r>
            <a:r>
              <a:rPr lang="en-US" dirty="0">
                <a:solidFill>
                  <a:srgbClr val="0433FF"/>
                </a:solidFill>
              </a:rPr>
              <a:t> y </a:t>
            </a:r>
            <a:r>
              <a:rPr lang="en-US" dirty="0" err="1">
                <a:solidFill>
                  <a:srgbClr val="0433FF"/>
                </a:solidFill>
              </a:rPr>
              <a:t>transmitir</a:t>
            </a:r>
            <a:r>
              <a:rPr lang="en-US" dirty="0">
                <a:solidFill>
                  <a:srgbClr val="0433FF"/>
                </a:solidFill>
              </a:rPr>
              <a:t> </a:t>
            </a:r>
            <a:r>
              <a:rPr lang="en-US" dirty="0" err="1">
                <a:solidFill>
                  <a:srgbClr val="0433FF"/>
                </a:solidFill>
              </a:rPr>
              <a:t>claramente</a:t>
            </a:r>
            <a:r>
              <a:rPr lang="en-US" dirty="0">
                <a:solidFill>
                  <a:srgbClr val="0433FF"/>
                </a:solidFill>
              </a:rPr>
              <a:t> </a:t>
            </a:r>
            <a:r>
              <a:rPr lang="en-US" dirty="0" err="1">
                <a:solidFill>
                  <a:srgbClr val="0433FF"/>
                </a:solidFill>
              </a:rPr>
              <a:t>el</a:t>
            </a:r>
            <a:r>
              <a:rPr lang="en-US" dirty="0">
                <a:solidFill>
                  <a:srgbClr val="0433FF"/>
                </a:solidFill>
              </a:rPr>
              <a:t> </a:t>
            </a:r>
            <a:r>
              <a:rPr lang="en-US" dirty="0" err="1">
                <a:solidFill>
                  <a:srgbClr val="0433FF"/>
                </a:solidFill>
              </a:rPr>
              <a:t>compromiso</a:t>
            </a:r>
            <a:r>
              <a:rPr lang="en-US" dirty="0">
                <a:solidFill>
                  <a:srgbClr val="0433FF"/>
                </a:solidFill>
              </a:rPr>
              <a:t> de la </a:t>
            </a:r>
            <a:r>
              <a:rPr lang="en-US" dirty="0" err="1">
                <a:solidFill>
                  <a:srgbClr val="0433FF"/>
                </a:solidFill>
              </a:rPr>
              <a:t>organización</a:t>
            </a:r>
            <a:r>
              <a:rPr lang="en-US" dirty="0">
                <a:solidFill>
                  <a:srgbClr val="0433FF"/>
                </a:solidFill>
              </a:rPr>
              <a:t> con la </a:t>
            </a:r>
            <a:r>
              <a:rPr lang="en-US" dirty="0" err="1">
                <a:solidFill>
                  <a:srgbClr val="0433FF"/>
                </a:solidFill>
              </a:rPr>
              <a:t>gestión</a:t>
            </a:r>
            <a:r>
              <a:rPr lang="en-US" dirty="0">
                <a:solidFill>
                  <a:srgbClr val="0433FF"/>
                </a:solidFill>
              </a:rPr>
              <a:t> </a:t>
            </a:r>
            <a:r>
              <a:rPr lang="en-US" dirty="0" err="1">
                <a:solidFill>
                  <a:srgbClr val="0433FF"/>
                </a:solidFill>
              </a:rPr>
              <a:t>ambiental</a:t>
            </a:r>
            <a:r>
              <a:rPr lang="en-US" dirty="0"/>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a:t>Practice</a:t>
            </a:r>
            <a:r>
              <a:rPr b="0" dirty="0"/>
              <a:t> Prompt</a:t>
            </a:r>
            <a:r>
              <a:rPr dirty="0"/>
              <a:t>: </a:t>
            </a:r>
            <a:r>
              <a:rPr lang="en-US" dirty="0"/>
              <a:t>Image</a:t>
            </a:r>
            <a:r>
              <a:rPr dirty="0"/>
              <a: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a:t>
            </a:r>
            <a:r>
              <a:rPr lang="en-US" dirty="0"/>
              <a:t>Create a picture of Partners from all the American Countries together </a:t>
            </a:r>
            <a:r>
              <a:rPr dirty="0"/>
              <a:t>."</a:t>
            </a:r>
          </a:p>
          <a:p>
            <a:r>
              <a:rPr dirty="0"/>
              <a:t>Better: "</a:t>
            </a:r>
            <a:r>
              <a:rPr lang="en-US" dirty="0">
                <a:solidFill>
                  <a:srgbClr val="FF40FF"/>
                </a:solidFill>
              </a:rPr>
              <a:t>Context Text HERE</a:t>
            </a:r>
            <a:r>
              <a:rPr dirty="0"/>
              <a:t>, </a:t>
            </a:r>
            <a:r>
              <a:rPr lang="en-US" dirty="0">
                <a:solidFill>
                  <a:srgbClr val="942192"/>
                </a:solidFill>
              </a:rPr>
              <a:t>Constraints and Limitations HERE </a:t>
            </a:r>
            <a:r>
              <a:rPr dirty="0"/>
              <a:t>: </a:t>
            </a:r>
            <a:r>
              <a:rPr lang="en-US" dirty="0">
                <a:solidFill>
                  <a:srgbClr val="0433FF"/>
                </a:solidFill>
              </a:rPr>
              <a:t>Specific Request HERE</a:t>
            </a:r>
            <a:r>
              <a:rPr dirty="0">
                <a:solidFill>
                  <a:srgbClr val="0433FF"/>
                </a:solidFill>
              </a:rPr>
              <a:t>.</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32089926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err="1"/>
              <a:t>Mensaje</a:t>
            </a:r>
            <a:r>
              <a:rPr lang="en-US" b="0" dirty="0"/>
              <a:t> de </a:t>
            </a:r>
            <a:r>
              <a:rPr lang="en-US" b="0" dirty="0" err="1"/>
              <a:t>Practica</a:t>
            </a:r>
            <a:r>
              <a:rPr lang="en-US" b="0" dirty="0"/>
              <a:t> </a:t>
            </a:r>
            <a:r>
              <a:rPr dirty="0"/>
              <a:t>: </a:t>
            </a:r>
            <a:r>
              <a:rPr lang="en-US" dirty="0" err="1"/>
              <a:t>Imagenes</a:t>
            </a:r>
            <a:endParaRPr dirty="0"/>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lang="en-US" dirty="0"/>
              <a:t>Malo: " </a:t>
            </a:r>
            <a:r>
              <a:rPr lang="en-US" dirty="0" err="1"/>
              <a:t>Crea</a:t>
            </a:r>
            <a:r>
              <a:rPr lang="en-US" dirty="0"/>
              <a:t> </a:t>
            </a:r>
            <a:r>
              <a:rPr lang="en-US" dirty="0" err="1"/>
              <a:t>una</a:t>
            </a:r>
            <a:r>
              <a:rPr lang="en-US" dirty="0"/>
              <a:t> imagen de </a:t>
            </a:r>
            <a:r>
              <a:rPr lang="en-US" dirty="0" err="1"/>
              <a:t>Socios</a:t>
            </a:r>
            <a:r>
              <a:rPr lang="en-US" dirty="0"/>
              <a:t> </a:t>
            </a:r>
            <a:r>
              <a:rPr lang="en-US" dirty="0" err="1"/>
              <a:t>Militares</a:t>
            </a:r>
            <a:r>
              <a:rPr lang="en-US" dirty="0"/>
              <a:t> de </a:t>
            </a:r>
            <a:r>
              <a:rPr lang="en-US" dirty="0" err="1"/>
              <a:t>todos</a:t>
            </a:r>
            <a:r>
              <a:rPr lang="en-US" dirty="0"/>
              <a:t> </a:t>
            </a:r>
            <a:r>
              <a:rPr lang="en-US" dirty="0" err="1"/>
              <a:t>los</a:t>
            </a:r>
            <a:r>
              <a:rPr lang="en-US" dirty="0"/>
              <a:t> </a:t>
            </a:r>
            <a:r>
              <a:rPr lang="en-US" dirty="0" err="1"/>
              <a:t>Países</a:t>
            </a:r>
            <a:r>
              <a:rPr lang="en-US" dirty="0"/>
              <a:t> Americanos </a:t>
            </a:r>
            <a:r>
              <a:rPr lang="en-US" dirty="0" err="1"/>
              <a:t>juntos</a:t>
            </a:r>
            <a:r>
              <a:rPr lang="en-US" dirty="0"/>
              <a:t> </a:t>
            </a:r>
            <a:r>
              <a:rPr lang="en-US" dirty="0" err="1"/>
              <a:t>unidos</a:t>
            </a:r>
            <a:r>
              <a:rPr lang="en-US" dirty="0"/>
              <a:t> "</a:t>
            </a:r>
          </a:p>
          <a:p>
            <a:r>
              <a:rPr lang="en-US" dirty="0" err="1"/>
              <a:t>Mejor</a:t>
            </a:r>
            <a:r>
              <a:rPr lang="en-US" dirty="0"/>
              <a:t>: "</a:t>
            </a:r>
            <a:r>
              <a:rPr lang="en-US" dirty="0" err="1">
                <a:solidFill>
                  <a:srgbClr val="FF40FF"/>
                </a:solidFill>
              </a:rPr>
              <a:t>Texto</a:t>
            </a:r>
            <a:r>
              <a:rPr lang="en-US" dirty="0">
                <a:solidFill>
                  <a:srgbClr val="FF40FF"/>
                </a:solidFill>
              </a:rPr>
              <a:t> contextual AQUÍ</a:t>
            </a:r>
            <a:r>
              <a:rPr lang="en-US" dirty="0"/>
              <a:t>, </a:t>
            </a:r>
            <a:r>
              <a:rPr lang="en-US" dirty="0" err="1">
                <a:solidFill>
                  <a:srgbClr val="942192"/>
                </a:solidFill>
              </a:rPr>
              <a:t>Restricciones</a:t>
            </a:r>
            <a:r>
              <a:rPr lang="en-US" dirty="0">
                <a:solidFill>
                  <a:srgbClr val="942192"/>
                </a:solidFill>
              </a:rPr>
              <a:t> y </a:t>
            </a:r>
            <a:r>
              <a:rPr lang="en-US" dirty="0" err="1">
                <a:solidFill>
                  <a:srgbClr val="942192"/>
                </a:solidFill>
              </a:rPr>
              <a:t>limitaciones</a:t>
            </a:r>
            <a:r>
              <a:rPr lang="en-US" dirty="0">
                <a:solidFill>
                  <a:srgbClr val="942192"/>
                </a:solidFill>
              </a:rPr>
              <a:t> AQUÍ,</a:t>
            </a:r>
            <a:r>
              <a:rPr lang="en-US" dirty="0"/>
              <a:t> </a:t>
            </a:r>
            <a:r>
              <a:rPr lang="en-US" dirty="0" err="1">
                <a:solidFill>
                  <a:srgbClr val="0433FF"/>
                </a:solidFill>
              </a:rPr>
              <a:t>Solicitud</a:t>
            </a:r>
            <a:r>
              <a:rPr lang="en-US" dirty="0">
                <a:solidFill>
                  <a:srgbClr val="0433FF"/>
                </a:solidFill>
              </a:rPr>
              <a:t> </a:t>
            </a:r>
            <a:r>
              <a:rPr lang="en-US" dirty="0" err="1">
                <a:solidFill>
                  <a:srgbClr val="0433FF"/>
                </a:solidFill>
              </a:rPr>
              <a:t>rápida</a:t>
            </a:r>
            <a:r>
              <a:rPr lang="en-US" dirty="0">
                <a:solidFill>
                  <a:srgbClr val="0433FF"/>
                </a:solidFill>
              </a:rPr>
              <a:t> </a:t>
            </a:r>
            <a:r>
              <a:rPr lang="en-US" dirty="0" err="1">
                <a:solidFill>
                  <a:srgbClr val="0433FF"/>
                </a:solidFill>
              </a:rPr>
              <a:t>específica</a:t>
            </a:r>
            <a:r>
              <a:rPr lang="en-US" dirty="0">
                <a:solidFill>
                  <a:srgbClr val="0433FF"/>
                </a:solidFill>
              </a:rPr>
              <a:t> para IA AQUÍ.</a:t>
            </a:r>
            <a:r>
              <a:rPr lang="en-US"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
        <p:nvSpPr>
          <p:cNvPr id="5" name="English">
            <a:extLst>
              <a:ext uri="{FF2B5EF4-FFF2-40B4-BE49-F238E27FC236}">
                <a16:creationId xmlns:a16="http://schemas.microsoft.com/office/drawing/2014/main" id="{13922A8C-0E92-C4F2-7DCE-CF0B95BC8CB7}"/>
              </a:ext>
            </a:extLst>
          </p:cNvPr>
          <p:cNvSpPr/>
          <p:nvPr/>
        </p:nvSpPr>
        <p:spPr>
          <a:xfrm>
            <a:off x="5133143" y="5731369"/>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6" name="Spanish">
            <a:extLst>
              <a:ext uri="{FF2B5EF4-FFF2-40B4-BE49-F238E27FC236}">
                <a16:creationId xmlns:a16="http://schemas.microsoft.com/office/drawing/2014/main" id="{E43238BD-E856-5E22-6E31-CA6741820940}"/>
              </a:ext>
            </a:extLst>
          </p:cNvPr>
          <p:cNvSpPr/>
          <p:nvPr/>
        </p:nvSpPr>
        <p:spPr>
          <a:xfrm>
            <a:off x="7671549" y="5727400"/>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7" name="English">
            <a:extLst>
              <a:ext uri="{FF2B5EF4-FFF2-40B4-BE49-F238E27FC236}">
                <a16:creationId xmlns:a16="http://schemas.microsoft.com/office/drawing/2014/main" id="{B907E454-E6B3-1E03-AE70-CBD5ADE95297}"/>
              </a:ext>
            </a:extLst>
          </p:cNvPr>
          <p:cNvSpPr/>
          <p:nvPr/>
        </p:nvSpPr>
        <p:spPr>
          <a:xfrm>
            <a:off x="2717850" y="5727400"/>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Tree>
    <p:extLst>
      <p:ext uri="{BB962C8B-B14F-4D97-AF65-F5344CB8AC3E}">
        <p14:creationId xmlns:p14="http://schemas.microsoft.com/office/powerpoint/2010/main" val="1341088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69" name="Example Prompt: Code Content"/>
          <p:cNvSpPr txBox="1">
            <a:spLocks noGrp="1"/>
          </p:cNvSpPr>
          <p:nvPr>
            <p:ph type="title"/>
          </p:nvPr>
        </p:nvSpPr>
        <p:spPr>
          <a:prstGeom prst="rect">
            <a:avLst/>
          </a:prstGeom>
        </p:spPr>
        <p:txBody>
          <a:bodyPr/>
          <a:lstStyle/>
          <a:p>
            <a:r>
              <a:rPr b="0"/>
              <a:t>Example Prompt</a:t>
            </a:r>
            <a:r>
              <a:t>: Code Content</a:t>
            </a:r>
          </a:p>
        </p:txBody>
      </p:sp>
      <p:sp>
        <p:nvSpPr>
          <p:cNvPr id="170" name="Bad: &quot;Write a function to download instagram images.&quot;…"/>
          <p:cNvSpPr txBox="1">
            <a:spLocks noGrp="1"/>
          </p:cNvSpPr>
          <p:nvPr>
            <p:ph type="body" idx="1"/>
          </p:nvPr>
        </p:nvSpPr>
        <p:spPr>
          <a:prstGeom prst="rect">
            <a:avLst/>
          </a:prstGeom>
        </p:spPr>
        <p:txBody>
          <a:bodyPr/>
          <a:lstStyle/>
          <a:p>
            <a:pPr marL="203454" indent="-203454" defTabSz="813816">
              <a:spcBef>
                <a:spcPts val="800"/>
              </a:spcBef>
              <a:defRPr sz="2492" i="1" strike="sngStrike"/>
            </a:pPr>
            <a:r>
              <a:t>Bad: "Write a function to download instagram images."</a:t>
            </a:r>
          </a:p>
          <a:p>
            <a:pPr marL="203454" indent="-203454" defTabSz="813816">
              <a:spcBef>
                <a:spcPts val="800"/>
              </a:spcBef>
              <a:defRPr sz="2492"/>
            </a:pPr>
            <a:r>
              <a:t>Better: </a:t>
            </a:r>
          </a:p>
          <a:p>
            <a:pPr marL="203454" indent="-203454" defTabSz="813816">
              <a:spcBef>
                <a:spcPts val="800"/>
              </a:spcBef>
              <a:defRPr sz="2492"/>
            </a:pPr>
            <a:r>
              <a:t>    - 1. "</a:t>
            </a:r>
            <a:r>
              <a:rPr>
                <a:solidFill>
                  <a:srgbClr val="FF9300"/>
                </a:solidFill>
              </a:rPr>
              <a:t>Create an andvanced google search for a script or repo focused on downloading instagram content" [Search it manually or though GPT]</a:t>
            </a:r>
          </a:p>
          <a:p>
            <a:pPr marL="203454" indent="-203454" defTabSz="813816">
              <a:spcBef>
                <a:spcPts val="800"/>
              </a:spcBef>
              <a:defRPr sz="2492"/>
            </a:pPr>
            <a:r>
              <a:t>    - 2. "</a:t>
            </a:r>
            <a:r>
              <a:rPr>
                <a:solidFill>
                  <a:srgbClr val="942192"/>
                </a:solidFill>
              </a:rPr>
              <a:t>Don't be lazy, take it step by step. output all in markdown codeblock.</a:t>
            </a:r>
            <a:r>
              <a:t> </a:t>
            </a:r>
            <a:r>
              <a:rPr>
                <a:solidFill>
                  <a:srgbClr val="FF40FF"/>
                </a:solidFill>
              </a:rPr>
              <a:t>You are a software developer working on a social media analytics tool.</a:t>
            </a:r>
            <a:r>
              <a:t> </a:t>
            </a:r>
            <a:r>
              <a:rPr>
                <a:solidFill>
                  <a:srgbClr val="0433FF"/>
                </a:solidFill>
              </a:rPr>
              <a:t>Write a Python function that downloads images from Instagram based on one or more specific hashtags, users, or keywords. The function should take the hashtag as input from the user, scrape the images and store them in a local directory. Ensure the function handles errors gracefully and provides feedback to the user on the download progress.</a:t>
            </a:r>
            <a:r>
              <a:t>"</a:t>
            </a:r>
          </a:p>
        </p:txBody>
      </p:sp>
      <p:sp>
        <p:nvSpPr>
          <p:cNvPr id="1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14</a:t>
            </a:fld>
            <a:endParaRPr/>
          </a:p>
        </p:txBody>
      </p:sp>
      <p:sp>
        <p:nvSpPr>
          <p:cNvPr id="5" name="English">
            <a:extLst>
              <a:ext uri="{FF2B5EF4-FFF2-40B4-BE49-F238E27FC236}">
                <a16:creationId xmlns:a16="http://schemas.microsoft.com/office/drawing/2014/main" id="{0E5BF6E6-6D84-8935-29AE-A3E2211DC8E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6" name="Spanish">
            <a:extLst>
              <a:ext uri="{FF2B5EF4-FFF2-40B4-BE49-F238E27FC236}">
                <a16:creationId xmlns:a16="http://schemas.microsoft.com/office/drawing/2014/main" id="{DD51AF91-AAAD-98CC-FAA2-0D819B5E4C56}"/>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7" name="English">
            <a:extLst>
              <a:ext uri="{FF2B5EF4-FFF2-40B4-BE49-F238E27FC236}">
                <a16:creationId xmlns:a16="http://schemas.microsoft.com/office/drawing/2014/main" id="{1847DD8B-6BB1-361E-26E0-E7278165506D}"/>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Ejemplo de mensaje: Code Content"/>
          <p:cNvSpPr txBox="1">
            <a:spLocks noGrp="1"/>
          </p:cNvSpPr>
          <p:nvPr>
            <p:ph type="title"/>
          </p:nvPr>
        </p:nvSpPr>
        <p:spPr>
          <a:prstGeom prst="rect">
            <a:avLst/>
          </a:prstGeom>
        </p:spPr>
        <p:txBody>
          <a:bodyPr/>
          <a:lstStyle/>
          <a:p>
            <a:r>
              <a:rPr b="0" dirty="0" err="1"/>
              <a:t>Ejemplo</a:t>
            </a:r>
            <a:r>
              <a:rPr b="0" dirty="0"/>
              <a:t> de </a:t>
            </a:r>
            <a:r>
              <a:rPr b="0" dirty="0" err="1"/>
              <a:t>mensaje</a:t>
            </a:r>
            <a:r>
              <a:rPr b="0" dirty="0"/>
              <a:t>:</a:t>
            </a:r>
            <a:r>
              <a:rPr dirty="0"/>
              <a:t> </a:t>
            </a:r>
            <a:r>
              <a:rPr lang="en-US" dirty="0" err="1"/>
              <a:t>Codigo</a:t>
            </a:r>
            <a:endParaRPr dirty="0"/>
          </a:p>
        </p:txBody>
      </p:sp>
      <p:sp>
        <p:nvSpPr>
          <p:cNvPr id="174" name="Bad: &quot;Write a function to download instagram images.&quot;…"/>
          <p:cNvSpPr txBox="1">
            <a:spLocks noGrp="1"/>
          </p:cNvSpPr>
          <p:nvPr>
            <p:ph type="body" idx="1"/>
          </p:nvPr>
        </p:nvSpPr>
        <p:spPr>
          <a:prstGeom prst="rect">
            <a:avLst/>
          </a:prstGeom>
        </p:spPr>
        <p:txBody>
          <a:bodyPr/>
          <a:lstStyle/>
          <a:p>
            <a:pPr marL="189737" indent="-189737" defTabSz="758951">
              <a:spcBef>
                <a:spcPts val="800"/>
              </a:spcBef>
              <a:defRPr sz="2324" i="1" strike="sngStrike"/>
            </a:pPr>
            <a:r>
              <a:rPr dirty="0"/>
              <a:t>Bad: "Write a function to download </a:t>
            </a:r>
            <a:r>
              <a:rPr dirty="0" err="1"/>
              <a:t>instagram</a:t>
            </a:r>
            <a:r>
              <a:rPr dirty="0"/>
              <a:t> images."</a:t>
            </a:r>
          </a:p>
          <a:p>
            <a:pPr marL="189737" indent="-189737" defTabSz="758951">
              <a:spcBef>
                <a:spcPts val="800"/>
              </a:spcBef>
              <a:defRPr sz="2324"/>
            </a:pPr>
            <a:r>
              <a:rPr dirty="0"/>
              <a:t>Better: </a:t>
            </a:r>
          </a:p>
          <a:p>
            <a:pPr marL="189737" indent="-189737" defTabSz="758951">
              <a:spcBef>
                <a:spcPts val="800"/>
              </a:spcBef>
              <a:defRPr sz="2324"/>
            </a:pPr>
            <a:r>
              <a:rPr dirty="0"/>
              <a:t>    1. </a:t>
            </a:r>
            <a:r>
              <a:rPr dirty="0">
                <a:solidFill>
                  <a:srgbClr val="FF9300"/>
                </a:solidFill>
              </a:rPr>
              <a:t>Cree </a:t>
            </a:r>
            <a:r>
              <a:rPr dirty="0" err="1">
                <a:solidFill>
                  <a:srgbClr val="FF9300"/>
                </a:solidFill>
              </a:rPr>
              <a:t>una</a:t>
            </a:r>
            <a:r>
              <a:rPr dirty="0">
                <a:solidFill>
                  <a:srgbClr val="FF9300"/>
                </a:solidFill>
              </a:rPr>
              <a:t> </a:t>
            </a:r>
            <a:r>
              <a:rPr dirty="0" err="1">
                <a:solidFill>
                  <a:srgbClr val="FF9300"/>
                </a:solidFill>
              </a:rPr>
              <a:t>búsqueda</a:t>
            </a:r>
            <a:r>
              <a:rPr dirty="0">
                <a:solidFill>
                  <a:srgbClr val="FF9300"/>
                </a:solidFill>
              </a:rPr>
              <a:t> </a:t>
            </a:r>
            <a:r>
              <a:rPr dirty="0" err="1">
                <a:solidFill>
                  <a:srgbClr val="FF9300"/>
                </a:solidFill>
              </a:rPr>
              <a:t>avanzada</a:t>
            </a:r>
            <a:r>
              <a:rPr dirty="0">
                <a:solidFill>
                  <a:srgbClr val="FF9300"/>
                </a:solidFill>
              </a:rPr>
              <a:t> </a:t>
            </a:r>
            <a:r>
              <a:rPr dirty="0" err="1">
                <a:solidFill>
                  <a:srgbClr val="FF9300"/>
                </a:solidFill>
              </a:rPr>
              <a:t>en</a:t>
            </a:r>
            <a:r>
              <a:rPr dirty="0">
                <a:solidFill>
                  <a:srgbClr val="FF9300"/>
                </a:solidFill>
              </a:rPr>
              <a:t> Google para un script o </a:t>
            </a:r>
            <a:r>
              <a:rPr dirty="0" err="1">
                <a:solidFill>
                  <a:srgbClr val="FF9300"/>
                </a:solidFill>
              </a:rPr>
              <a:t>repositorio</a:t>
            </a:r>
            <a:r>
              <a:rPr dirty="0">
                <a:solidFill>
                  <a:srgbClr val="FF9300"/>
                </a:solidFill>
              </a:rPr>
              <a:t> </a:t>
            </a:r>
            <a:r>
              <a:rPr dirty="0" err="1">
                <a:solidFill>
                  <a:srgbClr val="FF9300"/>
                </a:solidFill>
              </a:rPr>
              <a:t>centrado</a:t>
            </a:r>
            <a:r>
              <a:rPr dirty="0">
                <a:solidFill>
                  <a:srgbClr val="FF9300"/>
                </a:solidFill>
              </a:rPr>
              <a:t> </a:t>
            </a:r>
            <a:r>
              <a:rPr dirty="0" err="1">
                <a:solidFill>
                  <a:srgbClr val="FF9300"/>
                </a:solidFill>
              </a:rPr>
              <a:t>en</a:t>
            </a:r>
            <a:r>
              <a:rPr dirty="0">
                <a:solidFill>
                  <a:srgbClr val="FF9300"/>
                </a:solidFill>
              </a:rPr>
              <a:t> </a:t>
            </a:r>
            <a:r>
              <a:rPr dirty="0" err="1">
                <a:solidFill>
                  <a:srgbClr val="FF9300"/>
                </a:solidFill>
              </a:rPr>
              <a:t>descargar</a:t>
            </a:r>
            <a:r>
              <a:rPr dirty="0">
                <a:solidFill>
                  <a:srgbClr val="FF9300"/>
                </a:solidFill>
              </a:rPr>
              <a:t> </a:t>
            </a:r>
            <a:r>
              <a:rPr dirty="0" err="1">
                <a:solidFill>
                  <a:srgbClr val="FF9300"/>
                </a:solidFill>
              </a:rPr>
              <a:t>contenido</a:t>
            </a:r>
            <a:r>
              <a:rPr dirty="0">
                <a:solidFill>
                  <a:srgbClr val="FF9300"/>
                </a:solidFill>
              </a:rPr>
              <a:t> de Instagram" [</a:t>
            </a:r>
            <a:r>
              <a:rPr dirty="0" err="1">
                <a:solidFill>
                  <a:srgbClr val="FF9300"/>
                </a:solidFill>
              </a:rPr>
              <a:t>Búsquelo</a:t>
            </a:r>
            <a:r>
              <a:rPr dirty="0">
                <a:solidFill>
                  <a:srgbClr val="FF9300"/>
                </a:solidFill>
              </a:rPr>
              <a:t> </a:t>
            </a:r>
            <a:r>
              <a:rPr dirty="0" err="1">
                <a:solidFill>
                  <a:srgbClr val="FF9300"/>
                </a:solidFill>
              </a:rPr>
              <a:t>manualmente</a:t>
            </a:r>
            <a:r>
              <a:rPr dirty="0">
                <a:solidFill>
                  <a:srgbClr val="FF9300"/>
                </a:solidFill>
              </a:rPr>
              <a:t> o </a:t>
            </a:r>
            <a:r>
              <a:rPr dirty="0" err="1">
                <a:solidFill>
                  <a:srgbClr val="FF9300"/>
                </a:solidFill>
              </a:rPr>
              <a:t>mediante</a:t>
            </a:r>
            <a:r>
              <a:rPr dirty="0">
                <a:solidFill>
                  <a:srgbClr val="FF9300"/>
                </a:solidFill>
              </a:rPr>
              <a:t> GPT]</a:t>
            </a:r>
          </a:p>
          <a:p>
            <a:pPr marL="189737" indent="-189737" defTabSz="758951">
              <a:spcBef>
                <a:spcPts val="800"/>
              </a:spcBef>
              <a:defRPr sz="2324"/>
            </a:pPr>
            <a:r>
              <a:rPr dirty="0"/>
              <a:t>    2. "</a:t>
            </a:r>
            <a:r>
              <a:rPr dirty="0">
                <a:solidFill>
                  <a:srgbClr val="942192"/>
                </a:solidFill>
              </a:rPr>
              <a:t>No seas </a:t>
            </a:r>
            <a:r>
              <a:rPr dirty="0" err="1">
                <a:solidFill>
                  <a:srgbClr val="942192"/>
                </a:solidFill>
              </a:rPr>
              <a:t>perezoso</a:t>
            </a:r>
            <a:r>
              <a:rPr dirty="0">
                <a:solidFill>
                  <a:srgbClr val="942192"/>
                </a:solidFill>
              </a:rPr>
              <a:t>, </a:t>
            </a:r>
            <a:r>
              <a:rPr dirty="0" err="1">
                <a:solidFill>
                  <a:srgbClr val="942192"/>
                </a:solidFill>
              </a:rPr>
              <a:t>tómalo</a:t>
            </a:r>
            <a:r>
              <a:rPr dirty="0">
                <a:solidFill>
                  <a:srgbClr val="942192"/>
                </a:solidFill>
              </a:rPr>
              <a:t> paso a paso. </a:t>
            </a:r>
            <a:r>
              <a:rPr dirty="0" err="1">
                <a:solidFill>
                  <a:srgbClr val="942192"/>
                </a:solidFill>
              </a:rPr>
              <a:t>por</a:t>
            </a:r>
            <a:r>
              <a:rPr dirty="0">
                <a:solidFill>
                  <a:srgbClr val="942192"/>
                </a:solidFill>
              </a:rPr>
              <a:t> favor </a:t>
            </a:r>
            <a:r>
              <a:rPr dirty="0" err="1">
                <a:solidFill>
                  <a:srgbClr val="942192"/>
                </a:solidFill>
              </a:rPr>
              <a:t>envíe</a:t>
            </a:r>
            <a:r>
              <a:rPr dirty="0">
                <a:solidFill>
                  <a:srgbClr val="942192"/>
                </a:solidFill>
              </a:rPr>
              <a:t> </a:t>
            </a:r>
            <a:r>
              <a:rPr dirty="0" err="1">
                <a:solidFill>
                  <a:srgbClr val="942192"/>
                </a:solidFill>
              </a:rPr>
              <a:t>todo</a:t>
            </a:r>
            <a:r>
              <a:rPr dirty="0">
                <a:solidFill>
                  <a:srgbClr val="942192"/>
                </a:solidFill>
              </a:rPr>
              <a:t> </a:t>
            </a:r>
            <a:r>
              <a:rPr dirty="0" err="1">
                <a:solidFill>
                  <a:srgbClr val="942192"/>
                </a:solidFill>
              </a:rPr>
              <a:t>en</a:t>
            </a:r>
            <a:r>
              <a:rPr dirty="0">
                <a:solidFill>
                  <a:srgbClr val="942192"/>
                </a:solidFill>
              </a:rPr>
              <a:t> markdown </a:t>
            </a:r>
            <a:r>
              <a:rPr dirty="0" err="1">
                <a:solidFill>
                  <a:srgbClr val="942192"/>
                </a:solidFill>
              </a:rPr>
              <a:t>codeblock</a:t>
            </a:r>
            <a:r>
              <a:rPr dirty="0">
                <a:solidFill>
                  <a:srgbClr val="942192"/>
                </a:solidFill>
              </a:rPr>
              <a:t>.</a:t>
            </a:r>
            <a:r>
              <a:rPr dirty="0"/>
              <a:t> </a:t>
            </a:r>
            <a:r>
              <a:rPr dirty="0">
                <a:solidFill>
                  <a:srgbClr val="FF40FF"/>
                </a:solidFill>
              </a:rPr>
              <a:t>Eres un </a:t>
            </a:r>
            <a:r>
              <a:rPr dirty="0" err="1">
                <a:solidFill>
                  <a:srgbClr val="FF40FF"/>
                </a:solidFill>
              </a:rPr>
              <a:t>desarrollador</a:t>
            </a:r>
            <a:r>
              <a:rPr dirty="0">
                <a:solidFill>
                  <a:srgbClr val="FF40FF"/>
                </a:solidFill>
              </a:rPr>
              <a:t> de software que </a:t>
            </a:r>
            <a:r>
              <a:rPr dirty="0" err="1">
                <a:solidFill>
                  <a:srgbClr val="FF40FF"/>
                </a:solidFill>
              </a:rPr>
              <a:t>trabaja</a:t>
            </a:r>
            <a:r>
              <a:rPr dirty="0">
                <a:solidFill>
                  <a:srgbClr val="FF40FF"/>
                </a:solidFill>
              </a:rPr>
              <a:t> </a:t>
            </a:r>
            <a:r>
              <a:rPr dirty="0" err="1">
                <a:solidFill>
                  <a:srgbClr val="FF40FF"/>
                </a:solidFill>
              </a:rPr>
              <a:t>en</a:t>
            </a:r>
            <a:r>
              <a:rPr dirty="0">
                <a:solidFill>
                  <a:srgbClr val="FF40FF"/>
                </a:solidFill>
              </a:rPr>
              <a:t> </a:t>
            </a:r>
            <a:r>
              <a:rPr dirty="0" err="1">
                <a:solidFill>
                  <a:srgbClr val="FF40FF"/>
                </a:solidFill>
              </a:rPr>
              <a:t>una</a:t>
            </a:r>
            <a:r>
              <a:rPr dirty="0">
                <a:solidFill>
                  <a:srgbClr val="FF40FF"/>
                </a:solidFill>
              </a:rPr>
              <a:t> </a:t>
            </a:r>
            <a:r>
              <a:rPr dirty="0" err="1">
                <a:solidFill>
                  <a:srgbClr val="FF40FF"/>
                </a:solidFill>
              </a:rPr>
              <a:t>herramienta</a:t>
            </a:r>
            <a:r>
              <a:rPr dirty="0">
                <a:solidFill>
                  <a:srgbClr val="FF40FF"/>
                </a:solidFill>
              </a:rPr>
              <a:t> de </a:t>
            </a:r>
            <a:r>
              <a:rPr dirty="0" err="1">
                <a:solidFill>
                  <a:srgbClr val="FF40FF"/>
                </a:solidFill>
              </a:rPr>
              <a:t>análisis</a:t>
            </a:r>
            <a:r>
              <a:rPr dirty="0">
                <a:solidFill>
                  <a:srgbClr val="FF40FF"/>
                </a:solidFill>
              </a:rPr>
              <a:t> de redes </a:t>
            </a:r>
            <a:r>
              <a:rPr dirty="0" err="1">
                <a:solidFill>
                  <a:srgbClr val="FF40FF"/>
                </a:solidFill>
              </a:rPr>
              <a:t>sociales</a:t>
            </a:r>
            <a:r>
              <a:rPr dirty="0">
                <a:solidFill>
                  <a:srgbClr val="FF40FF"/>
                </a:solidFill>
              </a:rPr>
              <a:t>.</a:t>
            </a:r>
            <a:r>
              <a:rPr dirty="0"/>
              <a:t> </a:t>
            </a:r>
            <a:r>
              <a:rPr dirty="0" err="1">
                <a:solidFill>
                  <a:srgbClr val="0433FF"/>
                </a:solidFill>
              </a:rPr>
              <a:t>Escriba</a:t>
            </a:r>
            <a:r>
              <a:rPr dirty="0">
                <a:solidFill>
                  <a:srgbClr val="0433FF"/>
                </a:solidFill>
              </a:rPr>
              <a:t> </a:t>
            </a:r>
            <a:r>
              <a:rPr dirty="0" err="1">
                <a:solidFill>
                  <a:srgbClr val="0433FF"/>
                </a:solidFill>
              </a:rPr>
              <a:t>una</a:t>
            </a:r>
            <a:r>
              <a:rPr dirty="0">
                <a:solidFill>
                  <a:srgbClr val="0433FF"/>
                </a:solidFill>
              </a:rPr>
              <a:t> </a:t>
            </a:r>
            <a:r>
              <a:rPr dirty="0" err="1">
                <a:solidFill>
                  <a:srgbClr val="0433FF"/>
                </a:solidFill>
              </a:rPr>
              <a:t>función</a:t>
            </a:r>
            <a:r>
              <a:rPr dirty="0">
                <a:solidFill>
                  <a:srgbClr val="0433FF"/>
                </a:solidFill>
              </a:rPr>
              <a:t> de Python que </a:t>
            </a:r>
            <a:r>
              <a:rPr dirty="0" err="1">
                <a:solidFill>
                  <a:srgbClr val="0433FF"/>
                </a:solidFill>
              </a:rPr>
              <a:t>descargue</a:t>
            </a:r>
            <a:r>
              <a:rPr dirty="0">
                <a:solidFill>
                  <a:srgbClr val="0433FF"/>
                </a:solidFill>
              </a:rPr>
              <a:t> </a:t>
            </a:r>
            <a:r>
              <a:rPr dirty="0" err="1">
                <a:solidFill>
                  <a:srgbClr val="0433FF"/>
                </a:solidFill>
              </a:rPr>
              <a:t>imágenes</a:t>
            </a:r>
            <a:r>
              <a:rPr dirty="0">
                <a:solidFill>
                  <a:srgbClr val="0433FF"/>
                </a:solidFill>
              </a:rPr>
              <a:t> de Instagram </a:t>
            </a:r>
            <a:r>
              <a:rPr dirty="0" err="1">
                <a:solidFill>
                  <a:srgbClr val="0433FF"/>
                </a:solidFill>
              </a:rPr>
              <a:t>en</a:t>
            </a:r>
            <a:r>
              <a:rPr dirty="0">
                <a:solidFill>
                  <a:srgbClr val="0433FF"/>
                </a:solidFill>
              </a:rPr>
              <a:t> </a:t>
            </a:r>
            <a:r>
              <a:rPr dirty="0" err="1">
                <a:solidFill>
                  <a:srgbClr val="0433FF"/>
                </a:solidFill>
              </a:rPr>
              <a:t>función</a:t>
            </a:r>
            <a:r>
              <a:rPr dirty="0">
                <a:solidFill>
                  <a:srgbClr val="0433FF"/>
                </a:solidFill>
              </a:rPr>
              <a:t> de uno o </a:t>
            </a:r>
            <a:r>
              <a:rPr dirty="0" err="1">
                <a:solidFill>
                  <a:srgbClr val="0433FF"/>
                </a:solidFill>
              </a:rPr>
              <a:t>más</a:t>
            </a:r>
            <a:r>
              <a:rPr dirty="0">
                <a:solidFill>
                  <a:srgbClr val="0433FF"/>
                </a:solidFill>
              </a:rPr>
              <a:t> hashtags, </a:t>
            </a:r>
            <a:r>
              <a:rPr dirty="0" err="1">
                <a:solidFill>
                  <a:srgbClr val="0433FF"/>
                </a:solidFill>
              </a:rPr>
              <a:t>usuarios</a:t>
            </a:r>
            <a:r>
              <a:rPr dirty="0">
                <a:solidFill>
                  <a:srgbClr val="0433FF"/>
                </a:solidFill>
              </a:rPr>
              <a:t> o palabras clave </a:t>
            </a:r>
            <a:r>
              <a:rPr dirty="0" err="1">
                <a:solidFill>
                  <a:srgbClr val="0433FF"/>
                </a:solidFill>
              </a:rPr>
              <a:t>específicos</a:t>
            </a:r>
            <a:r>
              <a:rPr dirty="0">
                <a:solidFill>
                  <a:srgbClr val="0433FF"/>
                </a:solidFill>
              </a:rPr>
              <a:t>. La </a:t>
            </a:r>
            <a:r>
              <a:rPr dirty="0" err="1">
                <a:solidFill>
                  <a:srgbClr val="0433FF"/>
                </a:solidFill>
              </a:rPr>
              <a:t>función</a:t>
            </a:r>
            <a:r>
              <a:rPr dirty="0">
                <a:solidFill>
                  <a:srgbClr val="0433FF"/>
                </a:solidFill>
              </a:rPr>
              <a:t> </a:t>
            </a:r>
            <a:r>
              <a:rPr dirty="0" err="1">
                <a:solidFill>
                  <a:srgbClr val="0433FF"/>
                </a:solidFill>
              </a:rPr>
              <a:t>debe</a:t>
            </a:r>
            <a:r>
              <a:rPr dirty="0">
                <a:solidFill>
                  <a:srgbClr val="0433FF"/>
                </a:solidFill>
              </a:rPr>
              <a:t> </a:t>
            </a:r>
            <a:r>
              <a:rPr dirty="0" err="1">
                <a:solidFill>
                  <a:srgbClr val="0433FF"/>
                </a:solidFill>
              </a:rPr>
              <a:t>tomar</a:t>
            </a:r>
            <a:r>
              <a:rPr dirty="0">
                <a:solidFill>
                  <a:srgbClr val="0433FF"/>
                </a:solidFill>
              </a:rPr>
              <a:t> </a:t>
            </a:r>
            <a:r>
              <a:rPr dirty="0" err="1">
                <a:solidFill>
                  <a:srgbClr val="0433FF"/>
                </a:solidFill>
              </a:rPr>
              <a:t>el</a:t>
            </a:r>
            <a:r>
              <a:rPr dirty="0">
                <a:solidFill>
                  <a:srgbClr val="0433FF"/>
                </a:solidFill>
              </a:rPr>
              <a:t> hashtag </a:t>
            </a:r>
            <a:r>
              <a:rPr dirty="0" err="1">
                <a:solidFill>
                  <a:srgbClr val="0433FF"/>
                </a:solidFill>
              </a:rPr>
              <a:t>como</a:t>
            </a:r>
            <a:r>
              <a:rPr dirty="0">
                <a:solidFill>
                  <a:srgbClr val="0433FF"/>
                </a:solidFill>
              </a:rPr>
              <a:t> entrada del </a:t>
            </a:r>
            <a:r>
              <a:rPr dirty="0" err="1">
                <a:solidFill>
                  <a:srgbClr val="0433FF"/>
                </a:solidFill>
              </a:rPr>
              <a:t>usuario</a:t>
            </a:r>
            <a:r>
              <a:rPr dirty="0">
                <a:solidFill>
                  <a:srgbClr val="0433FF"/>
                </a:solidFill>
              </a:rPr>
              <a:t>, </a:t>
            </a:r>
            <a:r>
              <a:rPr dirty="0" err="1">
                <a:solidFill>
                  <a:srgbClr val="0433FF"/>
                </a:solidFill>
              </a:rPr>
              <a:t>extraer</a:t>
            </a:r>
            <a:r>
              <a:rPr dirty="0">
                <a:solidFill>
                  <a:srgbClr val="0433FF"/>
                </a:solidFill>
              </a:rPr>
              <a:t> las </a:t>
            </a:r>
            <a:r>
              <a:rPr dirty="0" err="1">
                <a:solidFill>
                  <a:srgbClr val="0433FF"/>
                </a:solidFill>
              </a:rPr>
              <a:t>imágenes</a:t>
            </a:r>
            <a:r>
              <a:rPr dirty="0">
                <a:solidFill>
                  <a:srgbClr val="0433FF"/>
                </a:solidFill>
              </a:rPr>
              <a:t> y </a:t>
            </a:r>
            <a:r>
              <a:rPr dirty="0" err="1">
                <a:solidFill>
                  <a:srgbClr val="0433FF"/>
                </a:solidFill>
              </a:rPr>
              <a:t>almacenarlas</a:t>
            </a:r>
            <a:r>
              <a:rPr dirty="0">
                <a:solidFill>
                  <a:srgbClr val="0433FF"/>
                </a:solidFill>
              </a:rPr>
              <a:t> </a:t>
            </a:r>
            <a:r>
              <a:rPr dirty="0" err="1">
                <a:solidFill>
                  <a:srgbClr val="0433FF"/>
                </a:solidFill>
              </a:rPr>
              <a:t>en</a:t>
            </a:r>
            <a:r>
              <a:rPr dirty="0">
                <a:solidFill>
                  <a:srgbClr val="0433FF"/>
                </a:solidFill>
              </a:rPr>
              <a:t> un </a:t>
            </a:r>
            <a:r>
              <a:rPr dirty="0" err="1">
                <a:solidFill>
                  <a:srgbClr val="0433FF"/>
                </a:solidFill>
              </a:rPr>
              <a:t>directorio</a:t>
            </a:r>
            <a:r>
              <a:rPr dirty="0">
                <a:solidFill>
                  <a:srgbClr val="0433FF"/>
                </a:solidFill>
              </a:rPr>
              <a:t> local. </a:t>
            </a:r>
            <a:r>
              <a:rPr dirty="0" err="1">
                <a:solidFill>
                  <a:srgbClr val="0433FF"/>
                </a:solidFill>
              </a:rPr>
              <a:t>Asegúrese</a:t>
            </a:r>
            <a:r>
              <a:rPr dirty="0">
                <a:solidFill>
                  <a:srgbClr val="0433FF"/>
                </a:solidFill>
              </a:rPr>
              <a:t> de que la </a:t>
            </a:r>
            <a:r>
              <a:rPr dirty="0" err="1">
                <a:solidFill>
                  <a:srgbClr val="0433FF"/>
                </a:solidFill>
              </a:rPr>
              <a:t>función</a:t>
            </a:r>
            <a:r>
              <a:rPr dirty="0">
                <a:solidFill>
                  <a:srgbClr val="0433FF"/>
                </a:solidFill>
              </a:rPr>
              <a:t> </a:t>
            </a:r>
            <a:r>
              <a:rPr dirty="0" err="1">
                <a:solidFill>
                  <a:srgbClr val="0433FF"/>
                </a:solidFill>
              </a:rPr>
              <a:t>maneje</a:t>
            </a:r>
            <a:r>
              <a:rPr dirty="0">
                <a:solidFill>
                  <a:srgbClr val="0433FF"/>
                </a:solidFill>
              </a:rPr>
              <a:t> </a:t>
            </a:r>
            <a:r>
              <a:rPr dirty="0" err="1">
                <a:solidFill>
                  <a:srgbClr val="0433FF"/>
                </a:solidFill>
              </a:rPr>
              <a:t>los</a:t>
            </a:r>
            <a:r>
              <a:rPr dirty="0">
                <a:solidFill>
                  <a:srgbClr val="0433FF"/>
                </a:solidFill>
              </a:rPr>
              <a:t> </a:t>
            </a:r>
            <a:r>
              <a:rPr dirty="0" err="1">
                <a:solidFill>
                  <a:srgbClr val="0433FF"/>
                </a:solidFill>
              </a:rPr>
              <a:t>errores</a:t>
            </a:r>
            <a:r>
              <a:rPr dirty="0">
                <a:solidFill>
                  <a:srgbClr val="0433FF"/>
                </a:solidFill>
              </a:rPr>
              <a:t> </a:t>
            </a:r>
            <a:r>
              <a:rPr dirty="0" err="1">
                <a:solidFill>
                  <a:srgbClr val="0433FF"/>
                </a:solidFill>
              </a:rPr>
              <a:t>correctamente</a:t>
            </a:r>
            <a:r>
              <a:rPr dirty="0">
                <a:solidFill>
                  <a:srgbClr val="0433FF"/>
                </a:solidFill>
              </a:rPr>
              <a:t> y </a:t>
            </a:r>
            <a:r>
              <a:rPr dirty="0" err="1">
                <a:solidFill>
                  <a:srgbClr val="0433FF"/>
                </a:solidFill>
              </a:rPr>
              <a:t>proporcione</a:t>
            </a:r>
            <a:r>
              <a:rPr dirty="0">
                <a:solidFill>
                  <a:srgbClr val="0433FF"/>
                </a:solidFill>
              </a:rPr>
              <a:t> </a:t>
            </a:r>
            <a:r>
              <a:rPr dirty="0" err="1">
                <a:solidFill>
                  <a:srgbClr val="0433FF"/>
                </a:solidFill>
              </a:rPr>
              <a:t>comentarios</a:t>
            </a:r>
            <a:r>
              <a:rPr dirty="0">
                <a:solidFill>
                  <a:srgbClr val="0433FF"/>
                </a:solidFill>
              </a:rPr>
              <a:t> al </a:t>
            </a:r>
            <a:r>
              <a:rPr dirty="0" err="1">
                <a:solidFill>
                  <a:srgbClr val="0433FF"/>
                </a:solidFill>
              </a:rPr>
              <a:t>usuario</a:t>
            </a:r>
            <a:r>
              <a:rPr dirty="0">
                <a:solidFill>
                  <a:srgbClr val="0433FF"/>
                </a:solidFill>
              </a:rPr>
              <a:t> </a:t>
            </a:r>
            <a:r>
              <a:rPr dirty="0" err="1">
                <a:solidFill>
                  <a:srgbClr val="0433FF"/>
                </a:solidFill>
              </a:rPr>
              <a:t>sobre</a:t>
            </a:r>
            <a:r>
              <a:rPr dirty="0">
                <a:solidFill>
                  <a:srgbClr val="0433FF"/>
                </a:solidFill>
              </a:rPr>
              <a:t> </a:t>
            </a:r>
            <a:r>
              <a:rPr dirty="0" err="1">
                <a:solidFill>
                  <a:srgbClr val="0433FF"/>
                </a:solidFill>
              </a:rPr>
              <a:t>el</a:t>
            </a:r>
            <a:r>
              <a:rPr dirty="0">
                <a:solidFill>
                  <a:srgbClr val="0433FF"/>
                </a:solidFill>
              </a:rPr>
              <a:t> </a:t>
            </a:r>
            <a:r>
              <a:rPr dirty="0" err="1">
                <a:solidFill>
                  <a:srgbClr val="0433FF"/>
                </a:solidFill>
              </a:rPr>
              <a:t>progreso</a:t>
            </a:r>
            <a:r>
              <a:rPr dirty="0">
                <a:solidFill>
                  <a:srgbClr val="0433FF"/>
                </a:solidFill>
              </a:rPr>
              <a:t> de la </a:t>
            </a:r>
            <a:r>
              <a:rPr dirty="0" err="1">
                <a:solidFill>
                  <a:srgbClr val="0433FF"/>
                </a:solidFill>
              </a:rPr>
              <a:t>descarga</a:t>
            </a:r>
            <a:r>
              <a:rPr dirty="0">
                <a:solidFill>
                  <a:srgbClr val="0433FF"/>
                </a:solidFill>
              </a:rPr>
              <a:t>.</a:t>
            </a:r>
            <a:r>
              <a:rPr dirty="0"/>
              <a:t>"</a:t>
            </a:r>
          </a:p>
        </p:txBody>
      </p:sp>
      <p:sp>
        <p:nvSpPr>
          <p:cNvPr id="17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15</a:t>
            </a:fld>
            <a:endParaRPr/>
          </a:p>
        </p:txBody>
      </p:sp>
      <p:sp>
        <p:nvSpPr>
          <p:cNvPr id="2" name="English">
            <a:extLst>
              <a:ext uri="{FF2B5EF4-FFF2-40B4-BE49-F238E27FC236}">
                <a16:creationId xmlns:a16="http://schemas.microsoft.com/office/drawing/2014/main" id="{9C90F422-9D99-469F-E20D-9F26157BCCA7}"/>
              </a:ext>
            </a:extLst>
          </p:cNvPr>
          <p:cNvSpPr/>
          <p:nvPr/>
        </p:nvSpPr>
        <p:spPr>
          <a:xfrm>
            <a:off x="5133143" y="6062886"/>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3" name="Spanish">
            <a:extLst>
              <a:ext uri="{FF2B5EF4-FFF2-40B4-BE49-F238E27FC236}">
                <a16:creationId xmlns:a16="http://schemas.microsoft.com/office/drawing/2014/main" id="{752EDC4D-3070-2388-53F6-1A70D27FA78B}"/>
              </a:ext>
            </a:extLst>
          </p:cNvPr>
          <p:cNvSpPr/>
          <p:nvPr/>
        </p:nvSpPr>
        <p:spPr>
          <a:xfrm>
            <a:off x="7671549" y="6058917"/>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4" name="English">
            <a:extLst>
              <a:ext uri="{FF2B5EF4-FFF2-40B4-BE49-F238E27FC236}">
                <a16:creationId xmlns:a16="http://schemas.microsoft.com/office/drawing/2014/main" id="{3E056D80-23D7-9556-3689-B4275EF3579A}"/>
              </a:ext>
            </a:extLst>
          </p:cNvPr>
          <p:cNvSpPr/>
          <p:nvPr/>
        </p:nvSpPr>
        <p:spPr>
          <a:xfrm>
            <a:off x="2717850" y="6058917"/>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Verifique</a:t>
            </a:r>
            <a:r>
              <a:rPr b="1" dirty="0">
                <a:solidFill>
                  <a:schemeClr val="tx1"/>
                </a:solidFill>
                <a:highlight>
                  <a:srgbClr val="000000"/>
                </a:highlight>
                <a:latin typeface="+mn-lt"/>
                <a:ea typeface="+mn-ea"/>
                <a:cs typeface="+mn-cs"/>
                <a:sym typeface="Helvetica"/>
              </a:rPr>
              <a:t> la </a:t>
            </a:r>
            <a:r>
              <a:rPr b="1" dirty="0" err="1">
                <a:solidFill>
                  <a:schemeClr val="tx1"/>
                </a:solidFill>
                <a:highlight>
                  <a:srgbClr val="000000"/>
                </a:highlight>
                <a:latin typeface="+mn-lt"/>
                <a:ea typeface="+mn-ea"/>
                <a:cs typeface="+mn-cs"/>
                <a:sym typeface="Helvetica"/>
              </a:rPr>
              <a:t>precisión</a:t>
            </a:r>
            <a:endParaRPr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Sea </a:t>
            </a:r>
            <a:r>
              <a:rPr b="1" dirty="0" err="1">
                <a:solidFill>
                  <a:schemeClr val="tx1"/>
                </a:solidFill>
                <a:highlight>
                  <a:srgbClr val="000000"/>
                </a:highlight>
                <a:latin typeface="+mn-lt"/>
                <a:ea typeface="+mn-ea"/>
                <a:cs typeface="+mn-cs"/>
                <a:sym typeface="Helvetica"/>
              </a:rPr>
              <a:t>específico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Iterar</a:t>
            </a:r>
            <a:r>
              <a:rPr b="1" dirty="0">
                <a:solidFill>
                  <a:schemeClr val="tx1"/>
                </a:solidFill>
                <a:highlight>
                  <a:srgbClr val="000000"/>
                </a:highlight>
                <a:latin typeface="+mn-lt"/>
                <a:ea typeface="+mn-ea"/>
                <a:cs typeface="+mn-cs"/>
                <a:sym typeface="Helvetica"/>
              </a:rPr>
              <a:t> y </a:t>
            </a:r>
            <a:r>
              <a:rPr b="1" dirty="0" err="1">
                <a:solidFill>
                  <a:schemeClr val="tx1"/>
                </a:solidFill>
                <a:highlight>
                  <a:srgbClr val="000000"/>
                </a:highlight>
                <a:latin typeface="+mn-lt"/>
                <a:ea typeface="+mn-ea"/>
                <a:cs typeface="+mn-cs"/>
                <a:sym typeface="Helvetica"/>
              </a:rPr>
              <a:t>refinar</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Proporcionar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contexto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Utilice</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múltiples</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servicios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Recuerde</a:t>
            </a:r>
            <a:r>
              <a:rPr b="1" dirty="0">
                <a:solidFill>
                  <a:schemeClr val="tx1"/>
                </a:solidFill>
                <a:highlight>
                  <a:srgbClr val="000000"/>
                </a:highlight>
                <a:latin typeface="+mn-lt"/>
                <a:ea typeface="+mn-ea"/>
                <a:cs typeface="+mn-cs"/>
                <a:sym typeface="Helvetica"/>
              </a:rPr>
              <a:t> de las </a:t>
            </a:r>
            <a:r>
              <a:rPr b="1" dirty="0" err="1">
                <a:solidFill>
                  <a:schemeClr val="tx1"/>
                </a:solidFill>
                <a:highlight>
                  <a:srgbClr val="000000"/>
                </a:highlight>
                <a:latin typeface="+mn-lt"/>
                <a:ea typeface="+mn-ea"/>
                <a:cs typeface="+mn-cs"/>
                <a:sym typeface="Helvetica"/>
              </a:rPr>
              <a:t>restricciones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Crear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plantillas</a:t>
            </a:r>
            <a:endParaRPr b="1" dirty="0">
              <a:solidFill>
                <a:schemeClr val="tx1"/>
              </a:solidFill>
              <a:highlight>
                <a:srgbClr val="000000"/>
              </a:highlight>
              <a:latin typeface="+mn-lt"/>
              <a:ea typeface="+mn-ea"/>
              <a:cs typeface="+mn-cs"/>
              <a:sym typeface="Helvetica"/>
            </a:endParaRP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Be Specific</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Iterate and Refine</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Provide Context</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Use Multiple Services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Remind AI of Constraints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Make Templates</a:t>
            </a:r>
            <a:r>
              <a:rPr dirty="0">
                <a:solidFill>
                  <a:schemeClr val="tx1"/>
                </a:solidFill>
                <a:highlight>
                  <a:srgbClr val="000000"/>
                </a:highlight>
              </a:rP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rPr/>
              <a:t>16</a:t>
            </a:fld>
            <a:endParaRPr/>
          </a:p>
        </p:txBody>
      </p:sp>
    </p:spTree>
    <p:extLst>
      <p:ext uri="{BB962C8B-B14F-4D97-AF65-F5344CB8AC3E}">
        <p14:creationId xmlns:p14="http://schemas.microsoft.com/office/powerpoint/2010/main" val="58338265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Verifique</a:t>
            </a:r>
            <a:r>
              <a:rPr b="1" dirty="0">
                <a:solidFill>
                  <a:schemeClr val="tx1"/>
                </a:solidFill>
                <a:highlight>
                  <a:srgbClr val="000000"/>
                </a:highlight>
                <a:latin typeface="+mn-lt"/>
                <a:ea typeface="+mn-ea"/>
                <a:cs typeface="+mn-cs"/>
                <a:sym typeface="Helvetica"/>
              </a:rPr>
              <a:t> la </a:t>
            </a:r>
            <a:r>
              <a:rPr b="1" dirty="0" err="1">
                <a:solidFill>
                  <a:schemeClr val="tx1"/>
                </a:solidFill>
                <a:highlight>
                  <a:srgbClr val="000000"/>
                </a:highlight>
                <a:latin typeface="+mn-lt"/>
                <a:ea typeface="+mn-ea"/>
                <a:cs typeface="+mn-cs"/>
                <a:sym typeface="Helvetica"/>
              </a:rPr>
              <a:t>precisión</a:t>
            </a:r>
            <a:endParaRPr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Sea </a:t>
            </a:r>
            <a:r>
              <a:rPr b="1" dirty="0" err="1">
                <a:solidFill>
                  <a:schemeClr val="tx1"/>
                </a:solidFill>
                <a:highlight>
                  <a:srgbClr val="000000"/>
                </a:highlight>
                <a:latin typeface="+mn-lt"/>
                <a:ea typeface="+mn-ea"/>
                <a:cs typeface="+mn-cs"/>
                <a:sym typeface="Helvetica"/>
              </a:rPr>
              <a:t>específico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Iterar</a:t>
            </a:r>
            <a:r>
              <a:rPr b="1" dirty="0">
                <a:solidFill>
                  <a:schemeClr val="tx1"/>
                </a:solidFill>
                <a:highlight>
                  <a:srgbClr val="000000"/>
                </a:highlight>
                <a:latin typeface="+mn-lt"/>
                <a:ea typeface="+mn-ea"/>
                <a:cs typeface="+mn-cs"/>
                <a:sym typeface="Helvetica"/>
              </a:rPr>
              <a:t> y </a:t>
            </a:r>
            <a:r>
              <a:rPr b="1" dirty="0" err="1">
                <a:solidFill>
                  <a:schemeClr val="tx1"/>
                </a:solidFill>
                <a:highlight>
                  <a:srgbClr val="000000"/>
                </a:highlight>
                <a:latin typeface="+mn-lt"/>
                <a:ea typeface="+mn-ea"/>
                <a:cs typeface="+mn-cs"/>
                <a:sym typeface="Helvetica"/>
              </a:rPr>
              <a:t>refinar</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Proporcionar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contexto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Utilice</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múltiples</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servicios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Recuerde</a:t>
            </a:r>
            <a:r>
              <a:rPr b="1" dirty="0">
                <a:solidFill>
                  <a:schemeClr val="tx1"/>
                </a:solidFill>
                <a:highlight>
                  <a:srgbClr val="000000"/>
                </a:highlight>
                <a:latin typeface="+mn-lt"/>
                <a:ea typeface="+mn-ea"/>
                <a:cs typeface="+mn-cs"/>
                <a:sym typeface="Helvetica"/>
              </a:rPr>
              <a:t> de las </a:t>
            </a:r>
            <a:r>
              <a:rPr b="1" dirty="0" err="1">
                <a:solidFill>
                  <a:schemeClr val="tx1"/>
                </a:solidFill>
                <a:highlight>
                  <a:srgbClr val="000000"/>
                </a:highlight>
                <a:latin typeface="+mn-lt"/>
                <a:ea typeface="+mn-ea"/>
                <a:cs typeface="+mn-cs"/>
                <a:sym typeface="Helvetica"/>
              </a:rPr>
              <a:t>restricciones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Crear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plantillas</a:t>
            </a:r>
            <a:endParaRPr b="1" dirty="0">
              <a:solidFill>
                <a:schemeClr val="tx1"/>
              </a:solidFill>
              <a:highlight>
                <a:srgbClr val="000000"/>
              </a:highlight>
              <a:latin typeface="+mn-lt"/>
              <a:ea typeface="+mn-ea"/>
              <a:cs typeface="+mn-cs"/>
              <a:sym typeface="Helvetica"/>
            </a:endParaRP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Be Specific</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Iterate and Refine</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Provide Context</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Use Multiple Services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Remind AI of Constraints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Make Templates</a:t>
            </a:r>
            <a:r>
              <a:rPr dirty="0">
                <a:solidFill>
                  <a:schemeClr val="tx1"/>
                </a:solidFill>
                <a:highlight>
                  <a:srgbClr val="000000"/>
                </a:highlight>
              </a:rP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t>17</a:t>
            </a:fld>
            <a:endParaRPr/>
          </a:p>
        </p:txBody>
      </p:sp>
    </p:spTree>
    <p:extLst>
      <p:ext uri="{BB962C8B-B14F-4D97-AF65-F5344CB8AC3E}">
        <p14:creationId xmlns:p14="http://schemas.microsoft.com/office/powerpoint/2010/main" val="40056611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t>18</a:t>
            </a:fld>
            <a:endParaRPr/>
          </a:p>
        </p:txBody>
      </p:sp>
    </p:spTree>
    <p:extLst>
      <p:ext uri="{BB962C8B-B14F-4D97-AF65-F5344CB8AC3E}">
        <p14:creationId xmlns:p14="http://schemas.microsoft.com/office/powerpoint/2010/main" val="18606128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t>19</a:t>
            </a:fld>
            <a:endParaRPr/>
          </a:p>
        </p:txBody>
      </p:sp>
    </p:spTree>
    <p:extLst>
      <p:ext uri="{BB962C8B-B14F-4D97-AF65-F5344CB8AC3E}">
        <p14:creationId xmlns:p14="http://schemas.microsoft.com/office/powerpoint/2010/main" val="13463376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ontent Placeholder 1"/>
          <p:cNvSpPr txBox="1">
            <a:spLocks noGrp="1"/>
          </p:cNvSpPr>
          <p:nvPr>
            <p:ph type="body" sz="half" idx="1"/>
          </p:nvPr>
        </p:nvSpPr>
        <p:spPr>
          <a:xfrm>
            <a:off x="361949" y="2950685"/>
            <a:ext cx="11468102" cy="2020340"/>
          </a:xfrm>
          <a:prstGeom prst="rect">
            <a:avLst/>
          </a:prstGeom>
        </p:spPr>
        <p:txBody>
          <a:bodyPr/>
          <a:lstStyle>
            <a:lvl1pPr marL="0" indent="0">
              <a:buSzTx/>
              <a:buNone/>
              <a:defRPr>
                <a:latin typeface="+mj-lt"/>
                <a:ea typeface="+mj-ea"/>
                <a:cs typeface="+mj-cs"/>
                <a:sym typeface="Arial"/>
              </a:defRPr>
            </a:lvl1pPr>
          </a:lstStyle>
          <a:p>
            <a:r>
              <a:t>Creación de contenido con inteligencia artificial (IA)</a:t>
            </a:r>
          </a:p>
        </p:txBody>
      </p:sp>
      <p:sp>
        <p:nvSpPr>
          <p:cNvPr id="134"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90" name="Title 4"/>
          <p:cNvSpPr txBox="1">
            <a:spLocks noGrp="1"/>
          </p:cNvSpPr>
          <p:nvPr>
            <p:ph type="title"/>
          </p:nvPr>
        </p:nvSpPr>
        <p:spPr>
          <a:xfrm>
            <a:off x="1453319" y="262439"/>
            <a:ext cx="9018362" cy="907455"/>
          </a:xfrm>
          <a:prstGeom prst="rect">
            <a:avLst/>
          </a:prstGeom>
        </p:spPr>
        <p:txBody>
          <a:bodyPr anchor="t"/>
          <a:lstStyle/>
          <a:p>
            <a:r>
              <a:rPr dirty="0"/>
              <a:t>¿Por </a:t>
            </a:r>
            <a:r>
              <a:rPr dirty="0" err="1"/>
              <a:t>Qué</a:t>
            </a:r>
            <a:r>
              <a:rPr dirty="0"/>
              <a:t> </a:t>
            </a:r>
            <a:r>
              <a:rPr lang="en-US" dirty="0" err="1"/>
              <a:t>Esto</a:t>
            </a:r>
            <a:r>
              <a:rPr lang="en-US" dirty="0"/>
              <a:t> </a:t>
            </a:r>
            <a:r>
              <a:rPr dirty="0" err="1"/>
              <a:t>Te</a:t>
            </a:r>
            <a:r>
              <a:rPr dirty="0"/>
              <a:t> </a:t>
            </a:r>
            <a:r>
              <a:rPr dirty="0" err="1"/>
              <a:t>Importa</a:t>
            </a:r>
            <a:r>
              <a:rPr dirty="0"/>
              <a:t>?</a:t>
            </a:r>
          </a:p>
        </p:txBody>
      </p:sp>
      <p:sp>
        <p:nvSpPr>
          <p:cNvPr id="1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77" name="AI Tool Master Lists"/>
          <p:cNvSpPr txBox="1">
            <a:spLocks noGrp="1"/>
          </p:cNvSpPr>
          <p:nvPr>
            <p:ph type="title"/>
          </p:nvPr>
        </p:nvSpPr>
        <p:spPr>
          <a:prstGeom prst="rect">
            <a:avLst/>
          </a:prstGeom>
        </p:spPr>
        <p:txBody>
          <a:bodyPr/>
          <a:lstStyle/>
          <a:p>
            <a:r>
              <a:t>AI Tool Master Lists</a:t>
            </a:r>
          </a:p>
        </p:txBody>
      </p:sp>
      <p:sp>
        <p:nvSpPr>
          <p:cNvPr id="178"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prstGeom prst="rect">
            <a:avLst/>
          </a:prstGeom>
        </p:spPr>
        <p:txBody>
          <a:bodyPr/>
          <a:lstStyle/>
          <a:p>
            <a:pPr>
              <a:defRPr>
                <a:solidFill>
                  <a:schemeClr val="accent3">
                    <a:lumOff val="-12941"/>
                  </a:schemeClr>
                </a:solidFill>
              </a:defRPr>
            </a:pPr>
            <a:r>
              <a:rPr dirty="0"/>
              <a:t>("AI tools" OR "GPT tools" OR "AI resources" OR "AI catalog" OR "AI list" OR "AI repository" OR "generative AI") ("list" OR "collection" OR "catalog" OR "repository" OR "guide") </a:t>
            </a:r>
          </a:p>
          <a:p>
            <a:r>
              <a:rPr dirty="0"/>
              <a:t>AI Master List Tool - </a:t>
            </a:r>
            <a:r>
              <a:rPr u="sng" dirty="0">
                <a:solidFill>
                  <a:srgbClr val="0563C1"/>
                </a:solidFill>
                <a:uFill>
                  <a:solidFill>
                    <a:srgbClr val="0563C1"/>
                  </a:solidFill>
                </a:uFill>
                <a:hlinkClick r:id="rId2"/>
              </a:rPr>
              <a:t>https://doc.clickup.com/25598832/d/h/rd6vg-14247/0b79ca1dc0f7429/rd6vg-12207</a:t>
            </a:r>
            <a:r>
              <a:rPr dirty="0"/>
              <a:t> </a:t>
            </a:r>
          </a:p>
          <a:p>
            <a:r>
              <a:rPr dirty="0"/>
              <a:t>AI Catalog Repo - </a:t>
            </a:r>
            <a:r>
              <a:rPr u="sng" dirty="0">
                <a:solidFill>
                  <a:srgbClr val="0563C1"/>
                </a:solidFill>
                <a:uFill>
                  <a:solidFill>
                    <a:srgbClr val="0563C1"/>
                  </a:solidFill>
                </a:uFill>
                <a:hlinkClick r:id="rId3"/>
              </a:rPr>
              <a:t>https://github.com/mehmetkahya0/ai-catalog</a:t>
            </a:r>
            <a:r>
              <a:rPr dirty="0"/>
              <a:t> </a:t>
            </a:r>
          </a:p>
          <a:p>
            <a:r>
              <a:rPr dirty="0"/>
              <a:t>- Awesome Generative AI - </a:t>
            </a:r>
            <a:r>
              <a:rPr u="sng" dirty="0">
                <a:solidFill>
                  <a:srgbClr val="0563C1"/>
                </a:solidFill>
                <a:uFill>
                  <a:solidFill>
                    <a:srgbClr val="0563C1"/>
                  </a:solidFill>
                </a:uFill>
                <a:hlinkClick r:id="rId4"/>
              </a:rPr>
              <a:t>https://github.com/amusi/awesome-ai-awesomeness</a:t>
            </a:r>
            <a:r>
              <a:rPr dirty="0"/>
              <a:t> </a:t>
            </a:r>
          </a:p>
          <a:p>
            <a:r>
              <a:rPr dirty="0" err="1"/>
              <a:t>FutureTools</a:t>
            </a:r>
            <a:r>
              <a:rPr dirty="0"/>
              <a:t> - </a:t>
            </a:r>
            <a:r>
              <a:rPr u="sng" dirty="0">
                <a:solidFill>
                  <a:srgbClr val="0563C1"/>
                </a:solidFill>
                <a:uFill>
                  <a:solidFill>
                    <a:srgbClr val="0563C1"/>
                  </a:solidFill>
                </a:uFill>
                <a:hlinkClick r:id="rId5"/>
              </a:rPr>
              <a:t>https://futuretools.io</a:t>
            </a:r>
            <a:r>
              <a:rPr dirty="0"/>
              <a:t> </a:t>
            </a:r>
          </a:p>
        </p:txBody>
      </p:sp>
      <p:sp>
        <p:nvSpPr>
          <p:cNvPr id="17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istas maestras de herramientas de IA"/>
          <p:cNvSpPr txBox="1">
            <a:spLocks noGrp="1"/>
          </p:cNvSpPr>
          <p:nvPr>
            <p:ph type="title"/>
          </p:nvPr>
        </p:nvSpPr>
        <p:spPr>
          <a:prstGeom prst="rect">
            <a:avLst/>
          </a:prstGeom>
        </p:spPr>
        <p:txBody>
          <a:bodyPr/>
          <a:lstStyle/>
          <a:p>
            <a:r>
              <a:t>Listas maestras de herramientas de IA</a:t>
            </a:r>
          </a:p>
        </p:txBody>
      </p:sp>
      <p:sp>
        <p:nvSpPr>
          <p:cNvPr id="182"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xfrm>
            <a:off x="838200" y="1825625"/>
            <a:ext cx="10515600" cy="4883132"/>
          </a:xfrm>
          <a:prstGeom prst="rect">
            <a:avLst/>
          </a:prstGeom>
        </p:spPr>
        <p:txBody>
          <a:bodyPr/>
          <a:lstStyle/>
          <a:p>
            <a:pPr>
              <a:defRPr i="1">
                <a:solidFill>
                  <a:schemeClr val="accent3">
                    <a:lumOff val="-12941"/>
                  </a:schemeClr>
                </a:solidFill>
              </a:defRPr>
            </a:pPr>
            <a:r>
              <a:t>("AI tools" OR "GPT tools" OR "AI resources" OR "AI catalog" OR "AI list" OR "AI repository" OR "generative AI") ("list" OR "collection" OR "catalog" OR "repository" OR "guide") </a:t>
            </a:r>
          </a:p>
          <a:p>
            <a:r>
              <a:t>Herramienta de lista maestra de IA - </a:t>
            </a:r>
            <a:r>
              <a:rPr u="sng">
                <a:solidFill>
                  <a:srgbClr val="0563C1"/>
                </a:solidFill>
                <a:uFill>
                  <a:solidFill>
                    <a:srgbClr val="0563C1"/>
                  </a:solidFill>
                </a:uFill>
                <a:hlinkClick r:id="rId2"/>
              </a:rPr>
              <a:t>https://doc.clickup.com/25598832/d/h/rd6vg-14247/0b79ca1dc0f7429/rd6vg-12207</a:t>
            </a:r>
            <a:r>
              <a:t> </a:t>
            </a:r>
          </a:p>
          <a:p>
            <a:r>
              <a:t>Repositorio de catálogos de IA - </a:t>
            </a:r>
            <a:r>
              <a:rPr u="sng">
                <a:solidFill>
                  <a:srgbClr val="0563C1"/>
                </a:solidFill>
                <a:uFill>
                  <a:solidFill>
                    <a:srgbClr val="0563C1"/>
                  </a:solidFill>
                </a:uFill>
                <a:hlinkClick r:id="rId3"/>
              </a:rPr>
              <a:t>https://github.com/mehmetkahya0/ai-catalog</a:t>
            </a:r>
            <a:r>
              <a:t> </a:t>
            </a:r>
          </a:p>
          <a:p>
            <a:r>
              <a:t>Impresionante IA generativa - </a:t>
            </a:r>
            <a:r>
              <a:rPr u="sng">
                <a:solidFill>
                  <a:srgbClr val="0563C1"/>
                </a:solidFill>
                <a:uFill>
                  <a:solidFill>
                    <a:srgbClr val="0563C1"/>
                  </a:solidFill>
                </a:uFill>
                <a:hlinkClick r:id="rId4"/>
              </a:rPr>
              <a:t>https://github.com/amusi/awesome-ai-awesomeness</a:t>
            </a:r>
            <a:r>
              <a:t> </a:t>
            </a:r>
          </a:p>
          <a:p>
            <a:r>
              <a:t>FutureTools - </a:t>
            </a:r>
            <a:r>
              <a:rPr u="sng">
                <a:solidFill>
                  <a:srgbClr val="0563C1"/>
                </a:solidFill>
                <a:uFill>
                  <a:solidFill>
                    <a:srgbClr val="0563C1"/>
                  </a:solidFill>
                </a:uFill>
                <a:hlinkClick r:id="rId5"/>
              </a:rPr>
              <a:t>https://futuretools.io</a:t>
            </a:r>
            <a:r>
              <a:t> </a:t>
            </a:r>
          </a:p>
        </p:txBody>
      </p:sp>
      <p:sp>
        <p:nvSpPr>
          <p:cNvPr id="1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36" name="Title 1"/>
          <p:cNvSpPr txBox="1">
            <a:spLocks noGrp="1"/>
          </p:cNvSpPr>
          <p:nvPr>
            <p:ph type="title"/>
          </p:nvPr>
        </p:nvSpPr>
        <p:spPr>
          <a:xfrm>
            <a:off x="1480483" y="365125"/>
            <a:ext cx="9873317" cy="1325563"/>
          </a:xfrm>
          <a:prstGeom prst="rect">
            <a:avLst/>
          </a:prstGeom>
        </p:spPr>
        <p:txBody>
          <a:bodyPr/>
          <a:lstStyle/>
          <a:p>
            <a:r>
              <a:rPr dirty="0"/>
              <a:t>Best Practices for Generating AI Content</a:t>
            </a:r>
          </a:p>
        </p:txBody>
      </p:sp>
      <p:sp>
        <p:nvSpPr>
          <p:cNvPr id="137" name="Content Placeholder 2"/>
          <p:cNvSpPr txBox="1">
            <a:spLocks noGrp="1"/>
          </p:cNvSpPr>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Be Specific</a:t>
            </a:r>
            <a: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Iterate and Refine</a:t>
            </a:r>
            <a: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Provide Context</a:t>
            </a:r>
            <a: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Remind AI of Constraints</a:t>
            </a:r>
            <a: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 Create templates with variables for common tasks to speed up the content generation process and maintain consistency.</a:t>
            </a:r>
          </a:p>
        </p:txBody>
      </p:sp>
      <p:sp>
        <p:nvSpPr>
          <p:cNvPr id="13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2" name="Content Placeholder 2">
            <a:extLst>
              <a:ext uri="{FF2B5EF4-FFF2-40B4-BE49-F238E27FC236}">
                <a16:creationId xmlns:a16="http://schemas.microsoft.com/office/drawing/2014/main" id="{12164000-FB42-5228-2D2B-EE9960A0429F}"/>
              </a:ext>
            </a:extLst>
          </p:cNvPr>
          <p:cNvSpPr txBox="1"/>
          <p:nvPr/>
        </p:nvSpPr>
        <p:spPr>
          <a:xfrm>
            <a:off x="49298" y="2054033"/>
            <a:ext cx="3127981" cy="4351339"/>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rPr dirty="0"/>
              <a:t>General Tips</a:t>
            </a:r>
          </a:p>
          <a:p>
            <a:pPr defTabSz="457200">
              <a:defRPr sz="1600">
                <a:solidFill>
                  <a:srgbClr val="1F2328"/>
                </a:solidFill>
                <a:latin typeface="Helvetica Neue"/>
                <a:ea typeface="Helvetica Neue"/>
                <a:cs typeface="Helvetica Neue"/>
                <a:sym typeface="Helvetica Neue"/>
              </a:defRPr>
            </a:pP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dirty="0">
                <a:latin typeface="+mn-lt"/>
                <a:ea typeface="+mn-ea"/>
                <a:cs typeface="+mn-cs"/>
                <a:sym typeface="Helvetica"/>
              </a:rPr>
              <a:t>Be Specific</a:t>
            </a:r>
            <a:endParaRPr dirty="0"/>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dirty="0">
                <a:latin typeface="+mn-lt"/>
                <a:ea typeface="+mn-ea"/>
                <a:cs typeface="+mn-cs"/>
                <a:sym typeface="Helvetica"/>
              </a:rPr>
              <a:t>Iterate and Refine</a:t>
            </a:r>
            <a:endParaRPr dirty="0"/>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dirty="0">
                <a:latin typeface="+mn-lt"/>
                <a:ea typeface="+mn-ea"/>
                <a:cs typeface="+mn-cs"/>
                <a:sym typeface="Helvetica"/>
              </a:rPr>
              <a:t>Provide Context</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Use Multiple Services</a:t>
            </a:r>
            <a:endParaRPr dirty="0"/>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dirty="0">
                <a:latin typeface="+mn-lt"/>
                <a:ea typeface="+mn-ea"/>
                <a:cs typeface="+mn-cs"/>
                <a:sym typeface="Helvetica"/>
              </a:rPr>
              <a:t>Remind AI of Constraints</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Make Templates</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300"/>
        </a:solidFill>
        <a:effectLst/>
      </p:bgPr>
    </p:bg>
    <p:spTree>
      <p:nvGrpSpPr>
        <p:cNvPr id="1" name=""/>
        <p:cNvGrpSpPr/>
        <p:nvPr/>
      </p:nvGrpSpPr>
      <p:grpSpPr>
        <a:xfrm>
          <a:off x="0" y="0"/>
          <a:ext cx="0" cy="0"/>
          <a:chOff x="0" y="0"/>
          <a:chExt cx="0" cy="0"/>
        </a:xfrm>
      </p:grpSpPr>
      <p:sp>
        <p:nvSpPr>
          <p:cNvPr id="141"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42"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3" name="Verifique la precisión: revise siempre el contenido generado por IA para verificar su precisión y relevancia.…"/>
          <p:cNvSpPr txBox="1">
            <a:spLocks noGrp="1"/>
          </p:cNvSpPr>
          <p:nvPr>
            <p:ph type="body" idx="1"/>
          </p:nvPr>
        </p:nvSpPr>
        <p:spPr>
          <a:xfrm>
            <a:off x="3177279" y="1727403"/>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r>
              <a:rPr>
                <a:latin typeface="+mn-lt"/>
                <a:ea typeface="+mn-ea"/>
                <a:cs typeface="+mn-cs"/>
                <a:sym typeface="Helvetica"/>
              </a:rPr>
              <a:t>: revise siempre el contenido generado por IA para verificar su precisión y relevancia.</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Sea específico</a:t>
            </a:r>
            <a:r>
              <a:rPr>
                <a:latin typeface="+mn-lt"/>
                <a:ea typeface="+mn-ea"/>
                <a:cs typeface="+mn-cs"/>
                <a:sym typeface="Helvetica"/>
              </a:rPr>
              <a:t>: defina claramente el tipo de contenido, la audiencia y el propósito cuando solicite a la IA.</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Iterar y refinar</a:t>
            </a:r>
            <a:r>
              <a:rPr>
                <a:latin typeface="+mn-lt"/>
                <a:ea typeface="+mn-ea"/>
                <a:cs typeface="+mn-cs"/>
                <a:sym typeface="Helvetica"/>
              </a:rPr>
              <a:t>: utilice indicaciones iterativas para refinar el contenido generado. Comience de manera amplia y limite los detalles.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Proporcionar contexto</a:t>
            </a:r>
            <a:r>
              <a:rPr>
                <a:latin typeface="+mn-lt"/>
                <a:ea typeface="+mn-ea"/>
                <a:cs typeface="+mn-cs"/>
                <a:sym typeface="Helvetica"/>
              </a:rPr>
              <a:t>: proporcione a la IA un contexto relevante para generar contenido más preciso y relevante.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r>
              <a:rPr>
                <a:latin typeface="+mn-lt"/>
                <a:ea typeface="+mn-ea"/>
                <a:cs typeface="+mn-cs"/>
                <a:sym typeface="Helvetica"/>
              </a:rPr>
              <a:t>: utilice una combinación de herramientas para aprovechar diferentes fortalezas y capacidades, como la búsqueda en Google de scripts o repositorios, imágenes o mensajes existentes para que la IA genere contenido o el uso de un modelo de generación de texto para crear un mejor mensaje para la generación de imágenes.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Recuerde de las restricciones</a:t>
            </a:r>
            <a:r>
              <a:rPr>
                <a:latin typeface="+mn-lt"/>
                <a:ea typeface="+mn-ea"/>
                <a:cs typeface="+mn-cs"/>
                <a:sym typeface="Helvetica"/>
              </a:rPr>
              <a:t>: si existen requisitos o restricciones específicos, recuérdeselo a la IA en el mensaje. Por ejemplo, límites de recuento de palabras, tono o pautas de estilo. Pídele que no sea perezoso y ve paso a paso.</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r>
              <a:rPr>
                <a:latin typeface="+mn-lt"/>
                <a:ea typeface="+mn-ea"/>
                <a:cs typeface="+mn-cs"/>
                <a:sym typeface="Helvetica"/>
              </a:rPr>
              <a:t>: cree plantillas con variables para tareas comunes para acelerar el proceso de generación de contenido y mantener la coherencia.</a:t>
            </a:r>
          </a:p>
        </p:txBody>
      </p:sp>
      <p:sp>
        <p:nvSpPr>
          <p:cNvPr id="144" name="Content Placeholder 2"/>
          <p:cNvSpPr txBox="1"/>
          <p:nvPr/>
        </p:nvSpPr>
        <p:spPr>
          <a:xfrm>
            <a:off x="49298" y="2054033"/>
            <a:ext cx="3127981" cy="4351339"/>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rPr dirty="0"/>
              <a:t>General Tips</a:t>
            </a:r>
          </a:p>
          <a:p>
            <a:pPr defTabSz="457200">
              <a:defRPr sz="1600">
                <a:solidFill>
                  <a:srgbClr val="1F2328"/>
                </a:solidFill>
                <a:latin typeface="Helvetica Neue"/>
                <a:ea typeface="Helvetica Neue"/>
                <a:cs typeface="Helvetica Neue"/>
                <a:sym typeface="Helvetica Neue"/>
              </a:defRPr>
            </a:pP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dirty="0">
                <a:latin typeface="+mn-lt"/>
                <a:ea typeface="+mn-ea"/>
                <a:cs typeface="+mn-cs"/>
                <a:sym typeface="Helvetica"/>
              </a:rPr>
              <a:t>Be Specific</a:t>
            </a:r>
            <a:endParaRPr dirty="0"/>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dirty="0">
                <a:latin typeface="+mn-lt"/>
                <a:ea typeface="+mn-ea"/>
                <a:cs typeface="+mn-cs"/>
                <a:sym typeface="Helvetica"/>
              </a:rPr>
              <a:t>Iterate and Refine</a:t>
            </a:r>
            <a:endParaRPr dirty="0"/>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dirty="0">
                <a:latin typeface="+mn-lt"/>
                <a:ea typeface="+mn-ea"/>
                <a:cs typeface="+mn-cs"/>
                <a:sym typeface="Helvetica"/>
              </a:rPr>
              <a:t>Provide Context</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Use Multiple Services</a:t>
            </a:r>
            <a:endParaRPr dirty="0"/>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dirty="0">
                <a:latin typeface="+mn-lt"/>
                <a:ea typeface="+mn-ea"/>
                <a:cs typeface="+mn-cs"/>
                <a:sym typeface="Helvetica"/>
              </a:rPr>
              <a:t>Remind AI of Constraints</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Make Templates</a:t>
            </a:r>
            <a:endParaRPr dirty="0"/>
          </a:p>
        </p:txBody>
      </p:sp>
      <p:sp>
        <p:nvSpPr>
          <p:cNvPr id="145"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9" name="Verifique la precisión…"/>
          <p:cNvSpPr txBox="1">
            <a:spLocks noGrp="1"/>
          </p:cNvSpPr>
          <p:nvPr>
            <p:ph type="body" sz="half" idx="1"/>
          </p:nvPr>
        </p:nvSpPr>
        <p:spPr>
          <a:xfrm>
            <a:off x="5970494" y="2028522"/>
            <a:ext cx="6085366"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latin typeface="+mn-lt"/>
                <a:ea typeface="+mn-ea"/>
                <a:cs typeface="+mn-cs"/>
                <a:sym typeface="Helvetica"/>
              </a:rPr>
              <a:t>Verifique</a:t>
            </a:r>
            <a:r>
              <a:rPr b="1" dirty="0">
                <a:latin typeface="+mn-lt"/>
                <a:ea typeface="+mn-ea"/>
                <a:cs typeface="+mn-cs"/>
                <a:sym typeface="Helvetica"/>
              </a:rPr>
              <a:t> la </a:t>
            </a:r>
            <a:r>
              <a:rPr b="1" dirty="0" err="1">
                <a:latin typeface="+mn-lt"/>
                <a:ea typeface="+mn-ea"/>
                <a:cs typeface="+mn-cs"/>
                <a:sym typeface="Helvetica"/>
              </a:rPr>
              <a:t>precisión</a:t>
            </a:r>
            <a:endParaRPr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dirty="0">
                <a:latin typeface="+mn-lt"/>
                <a:ea typeface="+mn-ea"/>
                <a:cs typeface="+mn-cs"/>
                <a:sym typeface="Helvetica"/>
              </a:rPr>
              <a:t>Sea </a:t>
            </a:r>
            <a:r>
              <a:rPr b="1" dirty="0" err="1">
                <a:latin typeface="+mn-lt"/>
                <a:ea typeface="+mn-ea"/>
                <a:cs typeface="+mn-cs"/>
                <a:sym typeface="Helvetica"/>
              </a:rPr>
              <a:t>específico</a:t>
            </a:r>
            <a:endParaRPr b="1"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dirty="0" err="1">
                <a:latin typeface="+mn-lt"/>
                <a:ea typeface="+mn-ea"/>
                <a:cs typeface="+mn-cs"/>
                <a:sym typeface="Helvetica"/>
              </a:rPr>
              <a:t>Iterar</a:t>
            </a:r>
            <a:r>
              <a:rPr b="1" dirty="0">
                <a:latin typeface="+mn-lt"/>
                <a:ea typeface="+mn-ea"/>
                <a:cs typeface="+mn-cs"/>
                <a:sym typeface="Helvetica"/>
              </a:rPr>
              <a:t> y </a:t>
            </a:r>
            <a:r>
              <a:rPr b="1" dirty="0" err="1">
                <a:latin typeface="+mn-lt"/>
                <a:ea typeface="+mn-ea"/>
                <a:cs typeface="+mn-cs"/>
                <a:sym typeface="Helvetica"/>
              </a:rPr>
              <a:t>refinar</a:t>
            </a:r>
            <a:endParaRPr b="1"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dirty="0" err="1">
                <a:latin typeface="+mn-lt"/>
                <a:ea typeface="+mn-ea"/>
                <a:cs typeface="+mn-cs"/>
                <a:sym typeface="Helvetica"/>
              </a:rPr>
              <a:t>Proporcionar</a:t>
            </a:r>
            <a:r>
              <a:rPr b="1" dirty="0">
                <a:latin typeface="+mn-lt"/>
                <a:ea typeface="+mn-ea"/>
                <a:cs typeface="+mn-cs"/>
                <a:sym typeface="Helvetica"/>
              </a:rPr>
              <a:t> </a:t>
            </a:r>
            <a:r>
              <a:rPr b="1" dirty="0" err="1">
                <a:latin typeface="+mn-lt"/>
                <a:ea typeface="+mn-ea"/>
                <a:cs typeface="+mn-cs"/>
                <a:sym typeface="Helvetica"/>
              </a:rPr>
              <a:t>contexto</a:t>
            </a:r>
            <a:endParaRPr b="1"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latin typeface="+mn-lt"/>
                <a:ea typeface="+mn-ea"/>
                <a:cs typeface="+mn-cs"/>
                <a:sym typeface="Helvetica"/>
              </a:rPr>
              <a:t>Utilice</a:t>
            </a:r>
            <a:r>
              <a:rPr b="1" dirty="0">
                <a:latin typeface="+mn-lt"/>
                <a:ea typeface="+mn-ea"/>
                <a:cs typeface="+mn-cs"/>
                <a:sym typeface="Helvetica"/>
              </a:rPr>
              <a:t> </a:t>
            </a:r>
            <a:r>
              <a:rPr b="1" dirty="0" err="1">
                <a:latin typeface="+mn-lt"/>
                <a:ea typeface="+mn-ea"/>
                <a:cs typeface="+mn-cs"/>
                <a:sym typeface="Helvetica"/>
              </a:rPr>
              <a:t>múltiples</a:t>
            </a:r>
            <a:r>
              <a:rPr b="1" dirty="0">
                <a:latin typeface="+mn-lt"/>
                <a:ea typeface="+mn-ea"/>
                <a:cs typeface="+mn-cs"/>
                <a:sym typeface="Helvetica"/>
              </a:rPr>
              <a:t> </a:t>
            </a:r>
            <a:r>
              <a:rPr b="1" dirty="0" err="1">
                <a:latin typeface="+mn-lt"/>
                <a:ea typeface="+mn-ea"/>
                <a:cs typeface="+mn-cs"/>
                <a:sym typeface="Helvetica"/>
              </a:rPr>
              <a:t>servicios</a:t>
            </a:r>
            <a:endParaRPr b="1"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dirty="0" err="1">
                <a:latin typeface="+mn-lt"/>
                <a:ea typeface="+mn-ea"/>
                <a:cs typeface="+mn-cs"/>
                <a:sym typeface="Helvetica"/>
              </a:rPr>
              <a:t>Recuerde</a:t>
            </a:r>
            <a:r>
              <a:rPr b="1" dirty="0">
                <a:latin typeface="+mn-lt"/>
                <a:ea typeface="+mn-ea"/>
                <a:cs typeface="+mn-cs"/>
                <a:sym typeface="Helvetica"/>
              </a:rPr>
              <a:t> </a:t>
            </a:r>
            <a:r>
              <a:rPr lang="en-US" b="1" dirty="0">
                <a:latin typeface="+mn-lt"/>
                <a:ea typeface="+mn-ea"/>
                <a:cs typeface="+mn-cs"/>
                <a:sym typeface="Helvetica"/>
              </a:rPr>
              <a:t>IA </a:t>
            </a:r>
            <a:r>
              <a:rPr b="1" dirty="0">
                <a:latin typeface="+mn-lt"/>
                <a:ea typeface="+mn-ea"/>
                <a:cs typeface="+mn-cs"/>
                <a:sym typeface="Helvetica"/>
              </a:rPr>
              <a:t>de las</a:t>
            </a:r>
            <a:r>
              <a:rPr lang="en-US" b="1" dirty="0">
                <a:latin typeface="+mn-lt"/>
                <a:ea typeface="+mn-ea"/>
                <a:cs typeface="+mn-cs"/>
                <a:sym typeface="Helvetica"/>
              </a:rPr>
              <a:t> </a:t>
            </a:r>
            <a:r>
              <a:rPr b="1" dirty="0" err="1">
                <a:latin typeface="+mn-lt"/>
                <a:ea typeface="+mn-ea"/>
                <a:cs typeface="+mn-cs"/>
                <a:sym typeface="Helvetica"/>
              </a:rPr>
              <a:t>restricciones</a:t>
            </a:r>
            <a:endParaRPr b="1"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latin typeface="+mn-lt"/>
                <a:ea typeface="+mn-ea"/>
                <a:cs typeface="+mn-cs"/>
                <a:sym typeface="Helvetica"/>
              </a:rPr>
              <a:t>Crear</a:t>
            </a:r>
            <a:r>
              <a:rPr b="1" dirty="0">
                <a:latin typeface="+mn-lt"/>
                <a:ea typeface="+mn-ea"/>
                <a:cs typeface="+mn-cs"/>
                <a:sym typeface="Helvetica"/>
              </a:rPr>
              <a:t> </a:t>
            </a:r>
            <a:r>
              <a:rPr b="1" dirty="0" err="1">
                <a:latin typeface="+mn-lt"/>
                <a:ea typeface="+mn-ea"/>
                <a:cs typeface="+mn-cs"/>
                <a:sym typeface="Helvetica"/>
              </a:rPr>
              <a:t>plantillas</a:t>
            </a:r>
            <a:endParaRPr b="1" dirty="0">
              <a:latin typeface="+mn-lt"/>
              <a:ea typeface="+mn-ea"/>
              <a:cs typeface="+mn-cs"/>
              <a:sym typeface="Helvetica"/>
            </a:endParaRP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dirty="0">
                <a:latin typeface="+mn-lt"/>
                <a:ea typeface="+mn-ea"/>
                <a:cs typeface="+mn-cs"/>
                <a:sym typeface="Helvetica"/>
              </a:rPr>
              <a:t>Be Specific</a:t>
            </a:r>
            <a:endParaRPr dirty="0"/>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dirty="0">
                <a:latin typeface="+mn-lt"/>
                <a:ea typeface="+mn-ea"/>
                <a:cs typeface="+mn-cs"/>
                <a:sym typeface="Helvetica"/>
              </a:rPr>
              <a:t>Iterate and Refine</a:t>
            </a:r>
            <a:endParaRPr dirty="0"/>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dirty="0">
                <a:latin typeface="+mn-lt"/>
                <a:ea typeface="+mn-ea"/>
                <a:cs typeface="+mn-cs"/>
                <a:sym typeface="Helvetica"/>
              </a:rPr>
              <a:t>Provide Context</a:t>
            </a:r>
            <a:endParaRPr dirty="0"/>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latin typeface="+mn-lt"/>
                <a:ea typeface="+mn-ea"/>
                <a:cs typeface="+mn-cs"/>
                <a:sym typeface="Helvetica"/>
              </a:rPr>
              <a:t>Use Multiple Services</a:t>
            </a:r>
            <a:endParaRPr dirty="0"/>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dirty="0">
                <a:latin typeface="+mn-lt"/>
                <a:ea typeface="+mn-ea"/>
                <a:cs typeface="+mn-cs"/>
                <a:sym typeface="Helvetica"/>
              </a:rPr>
              <a:t>Remind AI of Constraints</a:t>
            </a:r>
            <a:endParaRPr dirty="0"/>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latin typeface="+mn-lt"/>
                <a:ea typeface="+mn-ea"/>
                <a:cs typeface="+mn-cs"/>
                <a:sym typeface="Helvetica"/>
              </a:rPr>
              <a:t>Make Templates</a:t>
            </a:r>
            <a:endParaRPr dirty="0"/>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rPr/>
              <a:t>5</a:t>
            </a:fld>
            <a:endParaRPr/>
          </a:p>
        </p:txBody>
      </p:sp>
      <p:sp>
        <p:nvSpPr>
          <p:cNvPr id="2" name="English">
            <a:extLst>
              <a:ext uri="{FF2B5EF4-FFF2-40B4-BE49-F238E27FC236}">
                <a16:creationId xmlns:a16="http://schemas.microsoft.com/office/drawing/2014/main" id="{DC321049-F10C-0D14-F748-7424460D4F36}"/>
              </a:ext>
            </a:extLst>
          </p:cNvPr>
          <p:cNvSpPr/>
          <p:nvPr/>
        </p:nvSpPr>
        <p:spPr>
          <a:xfrm>
            <a:off x="5133143" y="5731369"/>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3" name="Spanish">
            <a:extLst>
              <a:ext uri="{FF2B5EF4-FFF2-40B4-BE49-F238E27FC236}">
                <a16:creationId xmlns:a16="http://schemas.microsoft.com/office/drawing/2014/main" id="{4596C4FA-5306-8F95-74B3-6847809E5634}"/>
              </a:ext>
            </a:extLst>
          </p:cNvPr>
          <p:cNvSpPr/>
          <p:nvPr/>
        </p:nvSpPr>
        <p:spPr>
          <a:xfrm>
            <a:off x="7671549" y="5727400"/>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4" name="English">
            <a:extLst>
              <a:ext uri="{FF2B5EF4-FFF2-40B4-BE49-F238E27FC236}">
                <a16:creationId xmlns:a16="http://schemas.microsoft.com/office/drawing/2014/main" id="{7F6FB995-54B3-C061-71FA-60D5A1765547}"/>
              </a:ext>
            </a:extLst>
          </p:cNvPr>
          <p:cNvSpPr/>
          <p:nvPr/>
        </p:nvSpPr>
        <p:spPr>
          <a:xfrm>
            <a:off x="2717850" y="5727400"/>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b="0"/>
              <a:t>Example Prompt</a:t>
            </a:r>
            <a:r>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"Write an article about data privacy"</a:t>
            </a:r>
          </a:p>
          <a:p>
            <a:r>
              <a:rPr dirty="0"/>
              <a:t>Better: "</a:t>
            </a:r>
            <a:r>
              <a:rPr dirty="0">
                <a:solidFill>
                  <a:srgbClr val="FF40FF"/>
                </a:solidFill>
              </a:rPr>
              <a:t>You are an expert in cybersecurity, the audience is a new military soldier with minimal higher education</a:t>
            </a:r>
            <a:r>
              <a:rPr dirty="0"/>
              <a:t>, </a:t>
            </a:r>
            <a:r>
              <a:rPr dirty="0">
                <a:solidFill>
                  <a:srgbClr val="942192"/>
                </a:solidFill>
              </a:rPr>
              <a:t>don't be lazy with your processing, take it step by step first considering the task, analyzing the result, then writing</a:t>
            </a:r>
            <a:r>
              <a:rPr dirty="0"/>
              <a:t>: </a:t>
            </a:r>
            <a:r>
              <a:rPr dirty="0">
                <a:solidFill>
                  <a:srgbClr val="0433FF"/>
                </a:solidFill>
              </a:rPr>
              <a:t>Write a persuasive article that is at between 500 and 650 words about the importance of data privacy in the digital age for military families. Include examples of data breaches and their impact on individuals</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Ejemplo de mensaje: texto"/>
          <p:cNvSpPr txBox="1">
            <a:spLocks noGrp="1"/>
          </p:cNvSpPr>
          <p:nvPr>
            <p:ph type="title"/>
          </p:nvPr>
        </p:nvSpPr>
        <p:spPr>
          <a:prstGeom prst="rect">
            <a:avLst/>
          </a:prstGeom>
        </p:spPr>
        <p:txBody>
          <a:bodyPr/>
          <a:lstStyle/>
          <a:p>
            <a:r>
              <a:rPr b="0" dirty="0" err="1"/>
              <a:t>Ejemplo</a:t>
            </a:r>
            <a:r>
              <a:rPr b="0" dirty="0"/>
              <a:t> de </a:t>
            </a:r>
            <a:r>
              <a:rPr b="0" dirty="0" err="1"/>
              <a:t>mensaje</a:t>
            </a:r>
            <a:r>
              <a:rPr b="0" dirty="0"/>
              <a:t>: </a:t>
            </a:r>
            <a:r>
              <a:rPr lang="en-US" b="0" dirty="0" err="1"/>
              <a:t>T</a:t>
            </a:r>
            <a:r>
              <a:rPr dirty="0" err="1"/>
              <a:t>exto</a:t>
            </a:r>
            <a:endParaRPr dirty="0"/>
          </a:p>
        </p:txBody>
      </p:sp>
      <p:sp>
        <p:nvSpPr>
          <p:cNvPr id="15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sp>
        <p:nvSpPr>
          <p:cNvPr id="2" name="English">
            <a:extLst>
              <a:ext uri="{FF2B5EF4-FFF2-40B4-BE49-F238E27FC236}">
                <a16:creationId xmlns:a16="http://schemas.microsoft.com/office/drawing/2014/main" id="{119C7186-E6CD-13A8-0498-9020C952C405}"/>
              </a:ext>
            </a:extLst>
          </p:cNvPr>
          <p:cNvSpPr/>
          <p:nvPr/>
        </p:nvSpPr>
        <p:spPr>
          <a:xfrm>
            <a:off x="5133143" y="5731369"/>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3" name="Spanish">
            <a:extLst>
              <a:ext uri="{FF2B5EF4-FFF2-40B4-BE49-F238E27FC236}">
                <a16:creationId xmlns:a16="http://schemas.microsoft.com/office/drawing/2014/main" id="{FB917017-EEA7-3E17-15F1-9C41779CA4B2}"/>
              </a:ext>
            </a:extLst>
          </p:cNvPr>
          <p:cNvSpPr/>
          <p:nvPr/>
        </p:nvSpPr>
        <p:spPr>
          <a:xfrm>
            <a:off x="7671549" y="5727400"/>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4" name="English">
            <a:extLst>
              <a:ext uri="{FF2B5EF4-FFF2-40B4-BE49-F238E27FC236}">
                <a16:creationId xmlns:a16="http://schemas.microsoft.com/office/drawing/2014/main" id="{45D9464D-00EB-BF37-B040-0AFDBD252C47}"/>
              </a:ext>
            </a:extLst>
          </p:cNvPr>
          <p:cNvSpPr/>
          <p:nvPr/>
        </p:nvSpPr>
        <p:spPr>
          <a:xfrm>
            <a:off x="2717850" y="5727400"/>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
        <p:nvSpPr>
          <p:cNvPr id="8" name="Malo: &quot;Escribe un artículo sobre privacidad de datos&quot;.…">
            <a:extLst>
              <a:ext uri="{FF2B5EF4-FFF2-40B4-BE49-F238E27FC236}">
                <a16:creationId xmlns:a16="http://schemas.microsoft.com/office/drawing/2014/main" id="{69D3DCBD-38F3-CA61-F1E0-46349F9E94BD}"/>
              </a:ext>
            </a:extLst>
          </p:cNvPr>
          <p:cNvSpPr txBox="1">
            <a:spLocks noGrp="1"/>
          </p:cNvSpPr>
          <p:nvPr>
            <p:ph type="body" idx="1"/>
          </p:nvPr>
        </p:nvSpPr>
        <p:spPr>
          <a:xfrm>
            <a:off x="838200" y="1825625"/>
            <a:ext cx="10515600" cy="4351338"/>
          </a:xfrm>
          <a:prstGeom prst="rect">
            <a:avLst/>
          </a:prstGeom>
        </p:spPr>
        <p:txBody>
          <a:bodyPr/>
          <a:lstStyle/>
          <a:p>
            <a:pPr>
              <a:defRPr i="1" strike="sngStrike"/>
            </a:pPr>
            <a:r>
              <a:rPr dirty="0"/>
              <a:t>Malo: "Escribe un </a:t>
            </a:r>
            <a:r>
              <a:rPr dirty="0" err="1"/>
              <a:t>artículo</a:t>
            </a:r>
            <a:r>
              <a:rPr dirty="0"/>
              <a:t> </a:t>
            </a:r>
            <a:r>
              <a:rPr dirty="0" err="1"/>
              <a:t>sobre</a:t>
            </a:r>
            <a:r>
              <a:rPr dirty="0"/>
              <a:t> </a:t>
            </a:r>
            <a:r>
              <a:rPr dirty="0" err="1"/>
              <a:t>privacidad</a:t>
            </a:r>
            <a:r>
              <a:rPr dirty="0"/>
              <a:t> de </a:t>
            </a:r>
            <a:r>
              <a:rPr dirty="0" err="1"/>
              <a:t>datos</a:t>
            </a:r>
            <a:r>
              <a:rPr dirty="0"/>
              <a:t>"</a:t>
            </a:r>
          </a:p>
          <a:p>
            <a:r>
              <a:rPr dirty="0" err="1"/>
              <a:t>Mejor</a:t>
            </a:r>
            <a:r>
              <a:rPr dirty="0"/>
              <a:t>: "</a:t>
            </a:r>
            <a:r>
              <a:rPr dirty="0">
                <a:solidFill>
                  <a:srgbClr val="FF40FF"/>
                </a:solidFill>
              </a:rPr>
              <a:t>Eres un </a:t>
            </a:r>
            <a:r>
              <a:rPr dirty="0" err="1">
                <a:solidFill>
                  <a:srgbClr val="FF40FF"/>
                </a:solidFill>
              </a:rPr>
              <a:t>experto</a:t>
            </a:r>
            <a:r>
              <a:rPr dirty="0">
                <a:solidFill>
                  <a:srgbClr val="FF40FF"/>
                </a:solidFill>
              </a:rPr>
              <a:t> </a:t>
            </a:r>
            <a:r>
              <a:rPr dirty="0" err="1">
                <a:solidFill>
                  <a:srgbClr val="FF40FF"/>
                </a:solidFill>
              </a:rPr>
              <a:t>en</a:t>
            </a:r>
            <a:r>
              <a:rPr dirty="0">
                <a:solidFill>
                  <a:srgbClr val="FF40FF"/>
                </a:solidFill>
              </a:rPr>
              <a:t> </a:t>
            </a:r>
            <a:r>
              <a:rPr dirty="0" err="1">
                <a:solidFill>
                  <a:srgbClr val="FF40FF"/>
                </a:solidFill>
              </a:rPr>
              <a:t>ciberseguridad</a:t>
            </a:r>
            <a:r>
              <a:rPr lang="en-US" dirty="0">
                <a:solidFill>
                  <a:srgbClr val="FF40FF"/>
                </a:solidFill>
              </a:rPr>
              <a:t>.</a:t>
            </a:r>
            <a:r>
              <a:rPr dirty="0">
                <a:solidFill>
                  <a:srgbClr val="FF40FF"/>
                </a:solidFill>
              </a:rPr>
              <a:t> </a:t>
            </a:r>
            <a:r>
              <a:rPr lang="en-US" dirty="0">
                <a:solidFill>
                  <a:srgbClr val="FF40FF"/>
                </a:solidFill>
              </a:rPr>
              <a:t>la audiencia</a:t>
            </a:r>
            <a:r>
              <a:rPr dirty="0">
                <a:solidFill>
                  <a:srgbClr val="FF40FF"/>
                </a:solidFill>
              </a:rPr>
              <a:t> es un </a:t>
            </a:r>
            <a:r>
              <a:rPr lang="en-US" dirty="0">
                <a:solidFill>
                  <a:srgbClr val="FF40FF"/>
                </a:solidFill>
              </a:rPr>
              <a:t>nu</a:t>
            </a:r>
            <a:r>
              <a:rPr dirty="0">
                <a:solidFill>
                  <a:srgbClr val="FF40FF"/>
                </a:solidFill>
              </a:rPr>
              <a:t>evo soldado </a:t>
            </a:r>
            <a:r>
              <a:rPr dirty="0" err="1">
                <a:solidFill>
                  <a:srgbClr val="FF40FF"/>
                </a:solidFill>
              </a:rPr>
              <a:t>militar</a:t>
            </a:r>
            <a:r>
              <a:rPr dirty="0">
                <a:solidFill>
                  <a:srgbClr val="FF40FF"/>
                </a:solidFill>
              </a:rPr>
              <a:t> con </a:t>
            </a:r>
            <a:r>
              <a:rPr dirty="0" err="1">
                <a:solidFill>
                  <a:srgbClr val="FF40FF"/>
                </a:solidFill>
              </a:rPr>
              <a:t>una</a:t>
            </a:r>
            <a:r>
              <a:rPr dirty="0">
                <a:solidFill>
                  <a:srgbClr val="FF40FF"/>
                </a:solidFill>
              </a:rPr>
              <a:t> </a:t>
            </a:r>
            <a:r>
              <a:rPr dirty="0" err="1">
                <a:solidFill>
                  <a:srgbClr val="FF40FF"/>
                </a:solidFill>
              </a:rPr>
              <a:t>educación</a:t>
            </a:r>
            <a:r>
              <a:rPr dirty="0">
                <a:solidFill>
                  <a:srgbClr val="FF40FF"/>
                </a:solidFill>
              </a:rPr>
              <a:t> superior </a:t>
            </a:r>
            <a:r>
              <a:rPr dirty="0" err="1">
                <a:solidFill>
                  <a:srgbClr val="FF40FF"/>
                </a:solidFill>
              </a:rPr>
              <a:t>mínima</a:t>
            </a:r>
            <a:r>
              <a:rPr dirty="0">
                <a:solidFill>
                  <a:srgbClr val="FF40FF"/>
                </a:solidFill>
              </a:rPr>
              <a:t>.</a:t>
            </a:r>
            <a:r>
              <a:rPr dirty="0"/>
              <a:t> </a:t>
            </a:r>
            <a:r>
              <a:rPr dirty="0">
                <a:solidFill>
                  <a:srgbClr val="942192"/>
                </a:solidFill>
              </a:rPr>
              <a:t>No seas </a:t>
            </a:r>
            <a:r>
              <a:rPr dirty="0" err="1">
                <a:solidFill>
                  <a:srgbClr val="942192"/>
                </a:solidFill>
              </a:rPr>
              <a:t>perezoso</a:t>
            </a:r>
            <a:r>
              <a:rPr dirty="0">
                <a:solidFill>
                  <a:srgbClr val="942192"/>
                </a:solidFill>
              </a:rPr>
              <a:t> con </a:t>
            </a:r>
            <a:r>
              <a:rPr dirty="0" err="1">
                <a:solidFill>
                  <a:srgbClr val="942192"/>
                </a:solidFill>
              </a:rPr>
              <a:t>tu</a:t>
            </a:r>
            <a:r>
              <a:rPr dirty="0">
                <a:solidFill>
                  <a:srgbClr val="942192"/>
                </a:solidFill>
              </a:rPr>
              <a:t> </a:t>
            </a:r>
            <a:r>
              <a:rPr dirty="0" err="1">
                <a:solidFill>
                  <a:srgbClr val="942192"/>
                </a:solidFill>
              </a:rPr>
              <a:t>procesamiento</a:t>
            </a:r>
            <a:r>
              <a:rPr dirty="0">
                <a:solidFill>
                  <a:srgbClr val="942192"/>
                </a:solidFill>
              </a:rPr>
              <a:t>, </a:t>
            </a:r>
            <a:r>
              <a:rPr dirty="0" err="1">
                <a:solidFill>
                  <a:srgbClr val="942192"/>
                </a:solidFill>
              </a:rPr>
              <a:t>hazlo</a:t>
            </a:r>
            <a:r>
              <a:rPr dirty="0">
                <a:solidFill>
                  <a:srgbClr val="942192"/>
                </a:solidFill>
              </a:rPr>
              <a:t> paso a paso, primero </a:t>
            </a:r>
            <a:r>
              <a:rPr dirty="0" err="1">
                <a:solidFill>
                  <a:srgbClr val="942192"/>
                </a:solidFill>
              </a:rPr>
              <a:t>considerando</a:t>
            </a:r>
            <a:r>
              <a:rPr dirty="0">
                <a:solidFill>
                  <a:srgbClr val="942192"/>
                </a:solidFill>
              </a:rPr>
              <a:t> la </a:t>
            </a:r>
            <a:r>
              <a:rPr dirty="0" err="1">
                <a:solidFill>
                  <a:srgbClr val="942192"/>
                </a:solidFill>
              </a:rPr>
              <a:t>tarea</a:t>
            </a:r>
            <a:r>
              <a:rPr dirty="0">
                <a:solidFill>
                  <a:srgbClr val="942192"/>
                </a:solidFill>
              </a:rPr>
              <a:t>, </a:t>
            </a:r>
            <a:r>
              <a:rPr dirty="0" err="1">
                <a:solidFill>
                  <a:srgbClr val="942192"/>
                </a:solidFill>
              </a:rPr>
              <a:t>analizando</a:t>
            </a:r>
            <a:r>
              <a:rPr dirty="0">
                <a:solidFill>
                  <a:srgbClr val="942192"/>
                </a:solidFill>
              </a:rPr>
              <a:t> </a:t>
            </a:r>
            <a:r>
              <a:rPr dirty="0" err="1">
                <a:solidFill>
                  <a:srgbClr val="942192"/>
                </a:solidFill>
              </a:rPr>
              <a:t>el</a:t>
            </a:r>
            <a:r>
              <a:rPr dirty="0">
                <a:solidFill>
                  <a:srgbClr val="942192"/>
                </a:solidFill>
              </a:rPr>
              <a:t> </a:t>
            </a:r>
            <a:r>
              <a:rPr dirty="0" err="1">
                <a:solidFill>
                  <a:srgbClr val="942192"/>
                </a:solidFill>
              </a:rPr>
              <a:t>resultado</a:t>
            </a:r>
            <a:r>
              <a:rPr dirty="0">
                <a:solidFill>
                  <a:srgbClr val="942192"/>
                </a:solidFill>
              </a:rPr>
              <a:t> y luego </a:t>
            </a:r>
            <a:r>
              <a:rPr dirty="0" err="1">
                <a:solidFill>
                  <a:srgbClr val="942192"/>
                </a:solidFill>
              </a:rPr>
              <a:t>escribiendo</a:t>
            </a:r>
            <a:r>
              <a:rPr dirty="0"/>
              <a:t>: </a:t>
            </a:r>
            <a:r>
              <a:rPr dirty="0">
                <a:solidFill>
                  <a:srgbClr val="0433FF"/>
                </a:solidFill>
              </a:rPr>
              <a:t>Escriba un </a:t>
            </a:r>
            <a:r>
              <a:rPr dirty="0" err="1">
                <a:solidFill>
                  <a:srgbClr val="0433FF"/>
                </a:solidFill>
              </a:rPr>
              <a:t>artículo</a:t>
            </a:r>
            <a:r>
              <a:rPr dirty="0">
                <a:solidFill>
                  <a:srgbClr val="0433FF"/>
                </a:solidFill>
              </a:rPr>
              <a:t> </a:t>
            </a:r>
            <a:r>
              <a:rPr dirty="0" err="1">
                <a:solidFill>
                  <a:srgbClr val="0433FF"/>
                </a:solidFill>
              </a:rPr>
              <a:t>persuasivo</a:t>
            </a:r>
            <a:r>
              <a:rPr dirty="0">
                <a:solidFill>
                  <a:srgbClr val="0433FF"/>
                </a:solidFill>
              </a:rPr>
              <a:t> de entre 500 y 650 palabras </a:t>
            </a:r>
            <a:r>
              <a:rPr dirty="0" err="1">
                <a:solidFill>
                  <a:srgbClr val="0433FF"/>
                </a:solidFill>
              </a:rPr>
              <a:t>sobre</a:t>
            </a:r>
            <a:r>
              <a:rPr dirty="0">
                <a:solidFill>
                  <a:srgbClr val="0433FF"/>
                </a:solidFill>
              </a:rPr>
              <a:t> la </a:t>
            </a:r>
            <a:r>
              <a:rPr dirty="0" err="1">
                <a:solidFill>
                  <a:srgbClr val="0433FF"/>
                </a:solidFill>
              </a:rPr>
              <a:t>importancia</a:t>
            </a:r>
            <a:r>
              <a:rPr dirty="0">
                <a:solidFill>
                  <a:srgbClr val="0433FF"/>
                </a:solidFill>
              </a:rPr>
              <a:t> de la </a:t>
            </a:r>
            <a:r>
              <a:rPr dirty="0" err="1">
                <a:solidFill>
                  <a:srgbClr val="0433FF"/>
                </a:solidFill>
              </a:rPr>
              <a:t>privacidad</a:t>
            </a:r>
            <a:r>
              <a:rPr dirty="0">
                <a:solidFill>
                  <a:srgbClr val="0433FF"/>
                </a:solidFill>
              </a:rPr>
              <a:t> de </a:t>
            </a:r>
            <a:r>
              <a:rPr dirty="0" err="1">
                <a:solidFill>
                  <a:srgbClr val="0433FF"/>
                </a:solidFill>
              </a:rPr>
              <a:t>los</a:t>
            </a:r>
            <a:r>
              <a:rPr dirty="0">
                <a:solidFill>
                  <a:srgbClr val="0433FF"/>
                </a:solidFill>
              </a:rPr>
              <a:t> </a:t>
            </a:r>
            <a:r>
              <a:rPr dirty="0" err="1">
                <a:solidFill>
                  <a:srgbClr val="0433FF"/>
                </a:solidFill>
              </a:rPr>
              <a:t>datos</a:t>
            </a:r>
            <a:r>
              <a:rPr dirty="0">
                <a:solidFill>
                  <a:srgbClr val="0433FF"/>
                </a:solidFill>
              </a:rPr>
              <a:t> </a:t>
            </a:r>
            <a:r>
              <a:rPr dirty="0" err="1">
                <a:solidFill>
                  <a:srgbClr val="0433FF"/>
                </a:solidFill>
              </a:rPr>
              <a:t>en</a:t>
            </a:r>
            <a:r>
              <a:rPr dirty="0">
                <a:solidFill>
                  <a:srgbClr val="0433FF"/>
                </a:solidFill>
              </a:rPr>
              <a:t> la era digital</a:t>
            </a:r>
            <a:r>
              <a:rPr lang="en-US" dirty="0">
                <a:solidFill>
                  <a:srgbClr val="0433FF"/>
                </a:solidFill>
              </a:rPr>
              <a:t>,</a:t>
            </a:r>
            <a:r>
              <a:rPr dirty="0">
                <a:solidFill>
                  <a:srgbClr val="0433FF"/>
                </a:solidFill>
              </a:rPr>
              <a:t> para las </a:t>
            </a:r>
            <a:r>
              <a:rPr dirty="0" err="1">
                <a:solidFill>
                  <a:srgbClr val="0433FF"/>
                </a:solidFill>
              </a:rPr>
              <a:t>familias</a:t>
            </a:r>
            <a:r>
              <a:rPr dirty="0">
                <a:solidFill>
                  <a:srgbClr val="0433FF"/>
                </a:solidFill>
              </a:rPr>
              <a:t> de </a:t>
            </a:r>
            <a:r>
              <a:rPr dirty="0" err="1">
                <a:solidFill>
                  <a:srgbClr val="0433FF"/>
                </a:solidFill>
              </a:rPr>
              <a:t>militares</a:t>
            </a:r>
            <a:r>
              <a:rPr dirty="0">
                <a:solidFill>
                  <a:srgbClr val="0433FF"/>
                </a:solidFill>
              </a:rPr>
              <a:t>. </a:t>
            </a:r>
            <a:r>
              <a:rPr dirty="0" err="1">
                <a:solidFill>
                  <a:srgbClr val="0433FF"/>
                </a:solidFill>
              </a:rPr>
              <a:t>Incluir</a:t>
            </a:r>
            <a:r>
              <a:rPr dirty="0">
                <a:solidFill>
                  <a:srgbClr val="0433FF"/>
                </a:solidFill>
              </a:rPr>
              <a:t> </a:t>
            </a:r>
            <a:r>
              <a:rPr dirty="0" err="1">
                <a:solidFill>
                  <a:srgbClr val="0433FF"/>
                </a:solidFill>
              </a:rPr>
              <a:t>ejemplos</a:t>
            </a:r>
            <a:r>
              <a:rPr dirty="0">
                <a:solidFill>
                  <a:srgbClr val="0433FF"/>
                </a:solidFill>
              </a:rPr>
              <a:t> de </a:t>
            </a:r>
            <a:r>
              <a:rPr dirty="0" err="1">
                <a:solidFill>
                  <a:srgbClr val="0433FF"/>
                </a:solidFill>
              </a:rPr>
              <a:t>violaciones</a:t>
            </a:r>
            <a:r>
              <a:rPr dirty="0">
                <a:solidFill>
                  <a:srgbClr val="0433FF"/>
                </a:solidFill>
              </a:rPr>
              <a:t> de </a:t>
            </a:r>
            <a:r>
              <a:rPr dirty="0" err="1">
                <a:solidFill>
                  <a:srgbClr val="0433FF"/>
                </a:solidFill>
              </a:rPr>
              <a:t>datos</a:t>
            </a:r>
            <a:r>
              <a:rPr dirty="0">
                <a:solidFill>
                  <a:srgbClr val="0433FF"/>
                </a:solidFill>
              </a:rPr>
              <a:t> y </a:t>
            </a:r>
            <a:r>
              <a:rPr dirty="0" err="1">
                <a:solidFill>
                  <a:srgbClr val="0433FF"/>
                </a:solidFill>
              </a:rPr>
              <a:t>su</a:t>
            </a:r>
            <a:r>
              <a:rPr dirty="0">
                <a:solidFill>
                  <a:srgbClr val="0433FF"/>
                </a:solidFill>
              </a:rPr>
              <a:t> </a:t>
            </a:r>
            <a:r>
              <a:rPr dirty="0" err="1">
                <a:solidFill>
                  <a:srgbClr val="0433FF"/>
                </a:solidFill>
              </a:rPr>
              <a:t>impacto</a:t>
            </a:r>
            <a:r>
              <a:rPr dirty="0">
                <a:solidFill>
                  <a:srgbClr val="0433FF"/>
                </a:solidFill>
              </a:rPr>
              <a:t> </a:t>
            </a:r>
            <a:r>
              <a:rPr dirty="0" err="1">
                <a:solidFill>
                  <a:srgbClr val="0433FF"/>
                </a:solidFill>
              </a:rPr>
              <a:t>en</a:t>
            </a:r>
            <a:r>
              <a:rPr dirty="0">
                <a:solidFill>
                  <a:srgbClr val="0433FF"/>
                </a:solidFill>
              </a:rPr>
              <a:t> las personas</a:t>
            </a:r>
            <a:r>
              <a:rPr dirty="0"/>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a:t>Practice</a:t>
            </a:r>
            <a:r>
              <a:rPr b="0" dirty="0"/>
              <a:t> Prompt</a:t>
            </a:r>
            <a:r>
              <a:rPr dirty="0"/>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a:t>
            </a:r>
            <a:r>
              <a:rPr lang="en-US" dirty="0"/>
              <a:t>Write a Social Media Post about the partnerships with the US</a:t>
            </a:r>
            <a:r>
              <a:rPr dirty="0"/>
              <a:t>"</a:t>
            </a:r>
          </a:p>
          <a:p>
            <a:r>
              <a:rPr dirty="0"/>
              <a:t>Better: "</a:t>
            </a:r>
            <a:r>
              <a:rPr lang="en-US" dirty="0">
                <a:solidFill>
                  <a:srgbClr val="FF40FF"/>
                </a:solidFill>
              </a:rPr>
              <a:t>Context Text HERE</a:t>
            </a:r>
            <a:r>
              <a:rPr dirty="0"/>
              <a:t>, </a:t>
            </a:r>
            <a:r>
              <a:rPr lang="en-US" dirty="0">
                <a:solidFill>
                  <a:srgbClr val="942192"/>
                </a:solidFill>
              </a:rPr>
              <a:t>Constraints and Limitations HERE </a:t>
            </a:r>
            <a:r>
              <a:rPr dirty="0"/>
              <a:t>: </a:t>
            </a:r>
            <a:r>
              <a:rPr lang="en-US" dirty="0">
                <a:solidFill>
                  <a:srgbClr val="0433FF"/>
                </a:solidFill>
              </a:rPr>
              <a:t>Specific Request HERE</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16939462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err="1"/>
              <a:t>Mensaje</a:t>
            </a:r>
            <a:r>
              <a:rPr lang="en-US" b="0" dirty="0"/>
              <a:t> de </a:t>
            </a:r>
            <a:r>
              <a:rPr lang="en-US" b="0" dirty="0" err="1"/>
              <a:t>Practica</a:t>
            </a:r>
            <a:r>
              <a:rPr lang="en-US" b="0" dirty="0"/>
              <a:t> </a:t>
            </a:r>
            <a:r>
              <a:rPr dirty="0"/>
              <a:t>: </a:t>
            </a:r>
            <a:r>
              <a:rPr lang="en-US" dirty="0" err="1"/>
              <a:t>Texto</a:t>
            </a:r>
            <a:endParaRPr dirty="0"/>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lang="en-US" dirty="0"/>
              <a:t>Malo: "Escribe </a:t>
            </a:r>
            <a:r>
              <a:rPr lang="en-US" dirty="0" err="1"/>
              <a:t>una</a:t>
            </a:r>
            <a:r>
              <a:rPr lang="en-US" dirty="0"/>
              <a:t> </a:t>
            </a:r>
            <a:r>
              <a:rPr lang="en-US" dirty="0" err="1"/>
              <a:t>publicación</a:t>
            </a:r>
            <a:r>
              <a:rPr lang="en-US" dirty="0"/>
              <a:t> </a:t>
            </a:r>
            <a:r>
              <a:rPr lang="en-US" dirty="0" err="1"/>
              <a:t>en</a:t>
            </a:r>
            <a:r>
              <a:rPr lang="en-US" dirty="0"/>
              <a:t> las redes </a:t>
            </a:r>
            <a:r>
              <a:rPr lang="en-US" dirty="0" err="1"/>
              <a:t>sociales</a:t>
            </a:r>
            <a:r>
              <a:rPr lang="en-US" dirty="0"/>
              <a:t> </a:t>
            </a:r>
            <a:r>
              <a:rPr lang="en-US" dirty="0" err="1"/>
              <a:t>sobre</a:t>
            </a:r>
            <a:r>
              <a:rPr lang="en-US" dirty="0"/>
              <a:t> las </a:t>
            </a:r>
            <a:r>
              <a:rPr lang="en-US" dirty="0" err="1"/>
              <a:t>asociaciones</a:t>
            </a:r>
            <a:r>
              <a:rPr lang="en-US" dirty="0"/>
              <a:t> con </a:t>
            </a:r>
            <a:r>
              <a:rPr lang="en-US" dirty="0" err="1"/>
              <a:t>Estados</a:t>
            </a:r>
            <a:r>
              <a:rPr lang="en-US" dirty="0"/>
              <a:t> Unidos"</a:t>
            </a:r>
          </a:p>
          <a:p>
            <a:r>
              <a:rPr lang="en-US" dirty="0" err="1"/>
              <a:t>Mejor</a:t>
            </a:r>
            <a:r>
              <a:rPr lang="en-US" dirty="0"/>
              <a:t>: "</a:t>
            </a:r>
            <a:r>
              <a:rPr lang="en-US" dirty="0" err="1">
                <a:solidFill>
                  <a:srgbClr val="FF40FF"/>
                </a:solidFill>
              </a:rPr>
              <a:t>Texto</a:t>
            </a:r>
            <a:r>
              <a:rPr lang="en-US" dirty="0">
                <a:solidFill>
                  <a:srgbClr val="FF40FF"/>
                </a:solidFill>
              </a:rPr>
              <a:t> contextual AQUÍ</a:t>
            </a:r>
            <a:r>
              <a:rPr lang="en-US" dirty="0"/>
              <a:t>, </a:t>
            </a:r>
            <a:r>
              <a:rPr lang="en-US" dirty="0" err="1">
                <a:solidFill>
                  <a:srgbClr val="942192"/>
                </a:solidFill>
              </a:rPr>
              <a:t>Restricciones</a:t>
            </a:r>
            <a:r>
              <a:rPr lang="en-US" dirty="0">
                <a:solidFill>
                  <a:srgbClr val="942192"/>
                </a:solidFill>
              </a:rPr>
              <a:t> y </a:t>
            </a:r>
            <a:r>
              <a:rPr lang="en-US" dirty="0" err="1">
                <a:solidFill>
                  <a:srgbClr val="942192"/>
                </a:solidFill>
              </a:rPr>
              <a:t>limitaciones</a:t>
            </a:r>
            <a:r>
              <a:rPr lang="en-US" dirty="0">
                <a:solidFill>
                  <a:srgbClr val="942192"/>
                </a:solidFill>
              </a:rPr>
              <a:t> AQUÍ,</a:t>
            </a:r>
            <a:r>
              <a:rPr lang="en-US" dirty="0"/>
              <a:t> </a:t>
            </a:r>
            <a:r>
              <a:rPr lang="en-US" dirty="0" err="1">
                <a:solidFill>
                  <a:srgbClr val="0433FF"/>
                </a:solidFill>
              </a:rPr>
              <a:t>Solicitud</a:t>
            </a:r>
            <a:r>
              <a:rPr lang="en-US" dirty="0">
                <a:solidFill>
                  <a:srgbClr val="0433FF"/>
                </a:solidFill>
              </a:rPr>
              <a:t> </a:t>
            </a:r>
            <a:r>
              <a:rPr lang="en-US" dirty="0" err="1">
                <a:solidFill>
                  <a:srgbClr val="0433FF"/>
                </a:solidFill>
              </a:rPr>
              <a:t>rápida</a:t>
            </a:r>
            <a:r>
              <a:rPr lang="en-US" dirty="0">
                <a:solidFill>
                  <a:srgbClr val="0433FF"/>
                </a:solidFill>
              </a:rPr>
              <a:t> </a:t>
            </a:r>
            <a:r>
              <a:rPr lang="en-US" dirty="0" err="1">
                <a:solidFill>
                  <a:srgbClr val="0433FF"/>
                </a:solidFill>
              </a:rPr>
              <a:t>específica</a:t>
            </a:r>
            <a:r>
              <a:rPr lang="en-US" dirty="0">
                <a:solidFill>
                  <a:srgbClr val="0433FF"/>
                </a:solidFill>
              </a:rPr>
              <a:t> para IA AQUÍ</a:t>
            </a:r>
            <a:r>
              <a:rPr lang="en-US"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
        <p:nvSpPr>
          <p:cNvPr id="5" name="English">
            <a:extLst>
              <a:ext uri="{FF2B5EF4-FFF2-40B4-BE49-F238E27FC236}">
                <a16:creationId xmlns:a16="http://schemas.microsoft.com/office/drawing/2014/main" id="{13922A8C-0E92-C4F2-7DCE-CF0B95BC8CB7}"/>
              </a:ext>
            </a:extLst>
          </p:cNvPr>
          <p:cNvSpPr/>
          <p:nvPr/>
        </p:nvSpPr>
        <p:spPr>
          <a:xfrm>
            <a:off x="5133143" y="5731369"/>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6" name="Spanish">
            <a:extLst>
              <a:ext uri="{FF2B5EF4-FFF2-40B4-BE49-F238E27FC236}">
                <a16:creationId xmlns:a16="http://schemas.microsoft.com/office/drawing/2014/main" id="{E43238BD-E856-5E22-6E31-CA6741820940}"/>
              </a:ext>
            </a:extLst>
          </p:cNvPr>
          <p:cNvSpPr/>
          <p:nvPr/>
        </p:nvSpPr>
        <p:spPr>
          <a:xfrm>
            <a:off x="7671549" y="5727400"/>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7" name="English">
            <a:extLst>
              <a:ext uri="{FF2B5EF4-FFF2-40B4-BE49-F238E27FC236}">
                <a16:creationId xmlns:a16="http://schemas.microsoft.com/office/drawing/2014/main" id="{B907E454-E6B3-1E03-AE70-CBD5ADE95297}"/>
              </a:ext>
            </a:extLst>
          </p:cNvPr>
          <p:cNvSpPr/>
          <p:nvPr/>
        </p:nvSpPr>
        <p:spPr>
          <a:xfrm>
            <a:off x="2717850" y="5727400"/>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Tree>
    <p:extLst>
      <p:ext uri="{BB962C8B-B14F-4D97-AF65-F5344CB8AC3E}">
        <p14:creationId xmlns:p14="http://schemas.microsoft.com/office/powerpoint/2010/main" val="2969369191"/>
      </p:ext>
    </p:extLst>
  </p:cSld>
  <p:clrMapOvr>
    <a:masterClrMapping/>
  </p:clrMapOvr>
  <p:transition spd="med"/>
</p:sld>
</file>

<file path=ppt/theme/theme1.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TotalTime>
  <Words>2122</Words>
  <Application>Microsoft Macintosh PowerPoint</Application>
  <PresentationFormat>Widescreen</PresentationFormat>
  <Paragraphs>236</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TimesNewRomanPSMT</vt:lpstr>
      <vt:lpstr>1_Custom Design</vt:lpstr>
      <vt:lpstr>PowerPoint Presentation</vt:lpstr>
      <vt:lpstr>PowerPoint Presentation</vt:lpstr>
      <vt:lpstr>Best Practices for Generating AI Content</vt:lpstr>
      <vt:lpstr>Mejores prácticas para generar contenido de inteligencia artificial</vt:lpstr>
      <vt:lpstr>Mejores prácticas para generar contenido de inteligencia artificial</vt:lpstr>
      <vt:lpstr>Example Prompt: Text Content</vt:lpstr>
      <vt:lpstr>Ejemplo de mensaje: Texto</vt:lpstr>
      <vt:lpstr>Practice Prompt: Text Content</vt:lpstr>
      <vt:lpstr>Mensaje de Practica : Texto</vt:lpstr>
      <vt:lpstr>Example Prompt: Image Content</vt:lpstr>
      <vt:lpstr>Ejemplo de mensaje: Imagenes</vt:lpstr>
      <vt:lpstr>Practice Prompt: Image Content</vt:lpstr>
      <vt:lpstr>Mensaje de Practica : Imagenes</vt:lpstr>
      <vt:lpstr>Example Prompt: Code Content</vt:lpstr>
      <vt:lpstr>Ejemplo de mensaje: Codigo</vt:lpstr>
      <vt:lpstr>Best Practices for Generating AI Content</vt:lpstr>
      <vt:lpstr>Mejores prácticas para generar contenido de inteligencia artificial</vt:lpstr>
      <vt:lpstr>Best Practices for Generating AI Content</vt:lpstr>
      <vt:lpstr>Mejores prácticas para generar contenido de inteligencia artificial</vt:lpstr>
      <vt:lpstr>Why Does It Matter To You?</vt:lpstr>
      <vt:lpstr>¿Por Qué Esto Te Importa?</vt:lpstr>
      <vt:lpstr>AI Tool Master Lists</vt:lpstr>
      <vt:lpstr>Listas maestras de herramientas de IA</vt:lpstr>
      <vt:lpstr>TAKE A BREAK</vt:lpstr>
      <vt:lpstr>TOMAR UN DESCANSO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Alfaro, Issac</cp:lastModifiedBy>
  <cp:revision>14</cp:revision>
  <dcterms:modified xsi:type="dcterms:W3CDTF">2024-06-22T02:20:11Z</dcterms:modified>
</cp:coreProperties>
</file>