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7" r:id="rId2"/>
    <p:sldId id="258" r:id="rId3"/>
    <p:sldId id="261" r:id="rId4"/>
    <p:sldId id="277" r:id="rId5"/>
    <p:sldId id="263" r:id="rId6"/>
    <p:sldId id="280" r:id="rId7"/>
    <p:sldId id="265" r:id="rId8"/>
    <p:sldId id="273" r:id="rId9"/>
    <p:sldId id="275" r:id="rId10"/>
    <p:sldId id="282" r:id="rId11"/>
    <p:sldId id="269" r:id="rId12"/>
    <p:sldId id="267" r:id="rId13"/>
    <p:sldId id="271" r:id="rId1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p:restoredTop sz="73893"/>
  </p:normalViewPr>
  <p:slideViewPr>
    <p:cSldViewPr snapToGrid="0">
      <p:cViewPr varScale="1">
        <p:scale>
          <a:sx n="82" d="100"/>
          <a:sy n="82" d="100"/>
        </p:scale>
        <p:origin x="96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 name="Shape 123"/>
          <p:cNvSpPr>
            <a:spLocks noGrp="1" noRot="1" noChangeAspect="1"/>
          </p:cNvSpPr>
          <p:nvPr>
            <p:ph type="sldImg"/>
          </p:nvPr>
        </p:nvSpPr>
        <p:spPr>
          <a:xfrm>
            <a:off x="1143000" y="685800"/>
            <a:ext cx="4572000" cy="3429000"/>
          </a:xfrm>
          <a:prstGeom prst="rect">
            <a:avLst/>
          </a:prstGeom>
        </p:spPr>
        <p:txBody>
          <a:bodyPr/>
          <a:lstStyle/>
          <a:p>
            <a:endParaRPr/>
          </a:p>
        </p:txBody>
      </p:sp>
      <p:sp>
        <p:nvSpPr>
          <p:cNvPr id="124" name="Shape 12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Arial"/>
      </a:defRPr>
    </a:lvl1pPr>
    <a:lvl2pPr indent="228600" latinLnBrk="0">
      <a:defRPr sz="1200">
        <a:latin typeface="+mj-lt"/>
        <a:ea typeface="+mj-ea"/>
        <a:cs typeface="+mj-cs"/>
        <a:sym typeface="Arial"/>
      </a:defRPr>
    </a:lvl2pPr>
    <a:lvl3pPr indent="457200" latinLnBrk="0">
      <a:defRPr sz="1200">
        <a:latin typeface="+mj-lt"/>
        <a:ea typeface="+mj-ea"/>
        <a:cs typeface="+mj-cs"/>
        <a:sym typeface="Arial"/>
      </a:defRPr>
    </a:lvl3pPr>
    <a:lvl4pPr indent="685800" latinLnBrk="0">
      <a:defRPr sz="1200">
        <a:latin typeface="+mj-lt"/>
        <a:ea typeface="+mj-ea"/>
        <a:cs typeface="+mj-cs"/>
        <a:sym typeface="Arial"/>
      </a:defRPr>
    </a:lvl4pPr>
    <a:lvl5pPr indent="914400" latinLnBrk="0">
      <a:defRPr sz="1200">
        <a:latin typeface="+mj-lt"/>
        <a:ea typeface="+mj-ea"/>
        <a:cs typeface="+mj-cs"/>
        <a:sym typeface="Arial"/>
      </a:defRPr>
    </a:lvl5pPr>
    <a:lvl6pPr indent="1143000" latinLnBrk="0">
      <a:defRPr sz="1200">
        <a:latin typeface="+mj-lt"/>
        <a:ea typeface="+mj-ea"/>
        <a:cs typeface="+mj-cs"/>
        <a:sym typeface="Arial"/>
      </a:defRPr>
    </a:lvl6pPr>
    <a:lvl7pPr indent="1371600" latinLnBrk="0">
      <a:defRPr sz="1200">
        <a:latin typeface="+mj-lt"/>
        <a:ea typeface="+mj-ea"/>
        <a:cs typeface="+mj-cs"/>
        <a:sym typeface="Arial"/>
      </a:defRPr>
    </a:lvl7pPr>
    <a:lvl8pPr indent="1600200" latinLnBrk="0">
      <a:defRPr sz="1200">
        <a:latin typeface="+mj-lt"/>
        <a:ea typeface="+mj-ea"/>
        <a:cs typeface="+mj-cs"/>
        <a:sym typeface="Arial"/>
      </a:defRPr>
    </a:lvl8pPr>
    <a:lvl9pPr indent="1828800" latinLnBrk="0">
      <a:defRPr sz="1200">
        <a:latin typeface="+mj-lt"/>
        <a:ea typeface="+mj-ea"/>
        <a:cs typeface="+mj-cs"/>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636436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Tx/>
              <a:buChar char="-"/>
            </a:pPr>
            <a:r>
              <a:rPr lang="en-US" dirty="0"/>
              <a:t>In what new ways could you apply this lesson at your organization?</a:t>
            </a:r>
          </a:p>
          <a:p>
            <a:pPr marL="171450" indent="-171450">
              <a:buFontTx/>
              <a:buChar char="-"/>
            </a:pPr>
            <a:r>
              <a:rPr lang="en-US" dirty="0"/>
              <a:t>What obstacles do you think you will face applying this at your organization?</a:t>
            </a:r>
          </a:p>
          <a:p>
            <a:pPr marL="171450" lvl="1" indent="-171450">
              <a:buFontTx/>
              <a:buChar char="-"/>
            </a:pPr>
            <a:r>
              <a:rPr lang="en-US" dirty="0"/>
              <a:t>How can you overcome those obstacles? </a:t>
            </a:r>
          </a:p>
          <a:p>
            <a:pPr marL="171450" lvl="1" indent="-171450">
              <a:buFontTx/>
              <a:buChar char="-"/>
            </a:pPr>
            <a:r>
              <a:rPr lang="en-US" dirty="0"/>
              <a:t>Who else should learn about this?</a:t>
            </a:r>
          </a:p>
        </p:txBody>
      </p:sp>
    </p:spTree>
    <p:extLst>
      <p:ext uri="{BB962C8B-B14F-4D97-AF65-F5344CB8AC3E}">
        <p14:creationId xmlns:p14="http://schemas.microsoft.com/office/powerpoint/2010/main" val="64964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Click To Edit Master Title Style"/>
          <p:cNvSpPr txBox="1">
            <a:spLocks noGrp="1"/>
          </p:cNvSpPr>
          <p:nvPr>
            <p:ph type="title" hasCustomPrompt="1"/>
          </p:nvPr>
        </p:nvSpPr>
        <p:spPr>
          <a:xfrm>
            <a:off x="1524000" y="1122362"/>
            <a:ext cx="9144000" cy="2387601"/>
          </a:xfrm>
          <a:prstGeom prst="rect">
            <a:avLst/>
          </a:prstGeom>
        </p:spPr>
        <p:txBody>
          <a:bodyPr anchor="b"/>
          <a:lstStyle>
            <a:lvl1pPr>
              <a:defRPr sz="6000"/>
            </a:lvl1pPr>
          </a:lstStyle>
          <a:p>
            <a:r>
              <a:t>Click To Edit Master Title Style</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ustom Layout">
    <p:spTree>
      <p:nvGrpSpPr>
        <p:cNvPr id="1" name=""/>
        <p:cNvGrpSpPr/>
        <p:nvPr/>
      </p:nvGrpSpPr>
      <p:grpSpPr>
        <a:xfrm>
          <a:off x="0" y="0"/>
          <a:ext cx="0" cy="0"/>
          <a:chOff x="0" y="0"/>
          <a:chExt cx="0" cy="0"/>
        </a:xfrm>
      </p:grpSpPr>
      <p:sp>
        <p:nvSpPr>
          <p:cNvPr id="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Content">
    <p:spTree>
      <p:nvGrpSpPr>
        <p:cNvPr id="1" name=""/>
        <p:cNvGrpSpPr/>
        <p:nvPr/>
      </p:nvGrpSpPr>
      <p:grpSpPr>
        <a:xfrm>
          <a:off x="0" y="0"/>
          <a:ext cx="0" cy="0"/>
          <a:chOff x="0" y="0"/>
          <a:chExt cx="0" cy="0"/>
        </a:xfrm>
      </p:grpSpPr>
      <p:sp>
        <p:nvSpPr>
          <p:cNvPr id="99" name="Body Level One…"/>
          <p:cNvSpPr txBox="1">
            <a:spLocks noGrp="1"/>
          </p:cNvSpPr>
          <p:nvPr>
            <p:ph type="body" idx="1"/>
          </p:nvPr>
        </p:nvSpPr>
        <p:spPr>
          <a:xfrm>
            <a:off x="609479" y="1604519"/>
            <a:ext cx="10972442" cy="3977282"/>
          </a:xfrm>
          <a:prstGeom prst="rect">
            <a:avLst/>
          </a:prstGeom>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100" name="Title Text"/>
          <p:cNvSpPr txBox="1">
            <a:spLocks noGrp="1"/>
          </p:cNvSpPr>
          <p:nvPr>
            <p:ph type="title"/>
          </p:nvPr>
        </p:nvSpPr>
        <p:spPr>
          <a:prstGeom prst="rect">
            <a:avLst/>
          </a:prstGeom>
        </p:spPr>
        <p:txBody>
          <a:bodyPr/>
          <a:lstStyle>
            <a:lvl1pPr>
              <a:defRPr sz="3800"/>
            </a:lvl1pPr>
          </a:lstStyle>
          <a:p>
            <a:r>
              <a:t>Title Text</a:t>
            </a:r>
          </a:p>
        </p:txBody>
      </p:sp>
      <p:sp>
        <p:nvSpPr>
          <p:cNvPr id="1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108"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115" name="Body Level One…"/>
          <p:cNvSpPr txBox="1">
            <a:spLocks noGrp="1"/>
          </p:cNvSpPr>
          <p:nvPr>
            <p:ph type="body" sz="half" idx="1"/>
          </p:nvPr>
        </p:nvSpPr>
        <p:spPr>
          <a:xfrm>
            <a:off x="519935" y="2950685"/>
            <a:ext cx="11310116" cy="2704116"/>
          </a:xfrm>
          <a:prstGeom prst="rect">
            <a:avLst/>
          </a:prstGeom>
          <a:ln w="63360">
            <a:solidFill>
              <a:srgbClr val="000000"/>
            </a:solidFill>
            <a:round/>
          </a:ln>
        </p:spPr>
        <p:txBody>
          <a:bodyPr lIns="44999" tIns="44999" rIns="44999" bIns="44999"/>
          <a:lstStyle>
            <a:lvl1pPr algn="ctr">
              <a:defRPr sz="6000"/>
            </a:lvl1pPr>
            <a:lvl2pPr marL="1028700" indent="-571500" algn="ctr">
              <a:defRPr sz="6000"/>
            </a:lvl2pPr>
            <a:lvl3pPr marL="1600200" indent="-685800" algn="ctr">
              <a:defRPr sz="6000"/>
            </a:lvl3pPr>
            <a:lvl4pPr marL="2133600" indent="-762000" algn="ctr">
              <a:defRPr sz="6000"/>
            </a:lvl4pPr>
            <a:lvl5pPr marL="2590800" indent="-762000" algn="ctr">
              <a:defRPr sz="6000"/>
            </a:lvl5pPr>
          </a:lstStyle>
          <a:p>
            <a:r>
              <a:t>Body Level One</a:t>
            </a:r>
          </a:p>
          <a:p>
            <a:pPr lvl="1"/>
            <a:r>
              <a:t>Body Level Two</a:t>
            </a:r>
          </a:p>
          <a:p>
            <a:pPr lvl="2"/>
            <a:r>
              <a:t>Body Level Three</a:t>
            </a:r>
          </a:p>
          <a:p>
            <a:pPr lvl="3"/>
            <a:r>
              <a:t>Body Level Four</a:t>
            </a:r>
          </a:p>
          <a:p>
            <a:pPr lvl="4"/>
            <a:r>
              <a:t>Body Level Five</a:t>
            </a:r>
          </a:p>
        </p:txBody>
      </p:sp>
      <p:sp>
        <p:nvSpPr>
          <p:cNvPr id="116" name="Text Placeholder 5"/>
          <p:cNvSpPr>
            <a:spLocks noGrp="1"/>
          </p:cNvSpPr>
          <p:nvPr>
            <p:ph type="body" sz="quarter" idx="21"/>
          </p:nvPr>
        </p:nvSpPr>
        <p:spPr>
          <a:xfrm>
            <a:off x="2694545" y="103679"/>
            <a:ext cx="6802910" cy="585098"/>
          </a:xfrm>
          <a:prstGeom prst="rect">
            <a:avLst/>
          </a:prstGeom>
        </p:spPr>
        <p:txBody>
          <a:bodyPr/>
          <a:lstStyle/>
          <a:p>
            <a:pPr marL="0" indent="0" algn="ctr">
              <a:buSzTx/>
              <a:buFontTx/>
              <a:buNone/>
              <a:defRPr>
                <a:latin typeface="+mj-lt"/>
                <a:ea typeface="+mj-ea"/>
                <a:cs typeface="+mj-cs"/>
                <a:sym typeface="Arial"/>
              </a:defRPr>
            </a:pPr>
            <a:endParaRPr/>
          </a:p>
        </p:txBody>
      </p:sp>
      <p:sp>
        <p:nvSpPr>
          <p:cNvPr id="117"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Click To Edit Master Title Style"/>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r>
              <a:t>Click To Edit Master Title Style</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Click To Edit Master Title Style"/>
          <p:cNvSpPr txBox="1">
            <a:spLocks noGrp="1"/>
          </p:cNvSpPr>
          <p:nvPr>
            <p:ph type="title" hasCustomPrompt="1"/>
          </p:nvPr>
        </p:nvSpPr>
        <p:spPr>
          <a:xfrm>
            <a:off x="1514474" y="365125"/>
            <a:ext cx="9840914" cy="1325563"/>
          </a:xfrm>
          <a:prstGeom prst="rect">
            <a:avLst/>
          </a:prstGeom>
        </p:spPr>
        <p:txBody>
          <a:bodyPr/>
          <a:lstStyle/>
          <a:p>
            <a:r>
              <a:t>Click To Edit Master Title Style</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Click To Edit Master Title Style"/>
          <p:cNvSpPr txBox="1">
            <a:spLocks noGrp="1"/>
          </p:cNvSpPr>
          <p:nvPr>
            <p:ph type="title" hasCustomPrompt="1"/>
          </p:nvPr>
        </p:nvSpPr>
        <p:spPr>
          <a:prstGeom prst="rect">
            <a:avLst/>
          </a:prstGeom>
        </p:spPr>
        <p:txBody>
          <a:bodyPr/>
          <a:lstStyle/>
          <a:p>
            <a:r>
              <a:t>Click To Edit Master Title Style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Click To Edit Master Title Style"/>
          <p:cNvSpPr txBox="1">
            <a:spLocks noGrp="1"/>
          </p:cNvSpPr>
          <p:nvPr>
            <p:ph type="title" hasCustomPrompt="1"/>
          </p:nvPr>
        </p:nvSpPr>
        <p:spPr>
          <a:xfrm>
            <a:off x="839787" y="1214440"/>
            <a:ext cx="3932239" cy="900113"/>
          </a:xfrm>
          <a:prstGeom prst="rect">
            <a:avLst/>
          </a:prstGeom>
        </p:spPr>
        <p:txBody>
          <a:bodyPr anchor="b"/>
          <a:lstStyle>
            <a:lvl1pPr>
              <a:defRPr sz="3200"/>
            </a:lvl1pPr>
          </a:lstStyle>
          <a:p>
            <a:r>
              <a:t>Click To Edit Master Title Style</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243138"/>
            <a:ext cx="3932238" cy="3625851"/>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Click To Edit Master Title Style"/>
          <p:cNvSpPr txBox="1">
            <a:spLocks noGrp="1"/>
          </p:cNvSpPr>
          <p:nvPr>
            <p:ph type="title" hasCustomPrompt="1"/>
          </p:nvPr>
        </p:nvSpPr>
        <p:spPr>
          <a:xfrm>
            <a:off x="839787" y="1171574"/>
            <a:ext cx="3932239" cy="1157289"/>
          </a:xfrm>
          <a:prstGeom prst="rect">
            <a:avLst/>
          </a:prstGeom>
        </p:spPr>
        <p:txBody>
          <a:bodyPr anchor="b"/>
          <a:lstStyle>
            <a:lvl1pPr>
              <a:defRPr sz="3200"/>
            </a:lvl1pPr>
          </a:lstStyle>
          <a:p>
            <a:r>
              <a:t>Click To Edit Master Title Style</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328861"/>
            <a:ext cx="3932239" cy="3540126"/>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Click To Edit Master Title Style"/>
          <p:cNvSpPr txBox="1">
            <a:spLocks noGrp="1"/>
          </p:cNvSpPr>
          <p:nvPr>
            <p:ph type="title" hasCustomPrompt="1"/>
          </p:nvPr>
        </p:nvSpPr>
        <p:spPr>
          <a:xfrm>
            <a:off x="1480483" y="365125"/>
            <a:ext cx="9873317"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Click To Edit Master Title Style</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1pPr>
      <a:lvl2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2pPr>
      <a:lvl3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3pPr>
      <a:lvl4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4pPr>
      <a:lvl5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5pPr>
      <a:lvl6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6pPr>
      <a:lvl7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7pPr>
      <a:lvl8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8pPr>
      <a:lvl9pPr marL="0" marR="0" indent="0" algn="ctr" defTabSz="914400" rtl="0" latinLnBrk="0">
        <a:lnSpc>
          <a:spcPct val="90000"/>
        </a:lnSpc>
        <a:spcBef>
          <a:spcPts val="0"/>
        </a:spcBef>
        <a:spcAft>
          <a:spcPts val="0"/>
        </a:spcAft>
        <a:buClrTx/>
        <a:buSzTx/>
        <a:buFontTx/>
        <a:buNone/>
        <a:tabLst/>
        <a:defRPr sz="4400" b="1" i="0" u="none" strike="noStrike" cap="none" spc="0" baseline="0">
          <a:solidFill>
            <a:srgbClr val="000000"/>
          </a:solidFill>
          <a:uFillTx/>
          <a:latin typeface="+mj-lt"/>
          <a:ea typeface="+mj-ea"/>
          <a:cs typeface="+mj-cs"/>
          <a:sym typeface="Arial"/>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mehmetkahya0/ai-catalog" TargetMode="External"/><Relationship Id="rId2" Type="http://schemas.openxmlformats.org/officeDocument/2006/relationships/hyperlink" Target="https://doc.clickup.com/25598832/d/h/rd6vg-14247/0b79ca1dc0f7429/rd6vg-12207" TargetMode="External"/><Relationship Id="rId1" Type="http://schemas.openxmlformats.org/officeDocument/2006/relationships/slideLayout" Target="../slideLayouts/slideLayout2.xml"/><Relationship Id="rId5" Type="http://schemas.openxmlformats.org/officeDocument/2006/relationships/hyperlink" Target="https://futuretools.io" TargetMode="External"/><Relationship Id="rId4" Type="http://schemas.openxmlformats.org/officeDocument/2006/relationships/hyperlink" Target="https://github.com/amusi/awesome-ai-awesomeness"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Content Placeholder 1"/>
          <p:cNvSpPr txBox="1">
            <a:spLocks noGrp="1"/>
          </p:cNvSpPr>
          <p:nvPr>
            <p:ph type="body" sz="half" idx="1"/>
          </p:nvPr>
        </p:nvSpPr>
        <p:spPr>
          <a:xfrm>
            <a:off x="361949" y="2950685"/>
            <a:ext cx="11468102" cy="2020340"/>
          </a:xfrm>
          <a:prstGeom prst="rect">
            <a:avLst/>
          </a:prstGeom>
        </p:spPr>
        <p:txBody>
          <a:bodyPr/>
          <a:lstStyle>
            <a:lvl1pPr marL="0" indent="0">
              <a:buSzTx/>
              <a:buNone/>
              <a:defRPr>
                <a:latin typeface="+mj-lt"/>
                <a:ea typeface="+mj-ea"/>
                <a:cs typeface="+mj-cs"/>
                <a:sym typeface="Arial"/>
              </a:defRPr>
            </a:lvl1pPr>
          </a:lstStyle>
          <a:p>
            <a:pPr marL="0" indent="0">
              <a:buSzTx/>
              <a:buNone/>
              <a:defRPr>
                <a:latin typeface="+mj-lt"/>
                <a:ea typeface="+mj-ea"/>
                <a:cs typeface="+mj-cs"/>
                <a:sym typeface="Arial"/>
              </a:defRPr>
            </a:pPr>
            <a:r>
              <a:rPr lang="en-US" dirty="0"/>
              <a:t>Creating AI-Generated Content</a:t>
            </a:r>
          </a:p>
        </p:txBody>
      </p:sp>
      <p:sp>
        <p:nvSpPr>
          <p:cNvPr id="134" name="Text Placeholder 2"/>
          <p:cNvSpPr>
            <a:spLocks noGrp="1"/>
          </p:cNvSpPr>
          <p:nvPr>
            <p:ph type="body" idx="21"/>
          </p:nvPr>
        </p:nvSpPr>
        <p:spPr>
          <a:prstGeom prst="rect">
            <a:avLst/>
          </a:prstGeom>
        </p:spPr>
        <p:txBody>
          <a:bodyPr/>
          <a:lstStyle/>
          <a:p>
            <a:pPr marL="0" indent="0" algn="ctr">
              <a:buSzTx/>
              <a:buFontTx/>
              <a:buNone/>
              <a:defRPr>
                <a:latin typeface="+mj-lt"/>
                <a:ea typeface="+mj-ea"/>
                <a:cs typeface="+mj-cs"/>
                <a:sym typeface="Arial"/>
              </a:defRPr>
            </a:pPr>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1ECB2-3D50-0D11-2D28-A4DF82A85675}"/>
              </a:ext>
            </a:extLst>
          </p:cNvPr>
          <p:cNvSpPr>
            <a:spLocks noGrp="1"/>
          </p:cNvSpPr>
          <p:nvPr>
            <p:ph type="title"/>
          </p:nvPr>
        </p:nvSpPr>
        <p:spPr/>
        <p:txBody>
          <a:bodyPr/>
          <a:lstStyle/>
          <a:p>
            <a:r>
              <a:rPr lang="en-US" b="0" dirty="0"/>
              <a:t>Practice Prompt</a:t>
            </a:r>
            <a:endParaRPr lang="en-US" dirty="0"/>
          </a:p>
        </p:txBody>
      </p:sp>
      <p:sp>
        <p:nvSpPr>
          <p:cNvPr id="3" name="Text Placeholder 2">
            <a:extLst>
              <a:ext uri="{FF2B5EF4-FFF2-40B4-BE49-F238E27FC236}">
                <a16:creationId xmlns:a16="http://schemas.microsoft.com/office/drawing/2014/main" id="{C886A268-87E8-D4D3-2986-67443C038647}"/>
              </a:ext>
            </a:extLst>
          </p:cNvPr>
          <p:cNvSpPr>
            <a:spLocks noGrp="1"/>
          </p:cNvSpPr>
          <p:nvPr>
            <p:ph type="body" idx="1"/>
          </p:nvPr>
        </p:nvSpPr>
        <p:spPr/>
        <p:txBody>
          <a:bodyPr/>
          <a:lstStyle/>
          <a:p>
            <a:pPr marL="0" indent="0">
              <a:buNone/>
            </a:pPr>
            <a:r>
              <a:rPr lang="en-US" dirty="0"/>
              <a:t>Create a Template for your organization to:</a:t>
            </a:r>
          </a:p>
          <a:p>
            <a:pPr marL="514350" indent="-514350">
              <a:buFont typeface="+mj-lt"/>
              <a:buAutoNum type="arabicPeriod"/>
            </a:pPr>
            <a:r>
              <a:rPr lang="en-US" dirty="0"/>
              <a:t>Create Advanced Google Searches to search for rival actor tactics in your area.</a:t>
            </a:r>
          </a:p>
          <a:p>
            <a:pPr marL="514350" indent="-514350">
              <a:buFont typeface="+mj-lt"/>
              <a:buAutoNum type="arabicPeriod"/>
            </a:pPr>
            <a:r>
              <a:rPr lang="en-US" dirty="0"/>
              <a:t>Create a broad planning guide based on a given problem set your organization typically encounters</a:t>
            </a:r>
          </a:p>
          <a:p>
            <a:endParaRPr lang="en-US" dirty="0"/>
          </a:p>
          <a:p>
            <a:endParaRPr lang="en-US" dirty="0"/>
          </a:p>
        </p:txBody>
      </p:sp>
      <p:sp>
        <p:nvSpPr>
          <p:cNvPr id="4" name="English">
            <a:extLst>
              <a:ext uri="{FF2B5EF4-FFF2-40B4-BE49-F238E27FC236}">
                <a16:creationId xmlns:a16="http://schemas.microsoft.com/office/drawing/2014/main" id="{7F4F6399-76E7-B29D-958F-FF1DDE3FEE64}"/>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5" name="Spanish">
            <a:extLst>
              <a:ext uri="{FF2B5EF4-FFF2-40B4-BE49-F238E27FC236}">
                <a16:creationId xmlns:a16="http://schemas.microsoft.com/office/drawing/2014/main" id="{D88AF8F7-BC37-BF37-9A9A-167279C67D5D}"/>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6" name="English">
            <a:extLst>
              <a:ext uri="{FF2B5EF4-FFF2-40B4-BE49-F238E27FC236}">
                <a16:creationId xmlns:a16="http://schemas.microsoft.com/office/drawing/2014/main" id="{022E8016-8DB1-10AA-76B5-51D3F92EBE1C}"/>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30546134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5" name="Picture 7" descr="Picture 7"/>
          <p:cNvPicPr>
            <a:picLocks noChangeAspect="1"/>
          </p:cNvPicPr>
          <p:nvPr/>
        </p:nvPicPr>
        <p:blipFill>
          <a:blip r:embed="rId3"/>
          <a:stretch>
            <a:fillRect/>
          </a:stretch>
        </p:blipFill>
        <p:spPr>
          <a:xfrm>
            <a:off x="609479" y="1604519"/>
            <a:ext cx="10972442" cy="3977282"/>
          </a:xfrm>
          <a:prstGeom prst="rect">
            <a:avLst/>
          </a:prstGeom>
          <a:ln w="12700">
            <a:miter lim="400000"/>
          </a:ln>
        </p:spPr>
      </p:pic>
      <p:sp>
        <p:nvSpPr>
          <p:cNvPr id="186" name="Title 4"/>
          <p:cNvSpPr txBox="1">
            <a:spLocks noGrp="1"/>
          </p:cNvSpPr>
          <p:nvPr>
            <p:ph type="title"/>
          </p:nvPr>
        </p:nvSpPr>
        <p:spPr>
          <a:xfrm>
            <a:off x="1453319" y="262439"/>
            <a:ext cx="9018362" cy="907455"/>
          </a:xfrm>
          <a:prstGeom prst="rect">
            <a:avLst/>
          </a:prstGeom>
        </p:spPr>
        <p:txBody>
          <a:bodyPr anchor="t"/>
          <a:lstStyle/>
          <a:p>
            <a:r>
              <a:t>Why Does It Matter To You?</a:t>
            </a:r>
          </a:p>
        </p:txBody>
      </p:sp>
      <p:sp>
        <p:nvSpPr>
          <p:cNvPr id="18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11</a:t>
            </a:fld>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 name="AI Tool Master Lists"/>
          <p:cNvSpPr txBox="1">
            <a:spLocks noGrp="1"/>
          </p:cNvSpPr>
          <p:nvPr>
            <p:ph type="title"/>
          </p:nvPr>
        </p:nvSpPr>
        <p:spPr>
          <a:prstGeom prst="rect">
            <a:avLst/>
          </a:prstGeom>
        </p:spPr>
        <p:txBody>
          <a:bodyPr/>
          <a:lstStyle/>
          <a:p>
            <a:r>
              <a:t>AI Tool Master Lists</a:t>
            </a:r>
          </a:p>
        </p:txBody>
      </p:sp>
      <p:sp>
        <p:nvSpPr>
          <p:cNvPr id="178" name="(&quot;AI tools&quot; OR &quot;GPT tools&quot; OR &quot;AI resources&quot; OR &quot;AI catalog&quot; OR &quot;AI list&quot; OR &quot;AI repository&quot; OR &quot;generative AI&quot;) (&quot;list&quot; OR &quot;collection&quot; OR &quot;catalog&quot; OR &quot;repository&quot; OR &quot;guide&quot;)…"/>
          <p:cNvSpPr txBox="1">
            <a:spLocks noGrp="1"/>
          </p:cNvSpPr>
          <p:nvPr>
            <p:ph type="body" idx="1"/>
          </p:nvPr>
        </p:nvSpPr>
        <p:spPr>
          <a:prstGeom prst="rect">
            <a:avLst/>
          </a:prstGeom>
        </p:spPr>
        <p:txBody>
          <a:bodyPr/>
          <a:lstStyle/>
          <a:p>
            <a:pPr>
              <a:defRPr>
                <a:solidFill>
                  <a:schemeClr val="accent3">
                    <a:lumOff val="-12941"/>
                  </a:schemeClr>
                </a:solidFill>
              </a:defRPr>
            </a:pPr>
            <a:r>
              <a:rPr dirty="0"/>
              <a:t>("AI tools" OR "GPT tools" OR "AI resources" OR "AI catalog" OR "AI list" OR "AI repository" OR "generative AI") ("list" OR "collection" OR "catalog" OR "repository" OR "guide") </a:t>
            </a:r>
          </a:p>
          <a:p>
            <a:r>
              <a:rPr dirty="0"/>
              <a:t>AI Master List Tool - </a:t>
            </a:r>
            <a:r>
              <a:rPr u="sng" dirty="0">
                <a:solidFill>
                  <a:srgbClr val="0563C1"/>
                </a:solidFill>
                <a:uFill>
                  <a:solidFill>
                    <a:srgbClr val="0563C1"/>
                  </a:solidFill>
                </a:uFill>
                <a:hlinkClick r:id="rId2"/>
              </a:rPr>
              <a:t>https://doc.clickup.com/25598832/d/h/rd6vg-14247/0b79ca1dc0f7429/rd6vg-12207</a:t>
            </a:r>
            <a:r>
              <a:rPr dirty="0"/>
              <a:t> </a:t>
            </a:r>
          </a:p>
          <a:p>
            <a:r>
              <a:rPr dirty="0"/>
              <a:t>AI Catalog Repo - </a:t>
            </a:r>
            <a:r>
              <a:rPr u="sng" dirty="0">
                <a:solidFill>
                  <a:srgbClr val="0563C1"/>
                </a:solidFill>
                <a:uFill>
                  <a:solidFill>
                    <a:srgbClr val="0563C1"/>
                  </a:solidFill>
                </a:uFill>
                <a:hlinkClick r:id="rId3"/>
              </a:rPr>
              <a:t>https://github.com/mehmetkahya0/ai-catalog</a:t>
            </a:r>
            <a:r>
              <a:rPr dirty="0"/>
              <a:t> </a:t>
            </a:r>
          </a:p>
          <a:p>
            <a:r>
              <a:rPr dirty="0"/>
              <a:t>- Awesome Generative AI - </a:t>
            </a:r>
            <a:r>
              <a:rPr u="sng" dirty="0">
                <a:solidFill>
                  <a:srgbClr val="0563C1"/>
                </a:solidFill>
                <a:uFill>
                  <a:solidFill>
                    <a:srgbClr val="0563C1"/>
                  </a:solidFill>
                </a:uFill>
                <a:hlinkClick r:id="rId4"/>
              </a:rPr>
              <a:t>https://github.com/amusi/awesome-ai-awesomeness</a:t>
            </a:r>
            <a:r>
              <a:rPr dirty="0"/>
              <a:t> </a:t>
            </a:r>
          </a:p>
          <a:p>
            <a:r>
              <a:rPr dirty="0" err="1"/>
              <a:t>FutureTools</a:t>
            </a:r>
            <a:r>
              <a:rPr dirty="0"/>
              <a:t> - </a:t>
            </a:r>
            <a:r>
              <a:rPr u="sng" dirty="0">
                <a:solidFill>
                  <a:srgbClr val="0563C1"/>
                </a:solidFill>
                <a:uFill>
                  <a:solidFill>
                    <a:srgbClr val="0563C1"/>
                  </a:solidFill>
                </a:uFill>
                <a:hlinkClick r:id="rId5"/>
              </a:rPr>
              <a:t>https://futuretools.io</a:t>
            </a:r>
            <a:r>
              <a:rPr dirty="0"/>
              <a:t> </a:t>
            </a:r>
          </a:p>
        </p:txBody>
      </p:sp>
      <p:sp>
        <p:nvSpPr>
          <p:cNvPr id="17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 name="Title 2"/>
          <p:cNvSpPr txBox="1">
            <a:spLocks noGrp="1"/>
          </p:cNvSpPr>
          <p:nvPr>
            <p:ph type="title" idx="4294967295"/>
          </p:nvPr>
        </p:nvSpPr>
        <p:spPr>
          <a:xfrm>
            <a:off x="2154607" y="2531859"/>
            <a:ext cx="3658054" cy="1786516"/>
          </a:xfrm>
          <a:prstGeom prst="rect">
            <a:avLst/>
          </a:prstGeom>
        </p:spPr>
        <p:txBody>
          <a:bodyPr anchor="t"/>
          <a:lstStyle>
            <a:lvl1pPr>
              <a:defRPr sz="4800" b="0">
                <a:solidFill>
                  <a:srgbClr val="44546A"/>
                </a:solidFill>
                <a:latin typeface="Calibri Light"/>
                <a:ea typeface="Calibri Light"/>
                <a:cs typeface="Calibri Light"/>
                <a:sym typeface="Calibri Light"/>
              </a:defRPr>
            </a:lvl1pPr>
          </a:lstStyle>
          <a:p>
            <a:r>
              <a:t>TAKE A BREAK</a:t>
            </a:r>
          </a:p>
        </p:txBody>
      </p:sp>
      <p:pic>
        <p:nvPicPr>
          <p:cNvPr id="194" name="Graphic 13" descr="Graphic 13"/>
          <p:cNvPicPr>
            <a:picLocks noChangeAspect="1"/>
          </p:cNvPicPr>
          <p:nvPr/>
        </p:nvPicPr>
        <p:blipFill>
          <a:blip r:embed="rId2"/>
          <a:stretch>
            <a:fillRect/>
          </a:stretch>
        </p:blipFill>
        <p:spPr>
          <a:xfrm>
            <a:off x="6379342" y="-259377"/>
            <a:ext cx="5029201" cy="5029201"/>
          </a:xfrm>
          <a:prstGeom prst="rect">
            <a:avLst/>
          </a:prstGeom>
          <a:ln w="12700">
            <a:miter lim="400000"/>
          </a:ln>
        </p:spPr>
      </p:pic>
      <p:sp>
        <p:nvSpPr>
          <p:cNvPr id="195" name="TextBox 1"/>
          <p:cNvSpPr txBox="1"/>
          <p:nvPr/>
        </p:nvSpPr>
        <p:spPr>
          <a:xfrm>
            <a:off x="3715415" y="5405718"/>
            <a:ext cx="3986136" cy="6341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4200" b="1"/>
            </a:lvl1pPr>
          </a:lstStyle>
          <a:p>
            <a:r>
              <a:t>Return By: XX:XX </a:t>
            </a:r>
          </a:p>
        </p:txBody>
      </p:sp>
      <p:sp>
        <p:nvSpPr>
          <p:cNvPr id="1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mc:AlternateContent xmlns:mc="http://schemas.openxmlformats.org/markup-compatibility/2006" xmlns:p14="http://schemas.microsoft.com/office/powerpoint/2010/main">
    <mc:Choice Requires="p14">
      <p:transition spd="slow" p14:dur="1200">
        <p:push dir="u"/>
      </p:transition>
    </mc:Choice>
    <mc:Fallback xmlns="" xmlns:m="http://schemas.openxmlformats.org/officeDocument/2006/math" xmlns:a14="http://schemas.microsoft.com/office/drawing/2010/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6" name="Title 1"/>
          <p:cNvSpPr txBox="1">
            <a:spLocks noGrp="1"/>
          </p:cNvSpPr>
          <p:nvPr>
            <p:ph type="title"/>
          </p:nvPr>
        </p:nvSpPr>
        <p:spPr>
          <a:xfrm>
            <a:off x="1480483" y="365125"/>
            <a:ext cx="9873317" cy="1325563"/>
          </a:xfrm>
          <a:prstGeom prst="rect">
            <a:avLst/>
          </a:prstGeom>
        </p:spPr>
        <p:txBody>
          <a:bodyPr/>
          <a:lstStyle/>
          <a:p>
            <a:r>
              <a:rPr dirty="0"/>
              <a:t>Best Practices for Generating AI Content</a:t>
            </a:r>
          </a:p>
        </p:txBody>
      </p:sp>
      <p:sp>
        <p:nvSpPr>
          <p:cNvPr id="137" name="Content Placeholder 2"/>
          <p:cNvSpPr txBox="1">
            <a:spLocks noGrp="1"/>
          </p:cNvSpPr>
          <p:nvPr>
            <p:ph type="body" idx="1"/>
          </p:nvPr>
        </p:nvSpPr>
        <p:spPr>
          <a:xfrm>
            <a:off x="3177279" y="1817491"/>
            <a:ext cx="8852186" cy="5214806"/>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r>
              <a:t>: Always review AI-generated content for factual accuracy and relevance.</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Be Specific</a:t>
            </a:r>
            <a:r>
              <a:t>: Clearly define the content type, audience, and purpose when prompting the AI.</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Iterate and Refine</a:t>
            </a:r>
            <a:r>
              <a:t>: Use iterative prompts to refine the generated content. Start broad and narrow down specifics.</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Provide Context</a:t>
            </a:r>
            <a:r>
              <a:t>: Give the AI relevant context to generate more accurate and relevant content.</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 Use a combination of tools to leverage different strengths and capabilities, such as google searching for existing scripts or repositories, images, or prompts for AI to generate content or using a text generating model to build a better prompt for image generating.</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Remind AI of Constraints</a:t>
            </a:r>
            <a:r>
              <a:t>: If there are specific requirements or constraints, remind the AI in the prompt. For example, word count limits, tone, or style guidelines. Ask it not to be lazy and take it step by step.</a:t>
            </a:r>
          </a:p>
          <a:p>
            <a:pPr marL="457200" indent="-317500" defTabSz="457200">
              <a:lnSpc>
                <a:spcPct val="100000"/>
              </a:lnSpc>
              <a:spcBef>
                <a:spcPts val="0"/>
              </a:spcBef>
              <a:buClr>
                <a:srgbClr val="1F2328"/>
              </a:buClr>
              <a:buFont typeface="TimesNewRomanPSMT"/>
              <a:buAutoNum type="arabicPeriod"/>
              <a:defRPr sz="18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 Create templates with variables for common tasks to speed up the content generation process and maintain consistency.</a:t>
            </a:r>
          </a:p>
        </p:txBody>
      </p:sp>
      <p:sp>
        <p:nvSpPr>
          <p:cNvPr id="139"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sp>
        <p:nvSpPr>
          <p:cNvPr id="2" name="Content Placeholder 2">
            <a:extLst>
              <a:ext uri="{FF2B5EF4-FFF2-40B4-BE49-F238E27FC236}">
                <a16:creationId xmlns:a16="http://schemas.microsoft.com/office/drawing/2014/main" id="{12164000-FB42-5228-2D2B-EE9960A0429F}"/>
              </a:ext>
            </a:extLst>
          </p:cNvPr>
          <p:cNvSpPr txBox="1"/>
          <p:nvPr/>
        </p:nvSpPr>
        <p:spPr>
          <a:xfrm>
            <a:off x="49298" y="2054033"/>
            <a:ext cx="3127981" cy="4351339"/>
          </a:xfrm>
          <a:prstGeom prst="rect">
            <a:avLst/>
          </a:prstGeom>
          <a:solidFill>
            <a:schemeClr val="bg1"/>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pPr defTabSz="457200">
              <a:spcBef>
                <a:spcPts val="1600"/>
              </a:spcBef>
              <a:defRPr sz="2000" b="1">
                <a:solidFill>
                  <a:srgbClr val="1F2328"/>
                </a:solidFill>
                <a:latin typeface="Helvetica Neue"/>
                <a:ea typeface="Helvetica Neue"/>
                <a:cs typeface="Helvetica Neue"/>
                <a:sym typeface="Helvetica Neue"/>
              </a:defRPr>
            </a:pPr>
            <a:r>
              <a:rPr dirty="0"/>
              <a:t>General Tips</a:t>
            </a:r>
          </a:p>
          <a:p>
            <a:pPr defTabSz="457200">
              <a:defRPr sz="1600">
                <a:solidFill>
                  <a:srgbClr val="1F2328"/>
                </a:solidFill>
                <a:latin typeface="Helvetica Neue"/>
                <a:ea typeface="Helvetica Neue"/>
                <a:cs typeface="Helvetica Neue"/>
                <a:sym typeface="Helvetica Neue"/>
              </a:defRPr>
            </a:pP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1600">
                <a:solidFill>
                  <a:srgbClr val="0433FF"/>
                </a:solidFill>
                <a:latin typeface="Helvetica Neue"/>
                <a:ea typeface="Helvetica Neue"/>
                <a:cs typeface="Helvetica Neue"/>
                <a:sym typeface="Helvetica Neue"/>
              </a:defRPr>
            </a:pPr>
            <a:r>
              <a:rPr b="1" dirty="0">
                <a:latin typeface="+mn-lt"/>
                <a:ea typeface="+mn-ea"/>
                <a:cs typeface="+mn-cs"/>
                <a:sym typeface="Helvetica"/>
              </a:rPr>
              <a:t>Be Specific</a:t>
            </a:r>
            <a:endParaRPr dirty="0"/>
          </a:p>
          <a:p>
            <a:pPr marL="457200" indent="-317500" defTabSz="457200">
              <a:buClr>
                <a:srgbClr val="1F2328"/>
              </a:buClr>
              <a:buSzPct val="100000"/>
              <a:buFont typeface="TimesNewRomanPSMT"/>
              <a:buAutoNum type="arabicPeriod"/>
              <a:defRPr sz="1600">
                <a:solidFill>
                  <a:srgbClr val="FF9300"/>
                </a:solidFill>
                <a:latin typeface="Helvetica Neue"/>
                <a:ea typeface="Helvetica Neue"/>
                <a:cs typeface="Helvetica Neue"/>
                <a:sym typeface="Helvetica Neue"/>
              </a:defRPr>
            </a:pPr>
            <a:r>
              <a:rPr b="1" dirty="0">
                <a:latin typeface="+mn-lt"/>
                <a:ea typeface="+mn-ea"/>
                <a:cs typeface="+mn-cs"/>
                <a:sym typeface="Helvetica"/>
              </a:rPr>
              <a:t>Iterate and Refine</a:t>
            </a:r>
            <a:endParaRPr dirty="0"/>
          </a:p>
          <a:p>
            <a:pPr marL="457200" indent="-317500" defTabSz="457200">
              <a:buClr>
                <a:srgbClr val="1F2328"/>
              </a:buClr>
              <a:buSzPct val="100000"/>
              <a:buFont typeface="TimesNewRomanPSMT"/>
              <a:buAutoNum type="arabicPeriod"/>
              <a:defRPr sz="1600">
                <a:solidFill>
                  <a:srgbClr val="FF40FF"/>
                </a:solidFill>
                <a:latin typeface="Helvetica Neue"/>
                <a:ea typeface="Helvetica Neue"/>
                <a:cs typeface="Helvetica Neue"/>
                <a:sym typeface="Helvetica Neue"/>
              </a:defRPr>
            </a:pPr>
            <a:r>
              <a:rPr b="1" dirty="0">
                <a:latin typeface="+mn-lt"/>
                <a:ea typeface="+mn-ea"/>
                <a:cs typeface="+mn-cs"/>
                <a:sym typeface="Helvetica"/>
              </a:rPr>
              <a:t>Provide Context</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Use Multiple Services</a:t>
            </a:r>
            <a:endParaRPr dirty="0"/>
          </a:p>
          <a:p>
            <a:pPr marL="457200" indent="-317500" defTabSz="457200">
              <a:buClr>
                <a:srgbClr val="1F2328"/>
              </a:buClr>
              <a:buSzPct val="100000"/>
              <a:buFont typeface="TimesNewRomanPSMT"/>
              <a:buAutoNum type="arabicPeriod"/>
              <a:defRPr sz="1600">
                <a:solidFill>
                  <a:srgbClr val="942192"/>
                </a:solidFill>
                <a:latin typeface="Helvetica Neue"/>
                <a:ea typeface="Helvetica Neue"/>
                <a:cs typeface="Helvetica Neue"/>
                <a:sym typeface="Helvetica Neue"/>
              </a:defRPr>
            </a:pPr>
            <a:r>
              <a:rPr b="1" dirty="0">
                <a:latin typeface="+mn-lt"/>
                <a:ea typeface="+mn-ea"/>
                <a:cs typeface="+mn-cs"/>
                <a:sym typeface="Helvetica"/>
              </a:rPr>
              <a:t>Remind AI of Constraints</a:t>
            </a:r>
            <a:endParaRPr dirty="0"/>
          </a:p>
          <a:p>
            <a:pPr marL="457200" indent="-317500" defTabSz="457200">
              <a:buClr>
                <a:srgbClr val="1F2328"/>
              </a:buClr>
              <a:buSzPct val="100000"/>
              <a:buFont typeface="TimesNewRomanPSMT"/>
              <a:buAutoNum type="arabicPeriod"/>
              <a:defRPr sz="1600">
                <a:solidFill>
                  <a:srgbClr val="1F2328"/>
                </a:solidFill>
                <a:latin typeface="Helvetica Neue"/>
                <a:ea typeface="Helvetica Neue"/>
                <a:cs typeface="Helvetica Neue"/>
                <a:sym typeface="Helvetica Neue"/>
              </a:defRPr>
            </a:pPr>
            <a:r>
              <a:rPr b="1" dirty="0">
                <a:latin typeface="+mn-lt"/>
                <a:ea typeface="+mn-ea"/>
                <a:cs typeface="+mn-cs"/>
                <a:sym typeface="Helvetica"/>
              </a:rPr>
              <a:t>Make Templates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b="0"/>
              <a:t>Example Prompt</a:t>
            </a:r>
            <a:r>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"Write an article about data privacy"</a:t>
            </a:r>
          </a:p>
          <a:p>
            <a:r>
              <a:rPr dirty="0"/>
              <a:t>Better: "</a:t>
            </a:r>
            <a:r>
              <a:rPr dirty="0">
                <a:solidFill>
                  <a:srgbClr val="FF40FF"/>
                </a:solidFill>
              </a:rPr>
              <a:t>You are an expert in cybersecurity, the audience is a new military soldier with minimal higher education</a:t>
            </a:r>
            <a:r>
              <a:rPr dirty="0"/>
              <a:t>, </a:t>
            </a:r>
            <a:r>
              <a:rPr dirty="0">
                <a:solidFill>
                  <a:srgbClr val="942192"/>
                </a:solidFill>
              </a:rPr>
              <a:t>don't be lazy with your processing, take it step by step first considering the task, analyzing the result, then writing</a:t>
            </a:r>
            <a:r>
              <a:rPr dirty="0"/>
              <a:t>: </a:t>
            </a:r>
            <a:r>
              <a:rPr dirty="0">
                <a:solidFill>
                  <a:srgbClr val="0433FF"/>
                </a:solidFill>
              </a:rPr>
              <a:t>Write a persuasive article that is at between 500 and 650 words about the importance of data privacy in the digital age for military families. Include examples of data breaches and their impact on individuals</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Text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Write a Social Media Post about the partnerships with the US</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4</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169394628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 name="Example Prompt: Image Content"/>
          <p:cNvSpPr txBox="1">
            <a:spLocks noGrp="1"/>
          </p:cNvSpPr>
          <p:nvPr>
            <p:ph type="title"/>
          </p:nvPr>
        </p:nvSpPr>
        <p:spPr>
          <a:prstGeom prst="rect">
            <a:avLst/>
          </a:prstGeom>
        </p:spPr>
        <p:txBody>
          <a:bodyPr/>
          <a:lstStyle/>
          <a:p>
            <a:r>
              <a:rPr b="0"/>
              <a:t>Example Prompt</a:t>
            </a:r>
            <a:r>
              <a:t>: Image Content</a:t>
            </a:r>
          </a:p>
        </p:txBody>
      </p:sp>
      <p:sp>
        <p:nvSpPr>
          <p:cNvPr id="162" name="Bad: &quot;Design a logo for a nonprofit organization.&quot;…"/>
          <p:cNvSpPr txBox="1">
            <a:spLocks noGrp="1"/>
          </p:cNvSpPr>
          <p:nvPr>
            <p:ph type="body" idx="1"/>
          </p:nvPr>
        </p:nvSpPr>
        <p:spPr>
          <a:prstGeom prst="rect">
            <a:avLst/>
          </a:prstGeom>
        </p:spPr>
        <p:txBody>
          <a:bodyPr>
            <a:normAutofit lnSpcReduction="10000"/>
          </a:bodyPr>
          <a:lstStyle/>
          <a:p>
            <a:pPr marL="205739" indent="-205739" defTabSz="822959">
              <a:spcBef>
                <a:spcPts val="900"/>
              </a:spcBef>
              <a:defRPr sz="2520" i="1" strike="sngStrike"/>
            </a:pPr>
            <a:r>
              <a:rPr dirty="0"/>
              <a:t>Bad: "Design a logo for a nonprofit organization"</a:t>
            </a:r>
          </a:p>
          <a:p>
            <a:pPr marL="205739" indent="-205739" defTabSz="822959">
              <a:spcBef>
                <a:spcPts val="900"/>
              </a:spcBef>
              <a:defRPr sz="2520"/>
            </a:pPr>
            <a:r>
              <a:rPr dirty="0"/>
              <a:t>Better: "</a:t>
            </a:r>
            <a:r>
              <a:rPr dirty="0">
                <a:solidFill>
                  <a:srgbClr val="942192"/>
                </a:solidFill>
              </a:rPr>
              <a:t>Don't be lazy, take it step by step</a:t>
            </a:r>
            <a:r>
              <a:rPr dirty="0"/>
              <a:t>. </a:t>
            </a:r>
            <a:r>
              <a:rPr dirty="0">
                <a:solidFill>
                  <a:srgbClr val="FF40FF"/>
                </a:solidFill>
              </a:rPr>
              <a:t>Imagine you are a seasoned graphic designer tasked with creating a logo for a nonprofit organization dedicated to environmental conservation.</a:t>
            </a:r>
            <a:r>
              <a:rPr dirty="0"/>
              <a:t> </a:t>
            </a:r>
            <a:r>
              <a:rPr dirty="0">
                <a:solidFill>
                  <a:srgbClr val="0433FF"/>
                </a:solidFill>
              </a:rPr>
              <a:t>The logo must represent the organization’s core mission and values, which emphasize sustainability, community involvement, and nature preservation.</a:t>
            </a:r>
            <a:r>
              <a:rPr dirty="0"/>
              <a:t> </a:t>
            </a:r>
            <a:r>
              <a:rPr dirty="0">
                <a:solidFill>
                  <a:srgbClr val="0433FF"/>
                </a:solidFill>
              </a:rPr>
              <a:t>Adhere strictly to the organization’s branding guidelines, using a color scheme of earthy greens and blues. Incorporate elements that symbolize nature (like leaves or the Earth), sustainability (such as a recycle symbol), and community (represented by interlinked hands or a network). The design should be simple but powerful, clearly conveying the organization’s commitment to environmental stewardship</a:t>
            </a:r>
            <a:r>
              <a:rPr dirty="0"/>
              <a:t>"</a:t>
            </a:r>
          </a:p>
        </p:txBody>
      </p:sp>
      <p:sp>
        <p:nvSpPr>
          <p:cNvPr id="163"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5</a:t>
            </a:fld>
            <a:endParaRPr/>
          </a:p>
        </p:txBody>
      </p:sp>
      <p:sp>
        <p:nvSpPr>
          <p:cNvPr id="5" name="English">
            <a:extLst>
              <a:ext uri="{FF2B5EF4-FFF2-40B4-BE49-F238E27FC236}">
                <a16:creationId xmlns:a16="http://schemas.microsoft.com/office/drawing/2014/main" id="{F95DA643-2EC4-590E-5043-887C3F69D487}"/>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78FECBD6-87AD-D600-E2CB-EEAAE8DEC3A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43058294-A18D-1754-330C-C705D9DD52B7}"/>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 name="Example Prompt: Text Content"/>
          <p:cNvSpPr txBox="1">
            <a:spLocks noGrp="1"/>
          </p:cNvSpPr>
          <p:nvPr>
            <p:ph type="title"/>
          </p:nvPr>
        </p:nvSpPr>
        <p:spPr>
          <a:prstGeom prst="rect">
            <a:avLst/>
          </a:prstGeom>
        </p:spPr>
        <p:txBody>
          <a:bodyPr/>
          <a:lstStyle/>
          <a:p>
            <a:r>
              <a:rPr lang="en-US" b="0" dirty="0"/>
              <a:t>Practice</a:t>
            </a:r>
            <a:r>
              <a:rPr b="0" dirty="0"/>
              <a:t> Prompt</a:t>
            </a:r>
            <a:r>
              <a:rPr dirty="0"/>
              <a:t>: </a:t>
            </a:r>
            <a:r>
              <a:rPr lang="en-US" dirty="0"/>
              <a:t>Image</a:t>
            </a:r>
            <a:r>
              <a:rPr dirty="0"/>
              <a:t> Content</a:t>
            </a:r>
          </a:p>
        </p:txBody>
      </p:sp>
      <p:sp>
        <p:nvSpPr>
          <p:cNvPr id="154" name="Bad: &quot;Write an article about data privacy.&quot;…"/>
          <p:cNvSpPr txBox="1">
            <a:spLocks noGrp="1"/>
          </p:cNvSpPr>
          <p:nvPr>
            <p:ph type="body" idx="1"/>
          </p:nvPr>
        </p:nvSpPr>
        <p:spPr>
          <a:prstGeom prst="rect">
            <a:avLst/>
          </a:prstGeom>
        </p:spPr>
        <p:txBody>
          <a:bodyPr/>
          <a:lstStyle/>
          <a:p>
            <a:pPr>
              <a:defRPr i="1" strike="sngStrike"/>
            </a:pPr>
            <a:r>
              <a:rPr dirty="0"/>
              <a:t>Bad: "</a:t>
            </a:r>
            <a:r>
              <a:rPr lang="en-US" dirty="0"/>
              <a:t>Create a picture of Partners from all the American Countries together </a:t>
            </a:r>
            <a:r>
              <a:rPr dirty="0"/>
              <a:t>."</a:t>
            </a:r>
          </a:p>
          <a:p>
            <a:r>
              <a:rPr dirty="0"/>
              <a:t>Better: "</a:t>
            </a:r>
            <a:r>
              <a:rPr lang="en-US" dirty="0">
                <a:solidFill>
                  <a:srgbClr val="FF40FF"/>
                </a:solidFill>
              </a:rPr>
              <a:t>Context Text HERE</a:t>
            </a:r>
            <a:r>
              <a:rPr dirty="0"/>
              <a:t>, </a:t>
            </a:r>
            <a:r>
              <a:rPr lang="en-US" dirty="0">
                <a:solidFill>
                  <a:srgbClr val="942192"/>
                </a:solidFill>
              </a:rPr>
              <a:t>Constraints and Limitations HERE </a:t>
            </a:r>
            <a:r>
              <a:rPr dirty="0"/>
              <a:t>: </a:t>
            </a:r>
            <a:r>
              <a:rPr lang="en-US" dirty="0">
                <a:solidFill>
                  <a:srgbClr val="0433FF"/>
                </a:solidFill>
              </a:rPr>
              <a:t>Specific Request HERE</a:t>
            </a:r>
            <a:r>
              <a:rPr dirty="0">
                <a:solidFill>
                  <a:srgbClr val="0433FF"/>
                </a:solidFill>
              </a:rPr>
              <a:t>.</a:t>
            </a:r>
            <a:r>
              <a:rPr dirty="0"/>
              <a:t>"</a:t>
            </a:r>
          </a:p>
        </p:txBody>
      </p:sp>
      <p:sp>
        <p:nvSpPr>
          <p:cNvPr id="155"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6</a:t>
            </a:fld>
            <a:endParaRPr/>
          </a:p>
        </p:txBody>
      </p:sp>
      <p:sp>
        <p:nvSpPr>
          <p:cNvPr id="2" name="English">
            <a:extLst>
              <a:ext uri="{FF2B5EF4-FFF2-40B4-BE49-F238E27FC236}">
                <a16:creationId xmlns:a16="http://schemas.microsoft.com/office/drawing/2014/main" id="{21E64AAC-DA8B-8641-C91B-8402ABF89DB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3" name="Spanish">
            <a:extLst>
              <a:ext uri="{FF2B5EF4-FFF2-40B4-BE49-F238E27FC236}">
                <a16:creationId xmlns:a16="http://schemas.microsoft.com/office/drawing/2014/main" id="{CCCC1547-F807-3A6E-F116-CDBE91DE53E1}"/>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4" name="English">
            <a:extLst>
              <a:ext uri="{FF2B5EF4-FFF2-40B4-BE49-F238E27FC236}">
                <a16:creationId xmlns:a16="http://schemas.microsoft.com/office/drawing/2014/main" id="{17202D50-46FD-ACC4-EEDF-D44E402833E2}"/>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extLst>
      <p:ext uri="{BB962C8B-B14F-4D97-AF65-F5344CB8AC3E}">
        <p14:creationId xmlns:p14="http://schemas.microsoft.com/office/powerpoint/2010/main" val="3208992625"/>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 name="Example Prompt: Code Content"/>
          <p:cNvSpPr txBox="1">
            <a:spLocks noGrp="1"/>
          </p:cNvSpPr>
          <p:nvPr>
            <p:ph type="title"/>
          </p:nvPr>
        </p:nvSpPr>
        <p:spPr>
          <a:prstGeom prst="rect">
            <a:avLst/>
          </a:prstGeom>
        </p:spPr>
        <p:txBody>
          <a:bodyPr/>
          <a:lstStyle/>
          <a:p>
            <a:r>
              <a:rPr b="0"/>
              <a:t>Example Prompt</a:t>
            </a:r>
            <a:r>
              <a:t>: Code Content</a:t>
            </a:r>
          </a:p>
        </p:txBody>
      </p:sp>
      <p:sp>
        <p:nvSpPr>
          <p:cNvPr id="170" name="Bad: &quot;Write a function to download instagram images.&quot;…"/>
          <p:cNvSpPr txBox="1">
            <a:spLocks noGrp="1"/>
          </p:cNvSpPr>
          <p:nvPr>
            <p:ph type="body" idx="1"/>
          </p:nvPr>
        </p:nvSpPr>
        <p:spPr>
          <a:prstGeom prst="rect">
            <a:avLst/>
          </a:prstGeom>
        </p:spPr>
        <p:txBody>
          <a:bodyPr/>
          <a:lstStyle/>
          <a:p>
            <a:pPr marL="203454" indent="-203454" defTabSz="813816">
              <a:spcBef>
                <a:spcPts val="800"/>
              </a:spcBef>
              <a:defRPr sz="2492" i="1" strike="sngStrike"/>
            </a:pPr>
            <a:r>
              <a:t>Bad: "Write a function to download instagram images."</a:t>
            </a:r>
          </a:p>
          <a:p>
            <a:pPr marL="203454" indent="-203454" defTabSz="813816">
              <a:spcBef>
                <a:spcPts val="800"/>
              </a:spcBef>
              <a:defRPr sz="2492"/>
            </a:pPr>
            <a:r>
              <a:t>Better: </a:t>
            </a:r>
          </a:p>
          <a:p>
            <a:pPr marL="203454" indent="-203454" defTabSz="813816">
              <a:spcBef>
                <a:spcPts val="800"/>
              </a:spcBef>
              <a:defRPr sz="2492"/>
            </a:pPr>
            <a:r>
              <a:t>    - 1. "</a:t>
            </a:r>
            <a:r>
              <a:rPr>
                <a:solidFill>
                  <a:srgbClr val="FF9300"/>
                </a:solidFill>
              </a:rPr>
              <a:t>Create an andvanced google search for a script or repo focused on downloading instagram content" [Search it manually or though GPT]</a:t>
            </a:r>
          </a:p>
          <a:p>
            <a:pPr marL="203454" indent="-203454" defTabSz="813816">
              <a:spcBef>
                <a:spcPts val="800"/>
              </a:spcBef>
              <a:defRPr sz="2492"/>
            </a:pPr>
            <a:r>
              <a:t>    - 2. "</a:t>
            </a:r>
            <a:r>
              <a:rPr>
                <a:solidFill>
                  <a:srgbClr val="942192"/>
                </a:solidFill>
              </a:rPr>
              <a:t>Don't be lazy, take it step by step. output all in markdown codeblock.</a:t>
            </a:r>
            <a:r>
              <a:t> </a:t>
            </a:r>
            <a:r>
              <a:rPr>
                <a:solidFill>
                  <a:srgbClr val="FF40FF"/>
                </a:solidFill>
              </a:rPr>
              <a:t>You are a software developer working on a social media analytics tool.</a:t>
            </a:r>
            <a:r>
              <a:t> </a:t>
            </a:r>
            <a:r>
              <a:rPr>
                <a:solidFill>
                  <a:srgbClr val="0433FF"/>
                </a:solidFill>
              </a:rPr>
              <a:t>Write a Python function that downloads images from Instagram based on one or more specific hashtags, users, or keywords. The function should take the hashtag as input from the user, scrape the images and store them in a local directory. Ensure the function handles errors gracefully and provides feedback to the user on the download progress.</a:t>
            </a:r>
            <a:r>
              <a:t>"</a:t>
            </a:r>
          </a:p>
        </p:txBody>
      </p:sp>
      <p:sp>
        <p:nvSpPr>
          <p:cNvPr id="1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7</a:t>
            </a:fld>
            <a:endParaRPr/>
          </a:p>
        </p:txBody>
      </p:sp>
      <p:sp>
        <p:nvSpPr>
          <p:cNvPr id="5" name="English">
            <a:extLst>
              <a:ext uri="{FF2B5EF4-FFF2-40B4-BE49-F238E27FC236}">
                <a16:creationId xmlns:a16="http://schemas.microsoft.com/office/drawing/2014/main" id="{0E5BF6E6-6D84-8935-29AE-A3E2211DC8E1}"/>
              </a:ext>
            </a:extLst>
          </p:cNvPr>
          <p:cNvSpPr/>
          <p:nvPr/>
        </p:nvSpPr>
        <p:spPr>
          <a:xfrm>
            <a:off x="5133143" y="5997604"/>
            <a:ext cx="192571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FF40FF"/>
                </a:solidFill>
                <a:latin typeface="Helvetica Neue"/>
                <a:ea typeface="Helvetica Neue"/>
                <a:cs typeface="Helvetica Neue"/>
                <a:sym typeface="Helvetica Neue"/>
              </a:defRPr>
            </a:pPr>
            <a:r>
              <a:rPr lang="en-US" sz="2000" b="1" dirty="0">
                <a:latin typeface="+mn-lt"/>
                <a:ea typeface="+mn-ea"/>
                <a:cs typeface="+mn-cs"/>
                <a:sym typeface="Helvetica"/>
              </a:rPr>
              <a:t>Provide Context</a:t>
            </a:r>
          </a:p>
        </p:txBody>
      </p:sp>
      <p:sp>
        <p:nvSpPr>
          <p:cNvPr id="6" name="Spanish">
            <a:extLst>
              <a:ext uri="{FF2B5EF4-FFF2-40B4-BE49-F238E27FC236}">
                <a16:creationId xmlns:a16="http://schemas.microsoft.com/office/drawing/2014/main" id="{DD51AF91-AAAD-98CC-FAA2-0D819B5E4C56}"/>
              </a:ext>
            </a:extLst>
          </p:cNvPr>
          <p:cNvSpPr/>
          <p:nvPr/>
        </p:nvSpPr>
        <p:spPr>
          <a:xfrm>
            <a:off x="7671549" y="5993635"/>
            <a:ext cx="2280484"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buClr>
                <a:srgbClr val="1F2328"/>
              </a:buClr>
              <a:buSzPct val="100000"/>
              <a:defRPr sz="2600">
                <a:solidFill>
                  <a:srgbClr val="942192"/>
                </a:solidFill>
                <a:latin typeface="Helvetica Neue"/>
                <a:ea typeface="Helvetica Neue"/>
                <a:cs typeface="Helvetica Neue"/>
                <a:sym typeface="Helvetica Neue"/>
              </a:defRPr>
            </a:pPr>
            <a:r>
              <a:rPr lang="en-US" sz="2000" b="1" dirty="0">
                <a:latin typeface="+mn-lt"/>
                <a:ea typeface="+mn-ea"/>
                <a:cs typeface="+mn-cs"/>
                <a:sym typeface="Helvetica"/>
              </a:rPr>
              <a:t>Remind AI of Constraints</a:t>
            </a:r>
            <a:endParaRPr lang="en-US" sz="2000" dirty="0"/>
          </a:p>
        </p:txBody>
      </p:sp>
      <p:sp>
        <p:nvSpPr>
          <p:cNvPr id="7" name="English">
            <a:extLst>
              <a:ext uri="{FF2B5EF4-FFF2-40B4-BE49-F238E27FC236}">
                <a16:creationId xmlns:a16="http://schemas.microsoft.com/office/drawing/2014/main" id="{1847DD8B-6BB1-361E-26E0-E7278165506D}"/>
              </a:ext>
            </a:extLst>
          </p:cNvPr>
          <p:cNvSpPr/>
          <p:nvPr/>
        </p:nvSpPr>
        <p:spPr>
          <a:xfrm>
            <a:off x="2717850" y="5993635"/>
            <a:ext cx="1802601" cy="703748"/>
          </a:xfrm>
          <a:prstGeom prst="rect">
            <a:avLst/>
          </a:prstGeom>
          <a:solidFill>
            <a:schemeClr val="bg1"/>
          </a:solidFill>
          <a:ln w="12700">
            <a:solidFill>
              <a:schemeClr val="accent1"/>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lvl1pPr algn="ctr"/>
          </a:lstStyle>
          <a:p>
            <a:pPr marL="139700" defTabSz="457200">
              <a:lnSpc>
                <a:spcPct val="100000"/>
              </a:lnSpc>
              <a:spcBef>
                <a:spcPts val="0"/>
              </a:spcBef>
              <a:buClr>
                <a:srgbClr val="1F2328"/>
              </a:buClr>
              <a:defRPr sz="2600">
                <a:solidFill>
                  <a:srgbClr val="0433FF"/>
                </a:solidFill>
                <a:latin typeface="Helvetica Neue"/>
                <a:ea typeface="Helvetica Neue"/>
                <a:cs typeface="Helvetica Neue"/>
                <a:sym typeface="Helvetica Neue"/>
              </a:defRPr>
            </a:pPr>
            <a:r>
              <a:rPr lang="en-US" sz="2000" b="1" dirty="0">
                <a:latin typeface="+mn-lt"/>
                <a:ea typeface="+mn-ea"/>
                <a:cs typeface="+mn-cs"/>
                <a:sym typeface="Helvetica"/>
              </a:rPr>
              <a:t>Be Specific</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Verifique</a:t>
            </a:r>
            <a:r>
              <a:rPr b="1" dirty="0">
                <a:solidFill>
                  <a:schemeClr val="tx1"/>
                </a:solidFill>
                <a:highlight>
                  <a:srgbClr val="000000"/>
                </a:highlight>
                <a:latin typeface="+mn-lt"/>
                <a:ea typeface="+mn-ea"/>
                <a:cs typeface="+mn-cs"/>
                <a:sym typeface="Helvetica"/>
              </a:rPr>
              <a:t> la </a:t>
            </a:r>
            <a:r>
              <a:rPr b="1" dirty="0" err="1">
                <a:solidFill>
                  <a:schemeClr val="tx1"/>
                </a:solidFill>
                <a:highlight>
                  <a:srgbClr val="000000"/>
                </a:highlight>
                <a:latin typeface="+mn-lt"/>
                <a:ea typeface="+mn-ea"/>
                <a:cs typeface="+mn-cs"/>
                <a:sym typeface="Helvetica"/>
              </a:rPr>
              <a:t>precisión</a:t>
            </a:r>
            <a:endParaRPr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Sea </a:t>
            </a:r>
            <a:r>
              <a:rPr b="1" dirty="0" err="1">
                <a:solidFill>
                  <a:schemeClr val="tx1"/>
                </a:solidFill>
                <a:highlight>
                  <a:srgbClr val="000000"/>
                </a:highlight>
                <a:latin typeface="+mn-lt"/>
                <a:ea typeface="+mn-ea"/>
                <a:cs typeface="+mn-cs"/>
                <a:sym typeface="Helvetica"/>
              </a:rPr>
              <a:t>específico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Iterar</a:t>
            </a:r>
            <a:r>
              <a:rPr b="1" dirty="0">
                <a:solidFill>
                  <a:schemeClr val="tx1"/>
                </a:solidFill>
                <a:highlight>
                  <a:srgbClr val="000000"/>
                </a:highlight>
                <a:latin typeface="+mn-lt"/>
                <a:ea typeface="+mn-ea"/>
                <a:cs typeface="+mn-cs"/>
                <a:sym typeface="Helvetica"/>
              </a:rPr>
              <a:t> y </a:t>
            </a:r>
            <a:r>
              <a:rPr b="1" dirty="0" err="1">
                <a:solidFill>
                  <a:schemeClr val="tx1"/>
                </a:solidFill>
                <a:highlight>
                  <a:srgbClr val="000000"/>
                </a:highlight>
                <a:latin typeface="+mn-lt"/>
                <a:ea typeface="+mn-ea"/>
                <a:cs typeface="+mn-cs"/>
                <a:sym typeface="Helvetica"/>
              </a:rPr>
              <a:t>refinar</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Proporcionar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contexto</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Utilice</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múltiples</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servicios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Recuerde</a:t>
            </a:r>
            <a:r>
              <a:rPr b="1" dirty="0">
                <a:solidFill>
                  <a:schemeClr val="tx1"/>
                </a:solidFill>
                <a:highlight>
                  <a:srgbClr val="000000"/>
                </a:highlight>
                <a:latin typeface="+mn-lt"/>
                <a:ea typeface="+mn-ea"/>
                <a:cs typeface="+mn-cs"/>
                <a:sym typeface="Helvetica"/>
              </a:rPr>
              <a:t> de las </a:t>
            </a:r>
            <a:r>
              <a:rPr b="1" dirty="0" err="1">
                <a:solidFill>
                  <a:schemeClr val="tx1"/>
                </a:solidFill>
                <a:highlight>
                  <a:srgbClr val="000000"/>
                </a:highlight>
                <a:latin typeface="+mn-lt"/>
                <a:ea typeface="+mn-ea"/>
                <a:cs typeface="+mn-cs"/>
                <a:sym typeface="Helvetica"/>
              </a:rPr>
              <a:t>restricciones</a:t>
            </a:r>
            <a:endParaRPr b="1" dirty="0">
              <a:solidFill>
                <a:schemeClr val="tx1"/>
              </a:solidFill>
              <a:highlight>
                <a:srgbClr val="000000"/>
              </a:highlight>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dirty="0" err="1">
                <a:solidFill>
                  <a:schemeClr val="tx1"/>
                </a:solidFill>
                <a:highlight>
                  <a:srgbClr val="000000"/>
                </a:highlight>
                <a:latin typeface="+mn-lt"/>
                <a:ea typeface="+mn-ea"/>
                <a:cs typeface="+mn-cs"/>
                <a:sym typeface="Helvetica"/>
              </a:rPr>
              <a:t>Crear</a:t>
            </a:r>
            <a:r>
              <a:rPr b="1" dirty="0">
                <a:solidFill>
                  <a:schemeClr val="tx1"/>
                </a:solidFill>
                <a:highlight>
                  <a:srgbClr val="000000"/>
                </a:highlight>
                <a:latin typeface="+mn-lt"/>
                <a:ea typeface="+mn-ea"/>
                <a:cs typeface="+mn-cs"/>
                <a:sym typeface="Helvetica"/>
              </a:rPr>
              <a:t> </a:t>
            </a:r>
            <a:r>
              <a:rPr b="1" dirty="0" err="1">
                <a:solidFill>
                  <a:schemeClr val="tx1"/>
                </a:solidFill>
                <a:highlight>
                  <a:srgbClr val="000000"/>
                </a:highlight>
                <a:latin typeface="+mn-lt"/>
                <a:ea typeface="+mn-ea"/>
                <a:cs typeface="+mn-cs"/>
                <a:sym typeface="Helvetica"/>
              </a:rPr>
              <a:t>plantillas</a:t>
            </a:r>
            <a:endParaRPr b="1" dirty="0">
              <a:solidFill>
                <a:schemeClr val="tx1"/>
              </a:solidFill>
              <a:highlight>
                <a:srgbClr val="000000"/>
              </a:highlight>
              <a:latin typeface="+mn-lt"/>
              <a:ea typeface="+mn-ea"/>
              <a:cs typeface="+mn-cs"/>
              <a:sym typeface="Helvetica"/>
            </a:endParaRP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Be Specific</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Iterate and Refine</a:t>
            </a:r>
            <a:r>
              <a:rPr dirty="0">
                <a:solidFill>
                  <a:schemeClr val="tx1"/>
                </a:solidFill>
                <a:highlight>
                  <a:srgbClr val="000000"/>
                </a:highlight>
              </a:rP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Provide Context</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Use Multiple Services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Remind AI of Constraints</a:t>
            </a:r>
            <a:r>
              <a:rPr dirty="0">
                <a:solidFill>
                  <a:schemeClr val="tx1"/>
                </a:solidFill>
                <a:highlight>
                  <a:srgbClr val="000000"/>
                </a:highlight>
              </a:rP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dirty="0">
                <a:solidFill>
                  <a:schemeClr val="tx1"/>
                </a:solidFill>
                <a:highlight>
                  <a:srgbClr val="000000"/>
                </a:highlight>
                <a:latin typeface="+mn-lt"/>
                <a:ea typeface="+mn-ea"/>
                <a:cs typeface="+mn-cs"/>
                <a:sym typeface="Helvetica"/>
              </a:rPr>
              <a:t>Make Templates</a:t>
            </a:r>
            <a:r>
              <a:rPr dirty="0">
                <a:solidFill>
                  <a:schemeClr val="tx1"/>
                </a:solidFill>
                <a:highlight>
                  <a:srgbClr val="000000"/>
                </a:highlight>
              </a:rP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rPr/>
              <a:t>8</a:t>
            </a:fld>
            <a:endParaRPr/>
          </a:p>
        </p:txBody>
      </p:sp>
    </p:spTree>
    <p:extLst>
      <p:ext uri="{BB962C8B-B14F-4D97-AF65-F5344CB8AC3E}">
        <p14:creationId xmlns:p14="http://schemas.microsoft.com/office/powerpoint/2010/main" val="58338265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 name="Slide Number"/>
          <p:cNvSpPr txBox="1">
            <a:spLocks noGrp="1"/>
          </p:cNvSpPr>
          <p:nvPr>
            <p:ph type="sldNum" sz="quarter" idx="2"/>
          </p:nvPr>
        </p:nvSpPr>
        <p:spPr>
          <a:xfrm>
            <a:off x="11172418" y="6414760"/>
            <a:ext cx="181382"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sp>
        <p:nvSpPr>
          <p:cNvPr id="148" name="Mejores prácticas para generar contenido de inteligencia artificial"/>
          <p:cNvSpPr txBox="1">
            <a:spLocks noGrp="1"/>
          </p:cNvSpPr>
          <p:nvPr>
            <p:ph type="title"/>
          </p:nvPr>
        </p:nvSpPr>
        <p:spPr>
          <a:prstGeom prst="rect">
            <a:avLst/>
          </a:prstGeom>
        </p:spPr>
        <p:txBody>
          <a:bodyPr/>
          <a:lstStyle/>
          <a:p>
            <a:r>
              <a:rPr lang="en-US" dirty="0"/>
              <a:t>Best Practices for Generating AI Content</a:t>
            </a:r>
            <a:endParaRPr dirty="0"/>
          </a:p>
        </p:txBody>
      </p:sp>
      <p:sp>
        <p:nvSpPr>
          <p:cNvPr id="149" name="Verifique la precisión…"/>
          <p:cNvSpPr txBox="1">
            <a:spLocks noGrp="1"/>
          </p:cNvSpPr>
          <p:nvPr>
            <p:ph type="body" sz="half" idx="1"/>
          </p:nvPr>
        </p:nvSpPr>
        <p:spPr>
          <a:xfrm>
            <a:off x="6791676" y="2028522"/>
            <a:ext cx="5264183" cy="4048404"/>
          </a:xfrm>
          <a:prstGeom prst="rect">
            <a:avLst/>
          </a:prstGeom>
        </p:spPr>
        <p:txBody>
          <a:bodyPr/>
          <a:lstStyle/>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Verifique la precisión</a:t>
            </a:r>
            <a:endParaRPr>
              <a:latin typeface="+mn-lt"/>
              <a:ea typeface="+mn-ea"/>
              <a:cs typeface="+mn-cs"/>
              <a:sym typeface="Helvetica"/>
            </a:endParaRPr>
          </a:p>
          <a:p>
            <a:pPr marL="457200" indent="-317500" defTabSz="457200">
              <a:lnSpc>
                <a:spcPct val="100000"/>
              </a:lnSpc>
              <a:spcBef>
                <a:spcPts val="0"/>
              </a:spcBef>
              <a:buClr>
                <a:srgbClr val="1F2328"/>
              </a:buClr>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Sea específico</a:t>
            </a:r>
          </a:p>
          <a:p>
            <a:pPr marL="457200" indent="-317500" defTabSz="457200">
              <a:lnSpc>
                <a:spcPct val="100000"/>
              </a:lnSpc>
              <a:spcBef>
                <a:spcPts val="0"/>
              </a:spcBef>
              <a:buClr>
                <a:srgbClr val="1F2328"/>
              </a:buClr>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Iterar y refinar</a:t>
            </a:r>
          </a:p>
          <a:p>
            <a:pPr marL="457200" indent="-317500" defTabSz="457200">
              <a:lnSpc>
                <a:spcPct val="100000"/>
              </a:lnSpc>
              <a:spcBef>
                <a:spcPts val="0"/>
              </a:spcBef>
              <a:buClr>
                <a:srgbClr val="1F2328"/>
              </a:buClr>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Proporcionar contexto</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Utilice múltiples servicios</a:t>
            </a:r>
          </a:p>
          <a:p>
            <a:pPr marL="457200" indent="-317500" defTabSz="457200">
              <a:lnSpc>
                <a:spcPct val="100000"/>
              </a:lnSpc>
              <a:spcBef>
                <a:spcPts val="0"/>
              </a:spcBef>
              <a:buClr>
                <a:srgbClr val="1F2328"/>
              </a:buClr>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Recuerde de las restricciones</a:t>
            </a:r>
          </a:p>
          <a:p>
            <a:pPr marL="457200" indent="-317500" defTabSz="457200">
              <a:lnSpc>
                <a:spcPct val="100000"/>
              </a:lnSpc>
              <a:spcBef>
                <a:spcPts val="0"/>
              </a:spcBef>
              <a:buClr>
                <a:srgbClr val="1F2328"/>
              </a:buClr>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Crear plantillas</a:t>
            </a:r>
          </a:p>
        </p:txBody>
      </p:sp>
      <p:sp>
        <p:nvSpPr>
          <p:cNvPr id="150" name="Content Placeholder 2"/>
          <p:cNvSpPr txBox="1"/>
          <p:nvPr/>
        </p:nvSpPr>
        <p:spPr>
          <a:xfrm>
            <a:off x="19327" y="2028522"/>
            <a:ext cx="4609515" cy="43513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Check for Accuracy</a:t>
            </a:r>
          </a:p>
          <a:p>
            <a:pPr marL="457200" indent="-317500" defTabSz="457200">
              <a:buClr>
                <a:srgbClr val="1F2328"/>
              </a:buClr>
              <a:buSzPct val="100000"/>
              <a:buFont typeface="TimesNewRomanPSMT"/>
              <a:buAutoNum type="arabicPeriod"/>
              <a:defRPr sz="2600">
                <a:solidFill>
                  <a:srgbClr val="0433FF"/>
                </a:solidFill>
                <a:latin typeface="Helvetica Neue"/>
                <a:ea typeface="Helvetica Neue"/>
                <a:cs typeface="Helvetica Neue"/>
                <a:sym typeface="Helvetica Neue"/>
              </a:defRPr>
            </a:pPr>
            <a:r>
              <a:rPr b="1">
                <a:latin typeface="+mn-lt"/>
                <a:ea typeface="+mn-ea"/>
                <a:cs typeface="+mn-cs"/>
                <a:sym typeface="Helvetica"/>
              </a:rPr>
              <a:t>Be Specific</a:t>
            </a:r>
            <a:r>
              <a:t>: </a:t>
            </a:r>
          </a:p>
          <a:p>
            <a:pPr marL="457200" indent="-317500" defTabSz="457200">
              <a:buClr>
                <a:srgbClr val="1F2328"/>
              </a:buClr>
              <a:buSzPct val="100000"/>
              <a:buFont typeface="TimesNewRomanPSMT"/>
              <a:buAutoNum type="arabicPeriod"/>
              <a:defRPr sz="2600">
                <a:solidFill>
                  <a:srgbClr val="FF9300"/>
                </a:solidFill>
                <a:latin typeface="Helvetica Neue"/>
                <a:ea typeface="Helvetica Neue"/>
                <a:cs typeface="Helvetica Neue"/>
                <a:sym typeface="Helvetica Neue"/>
              </a:defRPr>
            </a:pPr>
            <a:r>
              <a:rPr b="1">
                <a:latin typeface="+mn-lt"/>
                <a:ea typeface="+mn-ea"/>
                <a:cs typeface="+mn-cs"/>
                <a:sym typeface="Helvetica"/>
              </a:rPr>
              <a:t>Iterate and Refine</a:t>
            </a:r>
            <a:r>
              <a:t>: </a:t>
            </a:r>
          </a:p>
          <a:p>
            <a:pPr marL="457200" indent="-317500" defTabSz="457200">
              <a:buClr>
                <a:srgbClr val="1F2328"/>
              </a:buClr>
              <a:buSzPct val="100000"/>
              <a:buFont typeface="TimesNewRomanPSMT"/>
              <a:buAutoNum type="arabicPeriod"/>
              <a:defRPr sz="2600">
                <a:solidFill>
                  <a:srgbClr val="FF40FF"/>
                </a:solidFill>
                <a:latin typeface="Helvetica Neue"/>
                <a:ea typeface="Helvetica Neue"/>
                <a:cs typeface="Helvetica Neue"/>
                <a:sym typeface="Helvetica Neue"/>
              </a:defRPr>
            </a:pPr>
            <a:r>
              <a:rPr b="1">
                <a:latin typeface="+mn-lt"/>
                <a:ea typeface="+mn-ea"/>
                <a:cs typeface="+mn-cs"/>
                <a:sym typeface="Helvetica"/>
              </a:rPr>
              <a:t>Provide Context</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Use Multiple Services</a:t>
            </a:r>
            <a:r>
              <a:t>:</a:t>
            </a:r>
          </a:p>
          <a:p>
            <a:pPr marL="457200" indent="-317500" defTabSz="457200">
              <a:buClr>
                <a:srgbClr val="1F2328"/>
              </a:buClr>
              <a:buSzPct val="100000"/>
              <a:buFont typeface="TimesNewRomanPSMT"/>
              <a:buAutoNum type="arabicPeriod"/>
              <a:defRPr sz="2600">
                <a:solidFill>
                  <a:srgbClr val="942192"/>
                </a:solidFill>
                <a:latin typeface="Helvetica Neue"/>
                <a:ea typeface="Helvetica Neue"/>
                <a:cs typeface="Helvetica Neue"/>
                <a:sym typeface="Helvetica Neue"/>
              </a:defRPr>
            </a:pPr>
            <a:r>
              <a:rPr b="1">
                <a:latin typeface="+mn-lt"/>
                <a:ea typeface="+mn-ea"/>
                <a:cs typeface="+mn-cs"/>
                <a:sym typeface="Helvetica"/>
              </a:rPr>
              <a:t>Remind AI of Constraints</a:t>
            </a:r>
            <a:r>
              <a:t>:</a:t>
            </a:r>
          </a:p>
          <a:p>
            <a:pPr marL="457200" indent="-317500" defTabSz="457200">
              <a:buClr>
                <a:srgbClr val="1F2328"/>
              </a:buClr>
              <a:buSzPct val="100000"/>
              <a:buFont typeface="TimesNewRomanPSMT"/>
              <a:buAutoNum type="arabicPeriod"/>
              <a:defRPr sz="2600">
                <a:solidFill>
                  <a:srgbClr val="1F2328"/>
                </a:solidFill>
                <a:latin typeface="Helvetica Neue"/>
                <a:ea typeface="Helvetica Neue"/>
                <a:cs typeface="Helvetica Neue"/>
                <a:sym typeface="Helvetica Neue"/>
              </a:defRPr>
            </a:pPr>
            <a:r>
              <a:rPr b="1">
                <a:latin typeface="+mn-lt"/>
                <a:ea typeface="+mn-ea"/>
                <a:cs typeface="+mn-cs"/>
                <a:sym typeface="Helvetica"/>
              </a:rPr>
              <a:t>Make Templates</a:t>
            </a:r>
            <a:r>
              <a:t>:</a:t>
            </a:r>
          </a:p>
        </p:txBody>
      </p:sp>
      <p:sp>
        <p:nvSpPr>
          <p:cNvPr id="151" name="Text"/>
          <p:cNvSpPr txBox="1"/>
          <p:nvPr/>
        </p:nvSpPr>
        <p:spPr>
          <a:xfrm>
            <a:off x="11172418" y="6414760"/>
            <a:ext cx="181382" cy="2483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nchor="ctr">
            <a:spAutoFit/>
          </a:bodyPr>
          <a:lstStyle>
            <a:lvl1pPr algn="r">
              <a:defRPr sz="1200">
                <a:solidFill>
                  <a:srgbClr val="888888"/>
                </a:solidFill>
              </a:defRPr>
            </a:lvl1pPr>
          </a:lstStyle>
          <a:p>
            <a:fld id="{86CB4B4D-7CA3-9044-876B-883B54F8677D}" type="slidenum">
              <a:t>9</a:t>
            </a:fld>
            <a:endParaRPr/>
          </a:p>
        </p:txBody>
      </p:sp>
    </p:spTree>
    <p:extLst>
      <p:ext uri="{BB962C8B-B14F-4D97-AF65-F5344CB8AC3E}">
        <p14:creationId xmlns:p14="http://schemas.microsoft.com/office/powerpoint/2010/main" val="1860612879"/>
      </p:ext>
    </p:extLst>
  </p:cSld>
  <p:clrMapOvr>
    <a:masterClrMapping/>
  </p:clrMapOvr>
  <p:transition spd="med"/>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Arial"/>
        <a:ea typeface="Arial"/>
        <a:cs typeface="Arial"/>
      </a:majorFont>
      <a:minorFont>
        <a:latin typeface="Helvetica"/>
        <a:ea typeface="Helvetica"/>
        <a:cs typeface="Helvetica"/>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37</TotalTime>
  <Words>1036</Words>
  <Application>Microsoft Macintosh PowerPoint</Application>
  <PresentationFormat>Widescreen</PresentationFormat>
  <Paragraphs>113</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TimesNewRomanPSMT</vt:lpstr>
      <vt:lpstr>1_Custom Design</vt:lpstr>
      <vt:lpstr>PowerPoint Presentation</vt:lpstr>
      <vt:lpstr>Best Practices for Generating AI Content</vt:lpstr>
      <vt:lpstr>Example Prompt: Text Content</vt:lpstr>
      <vt:lpstr>Practice Prompt: Text Content</vt:lpstr>
      <vt:lpstr>Example Prompt: Image Content</vt:lpstr>
      <vt:lpstr>Practice Prompt: Image Content</vt:lpstr>
      <vt:lpstr>Example Prompt: Code Content</vt:lpstr>
      <vt:lpstr>Best Practices for Generating AI Content</vt:lpstr>
      <vt:lpstr>Best Practices for Generating AI Content</vt:lpstr>
      <vt:lpstr>Practice Prompt</vt:lpstr>
      <vt:lpstr>Why Does It Matter To You?</vt:lpstr>
      <vt:lpstr>AI Tool Master Lists</vt:lpstr>
      <vt:lpstr>TAKE A BREAK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Alfaro, Issac</cp:lastModifiedBy>
  <cp:revision>18</cp:revision>
  <dcterms:modified xsi:type="dcterms:W3CDTF">2024-06-22T16:03:22Z</dcterms:modified>
</cp:coreProperties>
</file>