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26"/>
  </p:notesMasterIdLst>
  <p:sldIdLst>
    <p:sldId id="620" r:id="rId3"/>
    <p:sldId id="383" r:id="rId4"/>
    <p:sldId id="621" r:id="rId5"/>
    <p:sldId id="622" r:id="rId6"/>
    <p:sldId id="632" r:id="rId7"/>
    <p:sldId id="623" r:id="rId8"/>
    <p:sldId id="626" r:id="rId9"/>
    <p:sldId id="625" r:id="rId10"/>
    <p:sldId id="627" r:id="rId11"/>
    <p:sldId id="628" r:id="rId12"/>
    <p:sldId id="630" r:id="rId13"/>
    <p:sldId id="633" r:id="rId14"/>
    <p:sldId id="631" r:id="rId15"/>
    <p:sldId id="629" r:id="rId16"/>
    <p:sldId id="634" r:id="rId17"/>
    <p:sldId id="635" r:id="rId18"/>
    <p:sldId id="636" r:id="rId19"/>
    <p:sldId id="637" r:id="rId20"/>
    <p:sldId id="624" r:id="rId21"/>
    <p:sldId id="269" r:id="rId22"/>
    <p:sldId id="270" r:id="rId23"/>
    <p:sldId id="271" r:id="rId24"/>
    <p:sldId id="272" r:id="rId25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83053"/>
  </p:normalViewPr>
  <p:slideViewPr>
    <p:cSldViewPr snapToGrid="0">
      <p:cViewPr varScale="1">
        <p:scale>
          <a:sx n="93" d="100"/>
          <a:sy n="93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44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112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75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86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411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34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27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74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2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998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40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0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analyzing the validity and reliability of evidence presented.</a:t>
            </a:r>
          </a:p>
          <a:p>
            <a:r>
              <a:rPr lang="en-US" dirty="0"/>
              <a:t>Where to use it: Applicable in any analytical context requiring evidence validation.</a:t>
            </a:r>
          </a:p>
          <a:p>
            <a:r>
              <a:rPr lang="en-US" dirty="0"/>
              <a:t>Why to use it: Ensures the integrity and accuracy of the conclusions drawn from the evidence.</a:t>
            </a:r>
          </a:p>
        </p:txBody>
      </p:sp>
    </p:spTree>
    <p:extLst>
      <p:ext uri="{BB962C8B-B14F-4D97-AF65-F5344CB8AC3E}">
        <p14:creationId xmlns:p14="http://schemas.microsoft.com/office/powerpoint/2010/main" val="319073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157700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83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framework would you use for:</a:t>
            </a:r>
          </a:p>
          <a:p>
            <a:pPr lvl="1"/>
            <a:r>
              <a:rPr lang="en-US" dirty="0"/>
              <a:t>Evaluating the data you have so far</a:t>
            </a:r>
          </a:p>
          <a:p>
            <a:pPr lvl="1"/>
            <a:r>
              <a:rPr lang="en-US" dirty="0"/>
              <a:t>Evaluating the source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Handout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2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examples of different motives, opportunities, and means in influence operations</a:t>
            </a:r>
          </a:p>
          <a:p>
            <a:r>
              <a:rPr lang="en-US" dirty="0"/>
              <a:t>Identify the goals and motives behind the information.</a:t>
            </a:r>
          </a:p>
          <a:p>
            <a:r>
              <a:rPr lang="en-US" dirty="0"/>
              <a:t>Evaluate the channels available for spreading misinformation.</a:t>
            </a:r>
          </a:p>
          <a:p>
            <a:r>
              <a:rPr lang="en-US" dirty="0"/>
              <a:t>Assess the risks and costs involved in the possible deception</a:t>
            </a:r>
          </a:p>
        </p:txBody>
      </p:sp>
    </p:spTree>
    <p:extLst>
      <p:ext uri="{BB962C8B-B14F-4D97-AF65-F5344CB8AC3E}">
        <p14:creationId xmlns:p14="http://schemas.microsoft.com/office/powerpoint/2010/main" val="350601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Past Opposition Practices 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other examples, such as the Tiananmen Square protests, of past opposition practices and analyze them using the POP framework </a:t>
            </a:r>
          </a:p>
        </p:txBody>
      </p:sp>
    </p:spTree>
    <p:extLst>
      <p:ext uri="{BB962C8B-B14F-4D97-AF65-F5344CB8AC3E}">
        <p14:creationId xmlns:p14="http://schemas.microsoft.com/office/powerpoint/2010/main" val="27429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sources were used to spread the information?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analyzing the validity and reliability of evidence presented.</a:t>
            </a:r>
          </a:p>
          <a:p>
            <a:r>
              <a:rPr lang="en-US" dirty="0"/>
              <a:t>Where to use it: Applicable in any analytical context requiring evidence validation.</a:t>
            </a:r>
          </a:p>
          <a:p>
            <a:r>
              <a:rPr lang="en-US" dirty="0"/>
              <a:t>Why to use it: Ensures the integrity and accuracy of the conclusions drawn from the evidence.</a:t>
            </a:r>
          </a:p>
        </p:txBody>
      </p:sp>
    </p:spTree>
    <p:extLst>
      <p:ext uri="{BB962C8B-B14F-4D97-AF65-F5344CB8AC3E}">
        <p14:creationId xmlns:p14="http://schemas.microsoft.com/office/powerpoint/2010/main" val="139696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Practical Exercise Handout</a:t>
            </a:r>
          </a:p>
          <a:p>
            <a:r>
              <a:rPr lang="en-US" dirty="0"/>
              <a:t>Apply the Structured Analytic Techniques to the Handout</a:t>
            </a:r>
          </a:p>
        </p:txBody>
      </p:sp>
    </p:spTree>
    <p:extLst>
      <p:ext uri="{BB962C8B-B14F-4D97-AF65-F5344CB8AC3E}">
        <p14:creationId xmlns:p14="http://schemas.microsoft.com/office/powerpoint/2010/main" val="217391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Earth is Flat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Earth is a Cube</a:t>
            </a:r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misinformation and disinformation effectively using the Deception Detection Framework and Structured Analytic Techniques (SATs).</a:t>
            </a:r>
          </a:p>
          <a:p>
            <a:endParaRPr lang="en-US" dirty="0"/>
          </a:p>
          <a:p>
            <a:r>
              <a:rPr lang="en-US" dirty="0"/>
              <a:t>During this 130-minute block of instruction, the students will learn to identify misinformation and disinformation using the skills and frameworks previously covered.</a:t>
            </a:r>
          </a:p>
        </p:txBody>
      </p:sp>
    </p:spTree>
    <p:extLst>
      <p:ext uri="{BB962C8B-B14F-4D97-AF65-F5344CB8AC3E}">
        <p14:creationId xmlns:p14="http://schemas.microsoft.com/office/powerpoint/2010/main" val="1569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Terms</a:t>
            </a:r>
          </a:p>
          <a:p>
            <a:r>
              <a:rPr lang="en-US" dirty="0"/>
              <a:t>Misinformation: is false or inaccurate information. Examples include rumors, insults and pranks.</a:t>
            </a:r>
          </a:p>
          <a:p>
            <a:r>
              <a:rPr lang="en-US" dirty="0"/>
              <a:t>Disinformation: is deliberate and includes malicious content such as hoaxes, spear phishing and propaganda.</a:t>
            </a:r>
          </a:p>
        </p:txBody>
      </p:sp>
    </p:spTree>
    <p:extLst>
      <p:ext uri="{BB962C8B-B14F-4D97-AF65-F5344CB8AC3E}">
        <p14:creationId xmlns:p14="http://schemas.microsoft.com/office/powerpoint/2010/main" val="59805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Deception Detection Frameworks</a:t>
            </a:r>
          </a:p>
          <a:p>
            <a:r>
              <a:rPr lang="en-US" b="1" dirty="0"/>
              <a:t>MOM</a:t>
            </a:r>
            <a:r>
              <a:rPr lang="en-US" dirty="0"/>
              <a:t> : Motive, Opportunity, and Means </a:t>
            </a:r>
          </a:p>
          <a:p>
            <a:r>
              <a:rPr lang="en-US" b="1" dirty="0"/>
              <a:t>POP</a:t>
            </a:r>
            <a:r>
              <a:rPr lang="en-US" dirty="0"/>
              <a:t> : Past Opposition Practices </a:t>
            </a:r>
          </a:p>
          <a:p>
            <a:r>
              <a:rPr lang="en-US" b="1" dirty="0"/>
              <a:t>MOSES</a:t>
            </a:r>
            <a:r>
              <a:rPr lang="en-US" dirty="0"/>
              <a:t> : Manipulability of Sources </a:t>
            </a:r>
          </a:p>
          <a:p>
            <a:r>
              <a:rPr lang="en-US" b="1" dirty="0"/>
              <a:t>EVE</a:t>
            </a:r>
            <a:r>
              <a:rPr lang="en-US" dirty="0"/>
              <a:t> : 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1380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it: Use when evaluating the likelihood of a source having the motive and means to produce misinformation.</a:t>
            </a:r>
          </a:p>
          <a:p>
            <a:r>
              <a:rPr lang="en-US" dirty="0"/>
              <a:t>Where to use it: Applicable in scenarios where identifying the intent behind information is crucial.</a:t>
            </a:r>
          </a:p>
          <a:p>
            <a:r>
              <a:rPr lang="en-US" dirty="0"/>
              <a:t>Why to use it: Helps in understanding the potential reasons and capabilities behind the creation of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629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Opposition Practices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historical context of misinformation from an adversary is available.</a:t>
            </a:r>
          </a:p>
          <a:p>
            <a:r>
              <a:rPr lang="en-US" dirty="0"/>
              <a:t>Where to use it: Useful in intelligence and strategic analysis settings.</a:t>
            </a:r>
          </a:p>
          <a:p>
            <a:r>
              <a:rPr lang="en-US" dirty="0"/>
              <a:t>Why to use it: Helps predict future misinformation strategies based on past behavior.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assessing the reliability and susceptibility of sources to manipulation.</a:t>
            </a:r>
          </a:p>
          <a:p>
            <a:r>
              <a:rPr lang="en-US" dirty="0"/>
              <a:t>Where to use it: Relevant in journalistic and intelligence analysis.</a:t>
            </a:r>
          </a:p>
          <a:p>
            <a:r>
              <a:rPr lang="en-US" dirty="0"/>
              <a:t>Why to use it: Ensures the credibility of the information and reduces the risk of accepting manipulated data.</a:t>
            </a:r>
          </a:p>
        </p:txBody>
      </p:sp>
    </p:spTree>
    <p:extLst>
      <p:ext uri="{BB962C8B-B14F-4D97-AF65-F5344CB8AC3E}">
        <p14:creationId xmlns:p14="http://schemas.microsoft.com/office/powerpoint/2010/main" val="376990483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7098</TotalTime>
  <Words>1713</Words>
  <Application>Microsoft Macintosh PowerPoint</Application>
  <PresentationFormat>Widescreen</PresentationFormat>
  <Paragraphs>187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Menlo</vt:lpstr>
      <vt:lpstr>Times New Roman</vt:lpstr>
      <vt:lpstr>1_Custom Design</vt:lpstr>
      <vt:lpstr>Blank</vt:lpstr>
      <vt:lpstr>PowerPoint Presentation</vt:lpstr>
      <vt:lpstr>Concrete Experience</vt:lpstr>
      <vt:lpstr>PowerPoint Presentation</vt:lpstr>
      <vt:lpstr>Publish and Process</vt:lpstr>
      <vt:lpstr>Terms</vt:lpstr>
      <vt:lpstr>Deception Detection Framework</vt:lpstr>
      <vt:lpstr>Motive, Opportunity, and Means (MOM)</vt:lpstr>
      <vt:lpstr>Past Opposition Practices (POP)</vt:lpstr>
      <vt:lpstr>Manipulability of Sources (MOSES)</vt:lpstr>
      <vt:lpstr>Evaluation of Evidence (EVE)</vt:lpstr>
      <vt:lpstr>Deception Detection Check On Learning</vt:lpstr>
      <vt:lpstr>Deception Detection Check On Learning</vt:lpstr>
      <vt:lpstr>Deception Detection Check On Learning</vt:lpstr>
      <vt:lpstr>Practical Application of Deception Detection Framework</vt:lpstr>
      <vt:lpstr>Motive, Opportunity, and Means (MOM)</vt:lpstr>
      <vt:lpstr>Past Opposition Practices (POP): </vt:lpstr>
      <vt:lpstr>Manipulability of Sources (MOSES)</vt:lpstr>
      <vt:lpstr>Evaluation of Evidence (EVE)</vt:lpstr>
      <vt:lpstr>Apply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69</cp:revision>
  <dcterms:created xsi:type="dcterms:W3CDTF">2022-06-15T01:07:41Z</dcterms:created>
  <dcterms:modified xsi:type="dcterms:W3CDTF">2024-06-24T01:21:09Z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