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Click To Edit Master Title Style"/>
          <p:cNvSpPr txBox="1"/>
          <p:nvPr>
            <p:ph type="title" hasCustomPrompt="1"/>
          </p:nvPr>
        </p:nvSpPr>
        <p:spPr>
          <a:xfrm>
            <a:off x="1524000" y="1122362"/>
            <a:ext cx="9144000" cy="2387601"/>
          </a:xfrm>
          <a:prstGeom prst="rect">
            <a:avLst/>
          </a:prstGeom>
        </p:spPr>
        <p:txBody>
          <a:bodyPr anchor="b"/>
          <a:lstStyle>
            <a:lvl1pPr>
              <a:defRPr sz="6000"/>
            </a:lvl1pPr>
          </a:lstStyle>
          <a:p>
            <a:pPr/>
            <a:r>
              <a:t>Click To Edit Master Title Style</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ustom Layout">
    <p:spTree>
      <p:nvGrpSpPr>
        <p:cNvPr id="1" name=""/>
        <p:cNvGrpSpPr/>
        <p:nvPr/>
      </p:nvGrpSpPr>
      <p:grpSpPr>
        <a:xfrm>
          <a:off x="0" y="0"/>
          <a:ext cx="0" cy="0"/>
          <a:chOff x="0" y="0"/>
          <a:chExt cx="0" cy="0"/>
        </a:xfrm>
      </p:grpSpPr>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Content">
    <p:spTree>
      <p:nvGrpSpPr>
        <p:cNvPr id="1" name=""/>
        <p:cNvGrpSpPr/>
        <p:nvPr/>
      </p:nvGrpSpPr>
      <p:grpSpPr>
        <a:xfrm>
          <a:off x="0" y="0"/>
          <a:ext cx="0" cy="0"/>
          <a:chOff x="0" y="0"/>
          <a:chExt cx="0" cy="0"/>
        </a:xfrm>
      </p:grpSpPr>
      <p:sp>
        <p:nvSpPr>
          <p:cNvPr id="99" name="Body Level One…"/>
          <p:cNvSpPr txBox="1"/>
          <p:nvPr>
            <p:ph type="body" idx="1"/>
          </p:nvPr>
        </p:nvSpPr>
        <p:spPr>
          <a:xfrm>
            <a:off x="609479" y="1604519"/>
            <a:ext cx="10972442" cy="3977282"/>
          </a:xfrm>
          <a:prstGeom prst="rect">
            <a:avLst/>
          </a:prstGeom>
        </p:spPr>
        <p:txBody>
          <a:bodyPr lIns="0" tIns="0" rIns="0" bIns="0"/>
          <a:lstStyle/>
          <a:p>
            <a:pPr/>
            <a:r>
              <a:t>Body Level One</a:t>
            </a:r>
          </a:p>
          <a:p>
            <a:pPr lvl="1"/>
            <a:r>
              <a:t>Body Level Two</a:t>
            </a:r>
          </a:p>
          <a:p>
            <a:pPr lvl="2"/>
            <a:r>
              <a:t>Body Level Three</a:t>
            </a:r>
          </a:p>
          <a:p>
            <a:pPr lvl="3"/>
            <a:r>
              <a:t>Body Level Four</a:t>
            </a:r>
          </a:p>
          <a:p>
            <a:pPr lvl="4"/>
            <a:r>
              <a:t>Body Level Five</a:t>
            </a:r>
          </a:p>
        </p:txBody>
      </p:sp>
      <p:sp>
        <p:nvSpPr>
          <p:cNvPr id="100" name="Title Text"/>
          <p:cNvSpPr txBox="1"/>
          <p:nvPr>
            <p:ph type="title"/>
          </p:nvPr>
        </p:nvSpPr>
        <p:spPr>
          <a:prstGeom prst="rect">
            <a:avLst/>
          </a:prstGeom>
        </p:spPr>
        <p:txBody>
          <a:bodyPr/>
          <a:lstStyle>
            <a:lvl1pPr>
              <a:defRPr sz="3800"/>
            </a:lvl1pPr>
          </a:lstStyle>
          <a:p>
            <a:pPr/>
            <a:r>
              <a:t>Title Text</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08"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Slide">
    <p:spTree>
      <p:nvGrpSpPr>
        <p:cNvPr id="1" name=""/>
        <p:cNvGrpSpPr/>
        <p:nvPr/>
      </p:nvGrpSpPr>
      <p:grpSpPr>
        <a:xfrm>
          <a:off x="0" y="0"/>
          <a:ext cx="0" cy="0"/>
          <a:chOff x="0" y="0"/>
          <a:chExt cx="0" cy="0"/>
        </a:xfrm>
      </p:grpSpPr>
      <p:sp>
        <p:nvSpPr>
          <p:cNvPr id="115" name="Body Level One…"/>
          <p:cNvSpPr txBox="1"/>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pPr/>
            <a:r>
              <a:t>Body Level One</a:t>
            </a:r>
          </a:p>
          <a:p>
            <a:pPr lvl="1"/>
            <a:r>
              <a:t>Body Level Two</a:t>
            </a:r>
          </a:p>
          <a:p>
            <a:pPr lvl="2"/>
            <a:r>
              <a:t>Body Level Three</a:t>
            </a:r>
          </a:p>
          <a:p>
            <a:pPr lvl="3"/>
            <a:r>
              <a:t>Body Level Four</a:t>
            </a:r>
          </a:p>
          <a:p>
            <a:pPr lvl="4"/>
            <a:r>
              <a:t>Body Level Five</a:t>
            </a:r>
          </a:p>
        </p:txBody>
      </p:sp>
      <p:sp>
        <p:nvSpPr>
          <p:cNvPr id="116" name="Text Placeholder 5"/>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p>
        </p:txBody>
      </p:sp>
      <p:sp>
        <p:nvSpPr>
          <p:cNvPr id="117" name="Slide Number"/>
          <p:cNvSpPr txBox="1"/>
          <p:nvPr>
            <p:ph type="sldNum" sz="quarter" idx="2"/>
          </p:nvPr>
        </p:nvSpPr>
        <p:spPr>
          <a:xfrm>
            <a:off x="58928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Click To Edit Master Title Style"/>
          <p:cNvSpPr txBox="1"/>
          <p:nvPr>
            <p:ph type="title" hasCustomPrompt="1"/>
          </p:nvPr>
        </p:nvSpPr>
        <p:spPr>
          <a:prstGeom prst="rect">
            <a:avLst/>
          </a:prstGeom>
        </p:spPr>
        <p:txBody>
          <a:bodyPr/>
          <a:lstStyle/>
          <a:p>
            <a:pPr/>
            <a:r>
              <a:t>Click To Edit Master Title Style</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Click To Edit Master Title Style"/>
          <p:cNvSpPr txBox="1"/>
          <p:nvPr>
            <p:ph type="title" hasCustomPrompt="1"/>
          </p:nvPr>
        </p:nvSpPr>
        <p:spPr>
          <a:xfrm>
            <a:off x="831850" y="1709738"/>
            <a:ext cx="10515600" cy="2852737"/>
          </a:xfrm>
          <a:prstGeom prst="rect">
            <a:avLst/>
          </a:prstGeom>
        </p:spPr>
        <p:txBody>
          <a:bodyPr anchor="b"/>
          <a:lstStyle>
            <a:lvl1pPr>
              <a:defRPr sz="6000"/>
            </a:lvl1pPr>
          </a:lstStyle>
          <a:p>
            <a:pPr/>
            <a:r>
              <a:t>Click To Edit Master Title Style</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Click To Edit Master Title Style"/>
          <p:cNvSpPr txBox="1"/>
          <p:nvPr>
            <p:ph type="title" hasCustomPrompt="1"/>
          </p:nvPr>
        </p:nvSpPr>
        <p:spPr>
          <a:prstGeom prst="rect">
            <a:avLst/>
          </a:prstGeom>
        </p:spPr>
        <p:txBody>
          <a:bodyPr/>
          <a:lstStyle/>
          <a:p>
            <a:pPr/>
            <a:r>
              <a:t>Click To Edit Master Title Style</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Click To Edit Master Title Style"/>
          <p:cNvSpPr txBox="1"/>
          <p:nvPr>
            <p:ph type="title" hasCustomPrompt="1"/>
          </p:nvPr>
        </p:nvSpPr>
        <p:spPr>
          <a:xfrm>
            <a:off x="1514474" y="365125"/>
            <a:ext cx="9840914" cy="1325563"/>
          </a:xfrm>
          <a:prstGeom prst="rect">
            <a:avLst/>
          </a:prstGeom>
        </p:spPr>
        <p:txBody>
          <a:bodyPr/>
          <a:lstStyle/>
          <a:p>
            <a:pPr/>
            <a:r>
              <a:t>Click To Edit Master Title Style</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Click To Edit Master Title Style"/>
          <p:cNvSpPr txBox="1"/>
          <p:nvPr>
            <p:ph type="title" hasCustomPrompt="1"/>
          </p:nvPr>
        </p:nvSpPr>
        <p:spPr>
          <a:prstGeom prst="rect">
            <a:avLst/>
          </a:prstGeom>
        </p:spPr>
        <p:txBody>
          <a:bodyPr/>
          <a:lstStyle/>
          <a:p>
            <a:pPr/>
            <a:r>
              <a:t>Click To Edit Master Title Style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Click To Edit Master Title Style"/>
          <p:cNvSpPr txBox="1"/>
          <p:nvPr>
            <p:ph type="title" hasCustomPrompt="1"/>
          </p:nvPr>
        </p:nvSpPr>
        <p:spPr>
          <a:xfrm>
            <a:off x="839787" y="1214440"/>
            <a:ext cx="3932239" cy="900113"/>
          </a:xfrm>
          <a:prstGeom prst="rect">
            <a:avLst/>
          </a:prstGeom>
        </p:spPr>
        <p:txBody>
          <a:bodyPr anchor="b"/>
          <a:lstStyle>
            <a:lvl1pPr>
              <a:defRPr sz="3200"/>
            </a:lvl1pPr>
          </a:lstStyle>
          <a:p>
            <a:pPr/>
            <a:r>
              <a:t>Click To Edit Master Title Style</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243138"/>
            <a:ext cx="3932238" cy="3625851"/>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Click To Edit Master Title Style"/>
          <p:cNvSpPr txBox="1"/>
          <p:nvPr>
            <p:ph type="title" hasCustomPrompt="1"/>
          </p:nvPr>
        </p:nvSpPr>
        <p:spPr>
          <a:xfrm>
            <a:off x="839787" y="1171574"/>
            <a:ext cx="3932239" cy="1157289"/>
          </a:xfrm>
          <a:prstGeom prst="rect">
            <a:avLst/>
          </a:prstGeom>
        </p:spPr>
        <p:txBody>
          <a:bodyPr anchor="b"/>
          <a:lstStyle>
            <a:lvl1pPr>
              <a:defRPr sz="3200"/>
            </a:lvl1pPr>
          </a:lstStyle>
          <a:p>
            <a:pPr/>
            <a:r>
              <a:t>Click To Edit Master Title Style</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Click To Edit Master Title Style"/>
          <p:cNvSpPr txBox="1"/>
          <p:nvPr>
            <p:ph type="title" hasCustomPrompt="1"/>
          </p:nvPr>
        </p:nvSpPr>
        <p:spPr>
          <a:xfrm>
            <a:off x="1480483" y="365125"/>
            <a:ext cx="9873317"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Click To Edit Master Title Style</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b="1" baseline="0" cap="none" i="0" spc="0" strike="noStrike" sz="4400" u="none">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clickup.com/25598832/d/h/rd6vg-14247/0b79ca1dc0f7429/rd6vg-12207" TargetMode="External"/><Relationship Id="rId3" Type="http://schemas.openxmlformats.org/officeDocument/2006/relationships/hyperlink" Target="https://github.com/mehmetkahya0/ai-catalog" TargetMode="External"/><Relationship Id="rId4" Type="http://schemas.openxmlformats.org/officeDocument/2006/relationships/hyperlink" Target="https://github.com/amusi/awesome-ai-awesomeness" TargetMode="External"/><Relationship Id="rId5" Type="http://schemas.openxmlformats.org/officeDocument/2006/relationships/hyperlink" Target="https://futuretools.io" TargetMode="Externa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clickup.com/25598832/d/h/rd6vg-14247/0b79ca1dc0f7429/rd6vg-12207" TargetMode="External"/><Relationship Id="rId3" Type="http://schemas.openxmlformats.org/officeDocument/2006/relationships/hyperlink" Target="https://github.com/mehmetkahya0/ai-catalog" TargetMode="External"/><Relationship Id="rId4" Type="http://schemas.openxmlformats.org/officeDocument/2006/relationships/hyperlink" Target="https://github.com/amusi/awesome-ai-awesomeness" TargetMode="External"/><Relationship Id="rId5" Type="http://schemas.openxmlformats.org/officeDocument/2006/relationships/hyperlink" Target="https://futuretools.io"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4">
            <a:lumOff val="12500"/>
          </a:schemeClr>
        </a:solidFill>
      </p:bgPr>
    </p:bg>
    <p:spTree>
      <p:nvGrpSpPr>
        <p:cNvPr id="1" name=""/>
        <p:cNvGrpSpPr/>
        <p:nvPr/>
      </p:nvGrpSpPr>
      <p:grpSpPr>
        <a:xfrm>
          <a:off x="0" y="0"/>
          <a:ext cx="0" cy="0"/>
          <a:chOff x="0" y="0"/>
          <a:chExt cx="0" cy="0"/>
        </a:xfrm>
      </p:grpSpPr>
      <p:sp>
        <p:nvSpPr>
          <p:cNvPr id="126" name="Content Placeholder 1"/>
          <p:cNvSpPr txBox="1"/>
          <p:nvPr>
            <p:ph type="body" sz="half" idx="1"/>
          </p:nvPr>
        </p:nvSpPr>
        <p:spPr>
          <a:xfrm>
            <a:off x="361949" y="2950685"/>
            <a:ext cx="11468102" cy="2020340"/>
          </a:xfrm>
          <a:prstGeom prst="rect">
            <a:avLst/>
          </a:prstGeom>
        </p:spPr>
        <p:txBody>
          <a:bodyPr/>
          <a:lstStyle/>
          <a:p>
            <a:pPr marL="0" indent="0">
              <a:buSzTx/>
              <a:buNone/>
              <a:defRPr>
                <a:latin typeface="+mj-lt"/>
                <a:ea typeface="+mj-ea"/>
                <a:cs typeface="+mj-cs"/>
                <a:sym typeface="Arial"/>
              </a:defRPr>
            </a:pPr>
            <a:r>
              <a:t>Creating AI-Generated Content</a:t>
            </a:r>
          </a:p>
          <a:p>
            <a:pPr marL="0" indent="0">
              <a:buSzTx/>
              <a:buNone/>
              <a:defRPr>
                <a:latin typeface="+mj-lt"/>
                <a:ea typeface="+mj-ea"/>
                <a:cs typeface="+mj-cs"/>
                <a:sym typeface="Arial"/>
              </a:defRPr>
            </a:pPr>
            <a:r>
              <a:t>MASTER SLIDE DECK</a:t>
            </a:r>
          </a:p>
        </p:txBody>
      </p:sp>
      <p:sp>
        <p:nvSpPr>
          <p:cNvPr id="127" name="Text Placeholder 2"/>
          <p:cNvSpPr/>
          <p:nvPr>
            <p:ph type="body" idx="21"/>
          </p:nvPr>
        </p:nvSpPr>
        <p:spPr>
          <a:prstGeom prst="rect">
            <a:avLst/>
          </a:prstGeom>
        </p:spPr>
        <p:txBody>
          <a:bodyPr/>
          <a:lstStyle/>
          <a:p>
            <a:pPr marL="0" indent="0" algn="ctr">
              <a:buSzTx/>
              <a:buFontTx/>
              <a:buNone/>
              <a:defRPr>
                <a:latin typeface="+mj-lt"/>
                <a:ea typeface="+mj-ea"/>
                <a:cs typeface="+mj-cs"/>
                <a:sym typeface="Arial"/>
              </a:defRPr>
            </a:pPr>
          </a:p>
        </p:txBody>
      </p:sp>
      <p:sp>
        <p:nvSpPr>
          <p:cNvPr id="1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English"/>
          <p:cNvSpPr/>
          <p:nvPr/>
        </p:nvSpPr>
        <p:spPr>
          <a:xfrm>
            <a:off x="4645767" y="5226394"/>
            <a:ext cx="1270001" cy="1270001"/>
          </a:xfrm>
          <a:prstGeom prst="rect">
            <a:avLst/>
          </a:prstGeom>
          <a:solidFill>
            <a:srgbClr val="FFFB00"/>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English</a:t>
            </a:r>
          </a:p>
        </p:txBody>
      </p:sp>
      <p:sp>
        <p:nvSpPr>
          <p:cNvPr id="130" name="Spanish"/>
          <p:cNvSpPr/>
          <p:nvPr/>
        </p:nvSpPr>
        <p:spPr>
          <a:xfrm>
            <a:off x="6276232" y="5226394"/>
            <a:ext cx="1270001" cy="1270001"/>
          </a:xfrm>
          <a:prstGeom prst="rect">
            <a:avLst/>
          </a:prstGeom>
          <a:solidFill>
            <a:srgbClr val="FF9300"/>
          </a:solidFill>
          <a:ln w="12700">
            <a:solidFill>
              <a:schemeClr val="accent1"/>
            </a:solidFill>
            <a:miter/>
          </a:ln>
          <a:extLst>
            <a:ext uri="{C572A759-6A51-4108-AA02-DFA0A04FC94B}">
              <ma14:wrappingTextBoxFlag xmlns:ma14="http://schemas.microsoft.com/office/mac/drawingml/2011/main" val="1"/>
            </a:ext>
          </a:extLst>
        </p:spPr>
        <p:txBody>
          <a:bodyPr lIns="45719" rIns="45719" anchor="ctr"/>
          <a:lstStyle>
            <a:lvl1pPr algn="ctr"/>
          </a:lstStyle>
          <a:p>
            <a:pPr/>
            <a:r>
              <a:t>Spanish</a:t>
            </a:r>
          </a:p>
        </p:txBody>
      </p:sp>
      <p:sp>
        <p:nvSpPr>
          <p:cNvPr id="131" name="This master slide deck is NOT used for presentation."/>
          <p:cNvSpPr txBox="1"/>
          <p:nvPr/>
        </p:nvSpPr>
        <p:spPr>
          <a:xfrm>
            <a:off x="3622701" y="6550692"/>
            <a:ext cx="4946598" cy="33308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This master slide deck is NOT used for presentation.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69" name="Example Prompt: Code Content"/>
          <p:cNvSpPr txBox="1"/>
          <p:nvPr>
            <p:ph type="title"/>
          </p:nvPr>
        </p:nvSpPr>
        <p:spPr>
          <a:prstGeom prst="rect">
            <a:avLst/>
          </a:prstGeom>
        </p:spPr>
        <p:txBody>
          <a:bodyPr/>
          <a:lstStyle/>
          <a:p>
            <a:pPr/>
            <a:r>
              <a:rPr b="0"/>
              <a:t>Example Prompt</a:t>
            </a:r>
            <a:r>
              <a:t>: Code Content</a:t>
            </a:r>
          </a:p>
        </p:txBody>
      </p:sp>
      <p:sp>
        <p:nvSpPr>
          <p:cNvPr id="170" name="Bad: &quot;Write a function to download instagram images.&quot;…"/>
          <p:cNvSpPr txBox="1"/>
          <p:nvPr>
            <p:ph type="body" idx="1"/>
          </p:nvPr>
        </p:nvSpPr>
        <p:spPr>
          <a:prstGeom prst="rect">
            <a:avLst/>
          </a:prstGeom>
        </p:spPr>
        <p:txBody>
          <a:bodyPr/>
          <a:lstStyle/>
          <a:p>
            <a:pPr marL="203454" indent="-203454" defTabSz="813816">
              <a:spcBef>
                <a:spcPts val="800"/>
              </a:spcBef>
              <a:defRPr i="1" strike="sngStrike" sz="2492"/>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endParaRPr>
              <a:solidFill>
                <a:srgbClr val="FF9300"/>
              </a:solidFill>
            </a:endParaRP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Ejemplo de mensaje: Code Content"/>
          <p:cNvSpPr txBox="1"/>
          <p:nvPr>
            <p:ph type="title"/>
          </p:nvPr>
        </p:nvSpPr>
        <p:spPr>
          <a:prstGeom prst="rect">
            <a:avLst/>
          </a:prstGeom>
        </p:spPr>
        <p:txBody>
          <a:bodyPr/>
          <a:lstStyle/>
          <a:p>
            <a:pPr/>
            <a:r>
              <a:rPr b="0"/>
              <a:t>Ejemplo de mensaje:</a:t>
            </a:r>
            <a:r>
              <a:t> Code Content</a:t>
            </a:r>
          </a:p>
        </p:txBody>
      </p:sp>
      <p:sp>
        <p:nvSpPr>
          <p:cNvPr id="174" name="Bad: &quot;Write a function to download instagram images.&quot;…"/>
          <p:cNvSpPr txBox="1"/>
          <p:nvPr>
            <p:ph type="body" idx="1"/>
          </p:nvPr>
        </p:nvSpPr>
        <p:spPr>
          <a:prstGeom prst="rect">
            <a:avLst/>
          </a:prstGeom>
        </p:spPr>
        <p:txBody>
          <a:bodyPr/>
          <a:lstStyle/>
          <a:p>
            <a:pPr marL="189737" indent="-189737" defTabSz="758951">
              <a:spcBef>
                <a:spcPts val="800"/>
              </a:spcBef>
              <a:defRPr i="1" strike="sngStrike" sz="2324"/>
            </a:pPr>
            <a:r>
              <a:t>Bad: "Write a function to download instagram images."</a:t>
            </a:r>
          </a:p>
          <a:p>
            <a:pPr marL="189737" indent="-189737" defTabSz="758951">
              <a:spcBef>
                <a:spcPts val="800"/>
              </a:spcBef>
              <a:defRPr sz="2324"/>
            </a:pPr>
            <a:r>
              <a:t>Better: </a:t>
            </a:r>
          </a:p>
          <a:p>
            <a:pPr marL="189737" indent="-189737" defTabSz="758951">
              <a:spcBef>
                <a:spcPts val="800"/>
              </a:spcBef>
              <a:defRPr sz="2324"/>
            </a:pPr>
            <a:r>
              <a:t>    - 1. </a:t>
            </a:r>
            <a:r>
              <a:rPr>
                <a:solidFill>
                  <a:srgbClr val="FF9300"/>
                </a:solidFill>
              </a:rPr>
              <a:t>Cree una búsqueda avanzada en Google para un script o repositorio centrado en descargar contenido de Instagram" [Búsquelo manualmente o mediante GPT]</a:t>
            </a:r>
            <a:endParaRPr>
              <a:solidFill>
                <a:srgbClr val="FF9300"/>
              </a:solidFill>
            </a:endParaRPr>
          </a:p>
          <a:p>
            <a:pPr marL="189737" indent="-189737" defTabSz="758951">
              <a:spcBef>
                <a:spcPts val="800"/>
              </a:spcBef>
              <a:defRPr sz="2324"/>
            </a:pPr>
            <a:r>
              <a:t>    - 2. "</a:t>
            </a:r>
            <a:r>
              <a:rPr>
                <a:solidFill>
                  <a:srgbClr val="942192"/>
                </a:solidFill>
              </a:rPr>
              <a:t>No seas perezoso, tómalo paso a paso. por favor envíe todo en markdown codeblock.</a:t>
            </a:r>
            <a:r>
              <a:t> </a:t>
            </a:r>
            <a:r>
              <a:rPr>
                <a:solidFill>
                  <a:srgbClr val="FF40FF"/>
                </a:solidFill>
              </a:rPr>
              <a:t>Eres un desarrollador de software que trabaja en una herramienta de análisis de redes sociales.</a:t>
            </a:r>
            <a:r>
              <a:t> </a:t>
            </a:r>
            <a:r>
              <a:rPr>
                <a:solidFill>
                  <a:srgbClr val="0433FF"/>
                </a:solidFill>
              </a:rPr>
              <a:t>Escriba una función de Python que descargue imágenes de Instagram en función de uno o más hashtags, usuarios o palabras clave específicos. La función debe tomar el hashtag como entrada del usuario, extraer las imágenes y almacenarlas en un directorio local. Asegúrese de que la función maneje los errores correctamente y proporcione comentarios al usuario sobre el progreso de la descarga.</a:t>
            </a:r>
            <a:r>
              <a:t>"</a:t>
            </a:r>
          </a:p>
        </p:txBody>
      </p:sp>
      <p:sp>
        <p:nvSpPr>
          <p:cNvPr id="1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77" name="AI Tool Master Lists"/>
          <p:cNvSpPr txBox="1"/>
          <p:nvPr>
            <p:ph type="title"/>
          </p:nvPr>
        </p:nvSpPr>
        <p:spPr>
          <a:prstGeom prst="rect">
            <a:avLst/>
          </a:prstGeom>
        </p:spPr>
        <p:txBody>
          <a:bodyPr/>
          <a:lstStyle/>
          <a:p>
            <a:pPr/>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p:nvPr>
            <p:ph type="body" idx="1"/>
          </p:nvPr>
        </p:nvSpPr>
        <p:spPr>
          <a:prstGeom prst="rect">
            <a:avLst/>
          </a:prstGeom>
        </p:spPr>
        <p:txBody>
          <a:bodyPr/>
          <a:lstStyle/>
          <a:p>
            <a:pPr>
              <a:defRPr>
                <a:solidFill>
                  <a:schemeClr val="accent3">
                    <a:lumOff val="-12941"/>
                  </a:schemeClr>
                </a:solidFill>
              </a:defRPr>
            </a:pPr>
            <a:r>
              <a:t>("AI tools" OR "GPT tools" OR "AI resources" OR "AI catalog" OR "AI list" OR "AI repository" OR "generative AI") ("list" OR "collection" OR "catalog" OR "repository" OR "guide") </a:t>
            </a:r>
          </a:p>
          <a:p>
            <a:pPr/>
            <a:r>
              <a:t>AI Master List Tool - </a:t>
            </a:r>
            <a:r>
              <a:rPr u="sng">
                <a:solidFill>
                  <a:srgbClr val="0563C1"/>
                </a:solidFill>
                <a:uFill>
                  <a:solidFill>
                    <a:srgbClr val="0563C1"/>
                  </a:solidFill>
                </a:uFill>
                <a:hlinkClick r:id="rId2" invalidUrl="" action="" tgtFrame="" tooltip="" history="1" highlightClick="0" endSnd="0"/>
              </a:rPr>
              <a:t>https://doc.clickup.com/25598832/d/h/rd6vg-14247/0b79ca1dc0f7429/rd6vg-12207</a:t>
            </a:r>
            <a:r>
              <a:t> </a:t>
            </a:r>
          </a:p>
          <a:p>
            <a:pPr/>
            <a:r>
              <a:t>AI Catalog Repo - </a:t>
            </a:r>
            <a:r>
              <a:rPr u="sng">
                <a:solidFill>
                  <a:srgbClr val="0563C1"/>
                </a:solidFill>
                <a:uFill>
                  <a:solidFill>
                    <a:srgbClr val="0563C1"/>
                  </a:solidFill>
                </a:uFill>
                <a:hlinkClick r:id="rId3" invalidUrl="" action="" tgtFrame="" tooltip="" history="1" highlightClick="0" endSnd="0"/>
              </a:rPr>
              <a:t>https://github.com/mehmetkahya0/ai-catalog</a:t>
            </a:r>
            <a:r>
              <a:t> </a:t>
            </a:r>
          </a:p>
          <a:p>
            <a:pPr/>
            <a:r>
              <a:t>- Awesome Generative AI - </a:t>
            </a:r>
            <a:r>
              <a:rPr u="sng">
                <a:solidFill>
                  <a:srgbClr val="0563C1"/>
                </a:solidFill>
                <a:uFill>
                  <a:solidFill>
                    <a:srgbClr val="0563C1"/>
                  </a:solidFill>
                </a:uFill>
                <a:hlinkClick r:id="rId4" invalidUrl="" action="" tgtFrame="" tooltip="" history="1" highlightClick="0" endSnd="0"/>
              </a:rPr>
              <a:t>https://github.com/amusi/awesome-ai-awesomeness</a:t>
            </a:r>
            <a:r>
              <a:t> </a:t>
            </a:r>
          </a:p>
          <a:p>
            <a:pPr/>
            <a:r>
              <a:t>FutureTools - </a:t>
            </a:r>
            <a:r>
              <a:rPr u="sng">
                <a:solidFill>
                  <a:srgbClr val="0563C1"/>
                </a:solidFill>
                <a:uFill>
                  <a:solidFill>
                    <a:srgbClr val="0563C1"/>
                  </a:solidFill>
                </a:uFill>
                <a:hlinkClick r:id="rId5" invalidUrl="" action="" tgtFrame="" tooltip="" history="1" highlightClick="0" endSnd="0"/>
              </a:rPr>
              <a:t>https://futuretools.io</a:t>
            </a:r>
            <a:r>
              <a:t> </a:t>
            </a:r>
          </a:p>
        </p:txBody>
      </p:sp>
      <p:sp>
        <p:nvSpPr>
          <p:cNvPr id="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Listas maestras de herramientas de IA"/>
          <p:cNvSpPr txBox="1"/>
          <p:nvPr>
            <p:ph type="title"/>
          </p:nvPr>
        </p:nvSpPr>
        <p:spPr>
          <a:prstGeom prst="rect">
            <a:avLst/>
          </a:prstGeom>
        </p:spPr>
        <p:txBody>
          <a:bodyPr/>
          <a:lstStyle/>
          <a:p>
            <a:pPr/>
            <a:r>
              <a:t>Listas maestras de herramientas de IA</a:t>
            </a:r>
          </a:p>
        </p:txBody>
      </p:sp>
      <p:sp>
        <p:nvSpPr>
          <p:cNvPr id="182" name="(&quot;AI tools&quot; OR &quot;GPT tools&quot; OR &quot;AI resources&quot; OR &quot;AI catalog&quot; OR &quot;AI list&quot; OR &quot;AI repository&quot; OR &quot;generative AI&quot;) (&quot;list&quot; OR &quot;collection&quot; OR &quot;catalog&quot; OR &quot;repository&quot; OR &quot;guide&quot;)…"/>
          <p:cNvSpPr txBox="1"/>
          <p:nvPr>
            <p:ph type="body" idx="1"/>
          </p:nvPr>
        </p:nvSpPr>
        <p:spPr>
          <a:xfrm>
            <a:off x="838200" y="1825625"/>
            <a:ext cx="10515600" cy="4883132"/>
          </a:xfrm>
          <a:prstGeom prst="rect">
            <a:avLst/>
          </a:prstGeom>
        </p:spPr>
        <p:txBody>
          <a:bodyPr/>
          <a:lstStyle/>
          <a:p>
            <a:pPr>
              <a:defRPr i="1">
                <a:solidFill>
                  <a:schemeClr val="accent3">
                    <a:lumOff val="-12941"/>
                  </a:schemeClr>
                </a:solidFill>
              </a:defRPr>
            </a:pPr>
            <a:r>
              <a:t>("AI tools" OR "GPT tools" OR "AI resources" OR "AI catalog" OR "AI list" OR "AI repository" OR "generative AI") ("list" OR "collection" OR "catalog" OR "repository" OR "guide") </a:t>
            </a:r>
          </a:p>
          <a:p>
            <a:pPr/>
            <a:r>
              <a:t>Herramienta de lista maestra de IA - </a:t>
            </a:r>
            <a:r>
              <a:rPr u="sng">
                <a:solidFill>
                  <a:srgbClr val="0563C1"/>
                </a:solidFill>
                <a:uFill>
                  <a:solidFill>
                    <a:srgbClr val="0563C1"/>
                  </a:solidFill>
                </a:uFill>
                <a:hlinkClick r:id="rId2" invalidUrl="" action="" tgtFrame="" tooltip="" history="1" highlightClick="0" endSnd="0"/>
              </a:rPr>
              <a:t>https://doc.clickup.com/25598832/d/h/rd6vg-14247/0b79ca1dc0f7429/rd6vg-12207</a:t>
            </a:r>
            <a:r>
              <a:t> </a:t>
            </a:r>
          </a:p>
          <a:p>
            <a:pPr/>
            <a:r>
              <a:t>Repositorio de catálogos de IA - </a:t>
            </a:r>
            <a:r>
              <a:rPr u="sng">
                <a:solidFill>
                  <a:srgbClr val="0563C1"/>
                </a:solidFill>
                <a:uFill>
                  <a:solidFill>
                    <a:srgbClr val="0563C1"/>
                  </a:solidFill>
                </a:uFill>
                <a:hlinkClick r:id="rId3" invalidUrl="" action="" tgtFrame="" tooltip="" history="1" highlightClick="0" endSnd="0"/>
              </a:rPr>
              <a:t>https://github.com/mehmetkahya0/ai-catalog</a:t>
            </a:r>
            <a:r>
              <a:t> </a:t>
            </a:r>
          </a:p>
          <a:p>
            <a:pPr/>
            <a:r>
              <a:t>Impresionante IA generativa - </a:t>
            </a:r>
            <a:r>
              <a:rPr u="sng">
                <a:solidFill>
                  <a:srgbClr val="0563C1"/>
                </a:solidFill>
                <a:uFill>
                  <a:solidFill>
                    <a:srgbClr val="0563C1"/>
                  </a:solidFill>
                </a:uFill>
                <a:hlinkClick r:id="rId4" invalidUrl="" action="" tgtFrame="" tooltip="" history="1" highlightClick="0" endSnd="0"/>
              </a:rPr>
              <a:t>https://github.com/amusi/awesome-ai-awesomeness</a:t>
            </a:r>
            <a:r>
              <a:t> </a:t>
            </a:r>
          </a:p>
          <a:p>
            <a:pPr/>
            <a:r>
              <a:t>FutureTools - </a:t>
            </a:r>
            <a:r>
              <a:rPr u="sng">
                <a:solidFill>
                  <a:srgbClr val="0563C1"/>
                </a:solidFill>
                <a:uFill>
                  <a:solidFill>
                    <a:srgbClr val="0563C1"/>
                  </a:solidFill>
                </a:uFill>
                <a:hlinkClick r:id="rId5" invalidUrl="" action="" tgtFrame="" tooltip="" history="1" highlightClick="0" endSnd="0"/>
              </a:rPr>
              <a:t>https://futuretools.io</a:t>
            </a:r>
            <a:r>
              <a:t> </a:t>
            </a:r>
          </a:p>
        </p:txBody>
      </p:sp>
      <p:sp>
        <p:nvSpPr>
          <p:cNvPr id="18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extLst/>
          </a:blip>
          <a:stretch>
            <a:fillRect/>
          </a:stretch>
        </p:blipFill>
        <p:spPr>
          <a:xfrm>
            <a:off x="609479" y="1604519"/>
            <a:ext cx="10972442" cy="3977282"/>
          </a:xfrm>
          <a:prstGeom prst="rect">
            <a:avLst/>
          </a:prstGeom>
          <a:ln w="12700">
            <a:miter lim="400000"/>
          </a:ln>
        </p:spPr>
      </p:pic>
      <p:sp>
        <p:nvSpPr>
          <p:cNvPr id="186" name="Title 4"/>
          <p:cNvSpPr txBox="1"/>
          <p:nvPr>
            <p:ph type="title"/>
          </p:nvPr>
        </p:nvSpPr>
        <p:spPr>
          <a:xfrm>
            <a:off x="1453319" y="262439"/>
            <a:ext cx="9018362" cy="907455"/>
          </a:xfrm>
          <a:prstGeom prst="rect">
            <a:avLst/>
          </a:prstGeom>
        </p:spPr>
        <p:txBody>
          <a:bodyPr anchor="t"/>
          <a:lstStyle/>
          <a:p>
            <a:pPr/>
            <a:r>
              <a:t>Why Does It Matter To You?</a:t>
            </a:r>
          </a:p>
        </p:txBody>
      </p:sp>
      <p:sp>
        <p:nvSpPr>
          <p:cNvPr id="1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extLst/>
          </a:blip>
          <a:stretch>
            <a:fillRect/>
          </a:stretch>
        </p:blipFill>
        <p:spPr>
          <a:xfrm>
            <a:off x="609479" y="1604519"/>
            <a:ext cx="10972442" cy="3977282"/>
          </a:xfrm>
          <a:prstGeom prst="rect">
            <a:avLst/>
          </a:prstGeom>
          <a:ln w="12700">
            <a:miter lim="400000"/>
          </a:ln>
        </p:spPr>
      </p:pic>
      <p:sp>
        <p:nvSpPr>
          <p:cNvPr id="190" name="Title 4"/>
          <p:cNvSpPr txBox="1"/>
          <p:nvPr>
            <p:ph type="title"/>
          </p:nvPr>
        </p:nvSpPr>
        <p:spPr>
          <a:xfrm>
            <a:off x="1453319" y="262439"/>
            <a:ext cx="9018362" cy="907455"/>
          </a:xfrm>
          <a:prstGeom prst="rect">
            <a:avLst/>
          </a:prstGeom>
        </p:spPr>
        <p:txBody>
          <a:bodyPr anchor="t"/>
          <a:lstStyle/>
          <a:p>
            <a:pPr/>
            <a:r>
              <a:t>¿Por Qué Te Importa?</a:t>
            </a:r>
          </a:p>
        </p:txBody>
      </p:sp>
      <p:sp>
        <p:nvSpPr>
          <p:cNvPr id="19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93" name="Title 2"/>
          <p:cNvSpPr txBox="1"/>
          <p:nvPr>
            <p:ph type="title" idx="4294967295"/>
          </p:nvPr>
        </p:nvSpPr>
        <p:spPr>
          <a:xfrm>
            <a:off x="2154607" y="2531859"/>
            <a:ext cx="3658054" cy="1786516"/>
          </a:xfrm>
          <a:prstGeom prst="rect">
            <a:avLst/>
          </a:prstGeom>
        </p:spPr>
        <p:txBody>
          <a:bodyPr anchor="t"/>
          <a:lstStyle>
            <a:lvl1pPr>
              <a:defRPr b="0" sz="4800">
                <a:solidFill>
                  <a:srgbClr val="44546A"/>
                </a:solidFill>
                <a:latin typeface="Calibri Light"/>
                <a:ea typeface="Calibri Light"/>
                <a:cs typeface="Calibri Light"/>
                <a:sym typeface="Calibri Light"/>
              </a:defRPr>
            </a:lvl1pPr>
          </a:lstStyle>
          <a:p>
            <a:pPr/>
            <a:r>
              <a:t>TAKE A BREAK</a:t>
            </a:r>
          </a:p>
        </p:txBody>
      </p:sp>
      <p:pic>
        <p:nvPicPr>
          <p:cNvPr id="194" name="Graphic 13" descr="Graphic 13"/>
          <p:cNvPicPr>
            <a:picLocks noChangeAspect="1"/>
          </p:cNvPicPr>
          <p:nvPr/>
        </p:nvPicPr>
        <p:blipFill>
          <a:blip r:embed="rId2">
            <a:extLst/>
          </a:blip>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200"/>
            </a:lvl1pPr>
          </a:lstStyle>
          <a:p>
            <a:pPr/>
            <a:r>
              <a:t>Return By: XX:XX </a:t>
            </a:r>
          </a:p>
        </p:txBody>
      </p:sp>
      <p:sp>
        <p:nvSpPr>
          <p:cNvPr id="1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push dir="u"/>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2"/>
          <p:cNvSpPr txBox="1"/>
          <p:nvPr>
            <p:ph type="title" idx="4294967295"/>
          </p:nvPr>
        </p:nvSpPr>
        <p:spPr>
          <a:xfrm>
            <a:off x="2154607" y="2531859"/>
            <a:ext cx="3658054" cy="1786516"/>
          </a:xfrm>
          <a:prstGeom prst="rect">
            <a:avLst/>
          </a:prstGeom>
        </p:spPr>
        <p:txBody>
          <a:bodyPr anchor="t"/>
          <a:lstStyle>
            <a:lvl1pPr>
              <a:defRPr b="0" sz="4800">
                <a:solidFill>
                  <a:srgbClr val="44546A"/>
                </a:solidFill>
                <a:latin typeface="Calibri Light"/>
                <a:ea typeface="Calibri Light"/>
                <a:cs typeface="Calibri Light"/>
                <a:sym typeface="Calibri Light"/>
              </a:defRPr>
            </a:lvl1pPr>
          </a:lstStyle>
          <a:p>
            <a:pPr/>
            <a:r>
              <a:t>TOMAR UN DESCANSO</a:t>
            </a:r>
          </a:p>
        </p:txBody>
      </p:sp>
      <p:pic>
        <p:nvPicPr>
          <p:cNvPr id="199" name="Graphic 13" descr="Graphic 13"/>
          <p:cNvPicPr>
            <a:picLocks noChangeAspect="1"/>
          </p:cNvPicPr>
          <p:nvPr/>
        </p:nvPicPr>
        <p:blipFill>
          <a:blip r:embed="rId2">
            <a:extLst/>
          </a:blip>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4200"/>
            </a:lvl1pPr>
          </a:lstStyle>
          <a:p>
            <a:pPr/>
            <a:r>
              <a:t>Volver por: XX:XX </a:t>
            </a:r>
          </a:p>
        </p:txBody>
      </p:sp>
      <p:sp>
        <p:nvSpPr>
          <p:cNvPr id="2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Content Placeholder 1"/>
          <p:cNvSpPr txBox="1"/>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pPr/>
            <a:r>
              <a:t>Creación de contenido con inteligencia artificial (IA)</a:t>
            </a:r>
          </a:p>
        </p:txBody>
      </p:sp>
      <p:sp>
        <p:nvSpPr>
          <p:cNvPr id="134" name="Text Placeholder 2"/>
          <p:cNvSpPr/>
          <p:nvPr>
            <p:ph type="body" idx="21"/>
          </p:nvPr>
        </p:nvSpPr>
        <p:spPr>
          <a:prstGeom prst="rect">
            <a:avLst/>
          </a:prstGeom>
        </p:spPr>
        <p:txBody>
          <a:bodyPr/>
          <a:lstStyle/>
          <a:p>
            <a:pPr marL="0" indent="0" algn="ctr">
              <a:buSzTx/>
              <a:buFontTx/>
              <a:buNone/>
              <a:defRPr>
                <a:latin typeface="+mj-lt"/>
                <a:ea typeface="+mj-ea"/>
                <a:cs typeface="+mj-cs"/>
                <a:sym typeface="Arial"/>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36" name="Title 1"/>
          <p:cNvSpPr txBox="1"/>
          <p:nvPr>
            <p:ph type="title"/>
          </p:nvPr>
        </p:nvSpPr>
        <p:spPr>
          <a:xfrm>
            <a:off x="1480483" y="365125"/>
            <a:ext cx="9873317" cy="1325563"/>
          </a:xfrm>
          <a:prstGeom prst="rect">
            <a:avLst/>
          </a:prstGeom>
        </p:spPr>
        <p:txBody>
          <a:bodyPr/>
          <a:lstStyle/>
          <a:p>
            <a:pPr/>
            <a:r>
              <a:t>Best Practices for Generating AI Content</a:t>
            </a:r>
          </a:p>
        </p:txBody>
      </p:sp>
      <p:sp>
        <p:nvSpPr>
          <p:cNvPr id="137" name="Content Placeholder 2"/>
          <p:cNvSpPr txBox="1"/>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8"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600"/>
              </a:spcBef>
              <a:defRPr b="1" sz="2000">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endParaRPr b="1">
              <a:latin typeface="+mn-lt"/>
              <a:ea typeface="+mn-ea"/>
              <a:cs typeface="+mn-cs"/>
              <a:sym typeface="Helvetica"/>
            </a:endParaRPr>
          </a:p>
          <a:p>
            <a:pPr marL="457200" indent="-317500" defTabSz="457200">
              <a:buClr>
                <a:srgbClr val="1F2328"/>
              </a:buClr>
              <a:buSzPct val="100000"/>
              <a:buFont typeface="TimesNewRomanPSMT"/>
              <a:buAutoNum type="arabicPeriod" startAt="1"/>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startAt="1"/>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startAt="1"/>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startAt="1"/>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39"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9300"/>
        </a:solidFill>
      </p:bgPr>
    </p:bg>
    <p:spTree>
      <p:nvGrpSpPr>
        <p:cNvPr id="1" name=""/>
        <p:cNvGrpSpPr/>
        <p:nvPr/>
      </p:nvGrpSpPr>
      <p:grpSpPr>
        <a:xfrm>
          <a:off x="0" y="0"/>
          <a:ext cx="0" cy="0"/>
          <a:chOff x="0" y="0"/>
          <a:chExt cx="0" cy="0"/>
        </a:xfrm>
      </p:grpSpPr>
      <p:sp>
        <p:nvSpPr>
          <p:cNvPr id="141"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Mejores prácticas para generar contenido de inteligencia artificial"/>
          <p:cNvSpPr txBox="1"/>
          <p:nvPr>
            <p:ph type="title"/>
          </p:nvPr>
        </p:nvSpPr>
        <p:spPr>
          <a:prstGeom prst="rect">
            <a:avLst/>
          </a:prstGeom>
        </p:spPr>
        <p:txBody>
          <a:bodyPr/>
          <a:lstStyle/>
          <a:p>
            <a:pPr/>
            <a:r>
              <a:t>Mejores prácticas para generar contenido de inteligencia artificial</a:t>
            </a:r>
          </a:p>
        </p:txBody>
      </p:sp>
      <p:sp>
        <p:nvSpPr>
          <p:cNvPr id="143" name="Verifique la precisión: revise siempre el contenido generado por IA para verificar su precisión y relevancia.…"/>
          <p:cNvSpPr txBox="1"/>
          <p:nvPr>
            <p:ph type="body" idx="1"/>
          </p:nvPr>
        </p:nvSpPr>
        <p:spPr>
          <a:xfrm>
            <a:off x="3177279" y="1727403"/>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r>
              <a:rPr>
                <a:latin typeface="+mn-lt"/>
                <a:ea typeface="+mn-ea"/>
                <a:cs typeface="+mn-cs"/>
                <a:sym typeface="Helvetica"/>
              </a:rPr>
              <a:t>: revise siempre el contenido generado por IA para verificar su precisión y relevancia.</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Sea específico</a:t>
            </a:r>
            <a:r>
              <a:rPr>
                <a:latin typeface="+mn-lt"/>
                <a:ea typeface="+mn-ea"/>
                <a:cs typeface="+mn-cs"/>
                <a:sym typeface="Helvetica"/>
              </a:rPr>
              <a:t>: defina claramente el tipo de contenido, la audiencia y el propósito cuando solicite a la IA.</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Iterar y refinar</a:t>
            </a:r>
            <a:r>
              <a:rPr>
                <a:latin typeface="+mn-lt"/>
                <a:ea typeface="+mn-ea"/>
                <a:cs typeface="+mn-cs"/>
                <a:sym typeface="Helvetica"/>
              </a:rPr>
              <a:t>: utilice indicaciones iterativas para refinar el contenido generado. Comience de manera amplia y limite los detalles.</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Proporcionar contexto</a:t>
            </a:r>
            <a:r>
              <a:rPr>
                <a:latin typeface="+mn-lt"/>
                <a:ea typeface="+mn-ea"/>
                <a:cs typeface="+mn-cs"/>
                <a:sym typeface="Helvetica"/>
              </a:rPr>
              <a:t>: proporcione a la IA un contexto relevante para generar contenido más preciso y relevante.</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r>
              <a:rPr>
                <a:latin typeface="+mn-lt"/>
                <a:ea typeface="+mn-ea"/>
                <a:cs typeface="+mn-cs"/>
                <a:sym typeface="Helvetica"/>
              </a:rPr>
              <a:t>: utilice una combinación de herramientas para aprovechar diferentes fortalezas y capacidades, como la búsqueda en Google de scripts o repositorios, imágenes o mensajes existentes para que la IA genere contenido o el uso de un modelo de generación de texto para crear un mejor mensaje para la generación de imágenes.</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Recuerde de las restricciones</a:t>
            </a:r>
            <a:r>
              <a:rPr>
                <a:latin typeface="+mn-lt"/>
                <a:ea typeface="+mn-ea"/>
                <a:cs typeface="+mn-cs"/>
                <a:sym typeface="Helvetica"/>
              </a:rPr>
              <a:t>: si existen requisitos o restricciones específicos, recuérdeselo a la IA en el mensaje. Por ejemplo, límites de recuento de palabras, tono o pautas de estilo. Pídele que no sea perezoso y ve paso a paso.</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18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r>
              <a:rPr>
                <a:latin typeface="+mn-lt"/>
                <a:ea typeface="+mn-ea"/>
                <a:cs typeface="+mn-cs"/>
                <a:sym typeface="Helvetica"/>
              </a:rPr>
              <a:t>: cree plantillas con variables para tareas comunes para acelerar el proceso de generación de contenido y mantener la coherencia.</a:t>
            </a:r>
          </a:p>
        </p:txBody>
      </p:sp>
      <p:sp>
        <p:nvSpPr>
          <p:cNvPr id="144" name="Content Placeholder 2"/>
          <p:cNvSpPr txBox="1"/>
          <p:nvPr/>
        </p:nvSpPr>
        <p:spPr>
          <a:xfrm>
            <a:off x="49298" y="2054033"/>
            <a:ext cx="3348332" cy="4351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defTabSz="457200">
              <a:spcBef>
                <a:spcPts val="1600"/>
              </a:spcBef>
              <a:defRPr b="1" sz="2000">
                <a:solidFill>
                  <a:srgbClr val="1F2328"/>
                </a:solidFill>
                <a:latin typeface="Helvetica Neue"/>
                <a:ea typeface="Helvetica Neue"/>
                <a:cs typeface="Helvetica Neue"/>
                <a:sym typeface="Helvetica Neue"/>
              </a:defRPr>
            </a:pPr>
            <a:r>
              <a:t>General Tips</a:t>
            </a:r>
          </a:p>
          <a:p>
            <a:pPr defTabSz="457200">
              <a:defRPr sz="1600">
                <a:solidFill>
                  <a:srgbClr val="1F2328"/>
                </a:solidFill>
                <a:latin typeface="Helvetica Neue"/>
                <a:ea typeface="Helvetica Neue"/>
                <a:cs typeface="Helvetica Neue"/>
                <a:sym typeface="Helvetica Neue"/>
              </a:defRPr>
            </a:pP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endParaRPr b="1">
              <a:latin typeface="+mn-lt"/>
              <a:ea typeface="+mn-ea"/>
              <a:cs typeface="+mn-cs"/>
              <a:sym typeface="Helvetica"/>
            </a:endParaRPr>
          </a:p>
          <a:p>
            <a:pPr marL="457200" indent="-317500" defTabSz="457200">
              <a:buClr>
                <a:srgbClr val="1F2328"/>
              </a:buClr>
              <a:buSzPct val="100000"/>
              <a:buFont typeface="TimesNewRomanPSMT"/>
              <a:buAutoNum type="arabicPeriod" startAt="1"/>
              <a:defRPr sz="1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startAt="1"/>
              <a:defRPr sz="1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startAt="1"/>
              <a:defRPr sz="1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startAt="1"/>
              <a:defRPr sz="1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startAt="1"/>
              <a:defRPr sz="1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45"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8" name="Mejores prácticas para generar contenido de inteligencia artificial"/>
          <p:cNvSpPr txBox="1"/>
          <p:nvPr>
            <p:ph type="title"/>
          </p:nvPr>
        </p:nvSpPr>
        <p:spPr>
          <a:prstGeom prst="rect">
            <a:avLst/>
          </a:prstGeom>
        </p:spPr>
        <p:txBody>
          <a:bodyPr/>
          <a:lstStyle/>
          <a:p>
            <a:pPr/>
            <a:r>
              <a:t>Mejores prácticas para generar contenido de inteligencia artificial</a:t>
            </a:r>
          </a:p>
        </p:txBody>
      </p:sp>
      <p:sp>
        <p:nvSpPr>
          <p:cNvPr id="149" name="Verifique la precisión…"/>
          <p:cNvSpPr txBox="1"/>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endParaRPr b="1">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endParaRPr b="1">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endParaRPr b="1">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endParaRPr b="1">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endParaRPr b="1">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457200" indent="-317500" defTabSz="457200">
              <a:buClr>
                <a:srgbClr val="1F2328"/>
              </a:buClr>
              <a:buSzPct val="100000"/>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endParaRPr b="1">
              <a:latin typeface="+mn-lt"/>
              <a:ea typeface="+mn-ea"/>
              <a:cs typeface="+mn-cs"/>
              <a:sym typeface="Helvetica"/>
            </a:endParaRPr>
          </a:p>
          <a:p>
            <a:pPr marL="457200" indent="-317500" defTabSz="457200">
              <a:buClr>
                <a:srgbClr val="1F2328"/>
              </a:buClr>
              <a:buSzPct val="100000"/>
              <a:buFont typeface="TimesNewRomanPSMT"/>
              <a:buAutoNum type="arabicPeriod" startAt="1"/>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startAt="1"/>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startAt="1"/>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startAt="1"/>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startAt="1"/>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val="1"/>
            </a:ext>
          </a:extLst>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53" name="Example Prompt: Text Content"/>
          <p:cNvSpPr txBox="1"/>
          <p:nvPr>
            <p:ph type="title"/>
          </p:nvPr>
        </p:nvSpPr>
        <p:spPr>
          <a:prstGeom prst="rect">
            <a:avLst/>
          </a:prstGeom>
        </p:spPr>
        <p:txBody>
          <a:bodyPr/>
          <a:lstStyle/>
          <a:p>
            <a:pPr/>
            <a:r>
              <a:rPr b="0"/>
              <a:t>Example Prompt</a:t>
            </a:r>
            <a:r>
              <a:t>: Text Content</a:t>
            </a:r>
          </a:p>
        </p:txBody>
      </p:sp>
      <p:sp>
        <p:nvSpPr>
          <p:cNvPr id="154" name="Bad: &quot;Write an article about data privacy.&quot;…"/>
          <p:cNvSpPr txBox="1"/>
          <p:nvPr>
            <p:ph type="body" idx="1"/>
          </p:nvPr>
        </p:nvSpPr>
        <p:spPr>
          <a:prstGeom prst="rect">
            <a:avLst/>
          </a:prstGeom>
        </p:spPr>
        <p:txBody>
          <a:bodyPr/>
          <a:lstStyle/>
          <a:p>
            <a:pPr>
              <a:defRPr i="1" strike="sngStrike"/>
            </a:pPr>
            <a:r>
              <a:t>Bad: "Write an article about data privacy."</a:t>
            </a:r>
          </a:p>
          <a:p>
            <a:pPr/>
            <a:r>
              <a:t>Better: "</a:t>
            </a:r>
            <a:r>
              <a:rPr>
                <a:solidFill>
                  <a:srgbClr val="FF40FF"/>
                </a:solidFill>
              </a:rPr>
              <a:t>You are an expert in cybersecurity, the audience is a new military soldier with minimal higher education</a:t>
            </a:r>
            <a:r>
              <a:t>, </a:t>
            </a:r>
            <a:r>
              <a:rPr>
                <a:solidFill>
                  <a:srgbClr val="942192"/>
                </a:solidFill>
              </a:rPr>
              <a:t>don't be lazy with your processing, take it step by step first considering the task, analyzing the result, then writing</a:t>
            </a:r>
            <a:r>
              <a:t>: </a:t>
            </a:r>
            <a:r>
              <a:rPr>
                <a:solidFill>
                  <a:srgbClr val="0433FF"/>
                </a:solidFill>
              </a:rPr>
              <a:t>Write a persuasive article that is at between 500 and 650 words about the importance of data privacy in the digital age for military families. Include examples of data breaches and their impact on individuals.</a:t>
            </a:r>
            <a:r>
              <a:t>"</a:t>
            </a:r>
          </a:p>
        </p:txBody>
      </p:sp>
      <p:sp>
        <p:nvSpPr>
          <p:cNvPr id="155"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Ejemplo de mensaje: texto"/>
          <p:cNvSpPr txBox="1"/>
          <p:nvPr>
            <p:ph type="title"/>
          </p:nvPr>
        </p:nvSpPr>
        <p:spPr>
          <a:prstGeom prst="rect">
            <a:avLst/>
          </a:prstGeom>
        </p:spPr>
        <p:txBody>
          <a:bodyPr/>
          <a:lstStyle/>
          <a:p>
            <a:pPr/>
            <a:r>
              <a:rPr b="0"/>
              <a:t>Ejemplo de mensaje: </a:t>
            </a:r>
            <a:r>
              <a:t>texto</a:t>
            </a:r>
          </a:p>
        </p:txBody>
      </p:sp>
      <p:sp>
        <p:nvSpPr>
          <p:cNvPr id="158" name="Malo: &quot;Escribe un artículo sobre privacidad de datos&quot;.…"/>
          <p:cNvSpPr txBox="1"/>
          <p:nvPr>
            <p:ph type="body" idx="1"/>
          </p:nvPr>
        </p:nvSpPr>
        <p:spPr>
          <a:prstGeom prst="rect">
            <a:avLst/>
          </a:prstGeom>
        </p:spPr>
        <p:txBody>
          <a:bodyPr/>
          <a:lstStyle/>
          <a:p>
            <a:pPr>
              <a:defRPr i="1" strike="sngStrike"/>
            </a:pPr>
            <a:r>
              <a:t>Malo: "Escribe un artículo sobre privacidad de datos".</a:t>
            </a:r>
          </a:p>
          <a:p>
            <a:pPr/>
            <a:r>
              <a:t>Mejor: "</a:t>
            </a:r>
            <a:r>
              <a:rPr>
                <a:solidFill>
                  <a:srgbClr val="FF40FF"/>
                </a:solidFill>
              </a:rPr>
              <a:t>Eres un experto en ciberseguridad, el público es un nuevo soldado militar con una educación superior mínima.</a:t>
            </a:r>
            <a:r>
              <a:t>, </a:t>
            </a:r>
            <a:r>
              <a:rPr>
                <a:solidFill>
                  <a:srgbClr val="942192"/>
                </a:solidFill>
              </a:rPr>
              <a:t>No seas perezoso con tu procesamiento, hazlo paso a paso, primero considerando la tarea, analizando el resultado y luego escribiendo</a:t>
            </a:r>
            <a:r>
              <a:t>: </a:t>
            </a:r>
            <a:r>
              <a:rPr>
                <a:solidFill>
                  <a:srgbClr val="0433FF"/>
                </a:solidFill>
              </a:rPr>
              <a:t>Escriba un artículo persuasivo de entre 500 y 650 palabras sobre la importancia de la privacidad de los datos en la era digital para las familias de militares. Incluir ejemplos de violaciones de datos y su impacto en las personas.</a:t>
            </a:r>
            <a:r>
              <a:t>"</a:t>
            </a:r>
          </a:p>
        </p:txBody>
      </p:sp>
      <p:sp>
        <p:nvSpPr>
          <p:cNvPr id="159"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B00"/>
        </a:solidFill>
      </p:bgPr>
    </p:bg>
    <p:spTree>
      <p:nvGrpSpPr>
        <p:cNvPr id="1" name=""/>
        <p:cNvGrpSpPr/>
        <p:nvPr/>
      </p:nvGrpSpPr>
      <p:grpSpPr>
        <a:xfrm>
          <a:off x="0" y="0"/>
          <a:ext cx="0" cy="0"/>
          <a:chOff x="0" y="0"/>
          <a:chExt cx="0" cy="0"/>
        </a:xfrm>
      </p:grpSpPr>
      <p:sp>
        <p:nvSpPr>
          <p:cNvPr id="161" name="Example Prompt: Image Content"/>
          <p:cNvSpPr txBox="1"/>
          <p:nvPr>
            <p:ph type="title"/>
          </p:nvPr>
        </p:nvSpPr>
        <p:spPr>
          <a:prstGeom prst="rect">
            <a:avLst/>
          </a:prstGeom>
        </p:spPr>
        <p:txBody>
          <a:bodyPr/>
          <a:lstStyle/>
          <a:p>
            <a:pPr/>
            <a:r>
              <a:rPr b="0"/>
              <a:t>Example Prompt</a:t>
            </a:r>
            <a:r>
              <a:t>: Image Content</a:t>
            </a:r>
          </a:p>
        </p:txBody>
      </p:sp>
      <p:sp>
        <p:nvSpPr>
          <p:cNvPr id="162" name="Bad: &quot;Design a logo for a nonprofit organization.&quot;…"/>
          <p:cNvSpPr txBox="1"/>
          <p:nvPr>
            <p:ph type="body" idx="1"/>
          </p:nvPr>
        </p:nvSpPr>
        <p:spPr>
          <a:prstGeom prst="rect">
            <a:avLst/>
          </a:prstGeom>
        </p:spPr>
        <p:txBody>
          <a:bodyPr/>
          <a:lstStyle/>
          <a:p>
            <a:pPr marL="205739" indent="-205739" defTabSz="822959">
              <a:spcBef>
                <a:spcPts val="900"/>
              </a:spcBef>
              <a:defRPr i="1" strike="sngStrike" sz="2520"/>
            </a:pPr>
            <a:r>
              <a:t>Bad: "Design a logo for a nonprofit organization."</a:t>
            </a:r>
          </a:p>
          <a:p>
            <a:pPr marL="205739" indent="-205739" defTabSz="822959">
              <a:spcBef>
                <a:spcPts val="900"/>
              </a:spcBef>
              <a:defRPr sz="2520"/>
            </a:pPr>
            <a:r>
              <a:t>Better: "</a:t>
            </a:r>
            <a:r>
              <a:rPr>
                <a:solidFill>
                  <a:srgbClr val="942192"/>
                </a:solidFill>
              </a:rPr>
              <a:t>Don't be lazy, take it step by step</a:t>
            </a:r>
            <a:r>
              <a:t>. </a:t>
            </a:r>
            <a:r>
              <a:rPr>
                <a:solidFill>
                  <a:srgbClr val="FF40FF"/>
                </a:solidFill>
              </a:rPr>
              <a:t>Imagine you are a seasoned graphic designer tasked with creating a logo for a nonprofit organization dedicated to environmental conservation.</a:t>
            </a:r>
            <a:r>
              <a:t> </a:t>
            </a:r>
            <a:r>
              <a:rPr>
                <a:solidFill>
                  <a:srgbClr val="0433FF"/>
                </a:solidFill>
              </a:rPr>
              <a:t>The logo must represent the organization’s core mission and values, which emphasize sustainability, community involvement, and nature preservation.</a:t>
            </a:r>
            <a:r>
              <a:t> </a:t>
            </a:r>
            <a:r>
              <a:rPr>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t>"</a:t>
            </a:r>
          </a:p>
        </p:txBody>
      </p:sp>
      <p:sp>
        <p:nvSpPr>
          <p:cNvPr id="163"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jemplo de mensaje: Image Content"/>
          <p:cNvSpPr txBox="1"/>
          <p:nvPr>
            <p:ph type="title"/>
          </p:nvPr>
        </p:nvSpPr>
        <p:spPr>
          <a:prstGeom prst="rect">
            <a:avLst/>
          </a:prstGeom>
        </p:spPr>
        <p:txBody>
          <a:bodyPr/>
          <a:lstStyle/>
          <a:p>
            <a:pPr/>
            <a:r>
              <a:rPr b="0"/>
              <a:t>Ejemplo de mensaje: </a:t>
            </a:r>
            <a:r>
              <a:t>Image Content</a:t>
            </a:r>
          </a:p>
        </p:txBody>
      </p:sp>
      <p:sp>
        <p:nvSpPr>
          <p:cNvPr id="166" name="Malo: &quot;Diseñar un logotipo para una organización sin fines de lucro&quot;.…"/>
          <p:cNvSpPr txBox="1"/>
          <p:nvPr>
            <p:ph type="body" idx="1"/>
          </p:nvPr>
        </p:nvSpPr>
        <p:spPr>
          <a:prstGeom prst="rect">
            <a:avLst/>
          </a:prstGeom>
        </p:spPr>
        <p:txBody>
          <a:bodyPr/>
          <a:lstStyle/>
          <a:p>
            <a:pPr marL="201168" indent="-201168" defTabSz="804672">
              <a:spcBef>
                <a:spcPts val="800"/>
              </a:spcBef>
              <a:defRPr i="1" strike="sngStrike" sz="2464"/>
            </a:pPr>
            <a:r>
              <a:t>Malo: "Diseñar un logotipo para una organización sin fines de lucro".</a:t>
            </a:r>
          </a:p>
          <a:p>
            <a:pPr marL="201168" indent="-201168" defTabSz="804672">
              <a:spcBef>
                <a:spcPts val="800"/>
              </a:spcBef>
              <a:defRPr sz="2464"/>
            </a:pPr>
            <a:r>
              <a:t>Mejor: "</a:t>
            </a:r>
            <a:r>
              <a:rPr>
                <a:solidFill>
                  <a:srgbClr val="942192"/>
                </a:solidFill>
              </a:rPr>
              <a:t>No seas perezoso, tómalo paso a paso.</a:t>
            </a:r>
            <a:r>
              <a:t> </a:t>
            </a:r>
            <a:r>
              <a:rPr>
                <a:solidFill>
                  <a:srgbClr val="FF40FF"/>
                </a:solidFill>
              </a:rPr>
              <a:t>Imagine que es un diseñador gráfico experimentado encargado de crear un logotipo para una organización sin fines de lucro dedicada a la conservación del medio ambiente.</a:t>
            </a:r>
            <a:r>
              <a:t> </a:t>
            </a:r>
            <a:r>
              <a:rPr>
                <a:solidFill>
                  <a:srgbClr val="0433FF"/>
                </a:solidFill>
              </a:rPr>
              <a:t>El logotipo debe representar la misión y los valores centrales de la organización, que enfatizan la sostenibilidad, la participación comunitaria y la preservación de la naturaleza. Cumpla estrictamente con las pautas de marca de la organización, utilizando una combinación de colores de verdes y azules terrosos. Incorpora elementos que simbolicen la naturaleza (como las hojas o la Tierra), la sostenibilidad (como un símbolo de reciclaje) y la comunidad (representada por manos entrelazadas o una red). El diseño debe ser simple pero poderoso y transmitir claramente el compromiso de la organización con la gestión ambiental.</a:t>
            </a:r>
            <a:r>
              <a:t>"</a:t>
            </a:r>
          </a:p>
        </p:txBody>
      </p:sp>
      <p:sp>
        <p:nvSpPr>
          <p:cNvPr id="167" name="Slide Number"/>
          <p:cNvSpPr txBox="1"/>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