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9" r:id="rId1"/>
    <p:sldMasterId id="2147483675" r:id="rId2"/>
  </p:sldMasterIdLst>
  <p:notesMasterIdLst>
    <p:notesMasterId r:id="rId27"/>
  </p:notesMasterIdLst>
  <p:sldIdLst>
    <p:sldId id="383" r:id="rId3"/>
    <p:sldId id="621" r:id="rId4"/>
    <p:sldId id="622" r:id="rId5"/>
    <p:sldId id="632" r:id="rId6"/>
    <p:sldId id="623" r:id="rId7"/>
    <p:sldId id="626" r:id="rId8"/>
    <p:sldId id="625" r:id="rId9"/>
    <p:sldId id="627" r:id="rId10"/>
    <p:sldId id="628" r:id="rId11"/>
    <p:sldId id="630" r:id="rId12"/>
    <p:sldId id="633" r:id="rId13"/>
    <p:sldId id="631" r:id="rId14"/>
    <p:sldId id="629" r:id="rId15"/>
    <p:sldId id="634" r:id="rId16"/>
    <p:sldId id="638" r:id="rId17"/>
    <p:sldId id="635" r:id="rId18"/>
    <p:sldId id="636" r:id="rId19"/>
    <p:sldId id="637" r:id="rId20"/>
    <p:sldId id="639" r:id="rId21"/>
    <p:sldId id="624" r:id="rId22"/>
    <p:sldId id="640" r:id="rId23"/>
    <p:sldId id="641" r:id="rId24"/>
    <p:sldId id="269" r:id="rId25"/>
    <p:sldId id="271" r:id="rId26"/>
  </p:sldIdLst>
  <p:sldSz cx="12192000" cy="6858000"/>
  <p:notesSz cx="6858000" cy="9144000"/>
  <p:custShowLst>
    <p:custShow name="Executive DFP" id="0">
      <p:sldLst/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08"/>
    <p:restoredTop sz="83053"/>
  </p:normalViewPr>
  <p:slideViewPr>
    <p:cSldViewPr snapToGrid="0">
      <p:cViewPr varScale="1">
        <p:scale>
          <a:sx n="93" d="100"/>
          <a:sy n="93" d="100"/>
        </p:scale>
        <p:origin x="9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0880" y="694800"/>
            <a:ext cx="6095520" cy="3428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notes format</a:t>
            </a:r>
          </a:p>
        </p:txBody>
      </p:sp>
      <p:sp>
        <p:nvSpPr>
          <p:cNvPr id="3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297576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&lt;header&gt;</a:t>
            </a:r>
          </a:p>
        </p:txBody>
      </p:sp>
      <p:sp>
        <p:nvSpPr>
          <p:cNvPr id="379" name="PlaceHolder 4"/>
          <p:cNvSpPr>
            <a:spLocks noGrp="1"/>
          </p:cNvSpPr>
          <p:nvPr>
            <p:ph type="dt" idx="6"/>
          </p:nvPr>
        </p:nvSpPr>
        <p:spPr>
          <a:xfrm>
            <a:off x="3881880" y="0"/>
            <a:ext cx="297576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380" name="PlaceHolder 5"/>
          <p:cNvSpPr>
            <a:spLocks noGrp="1"/>
          </p:cNvSpPr>
          <p:nvPr>
            <p:ph type="ftr" idx="7"/>
          </p:nvPr>
        </p:nvSpPr>
        <p:spPr>
          <a:xfrm>
            <a:off x="0" y="8686800"/>
            <a:ext cx="297576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81" name="PlaceHolder 6"/>
          <p:cNvSpPr>
            <a:spLocks noGrp="1"/>
          </p:cNvSpPr>
          <p:nvPr>
            <p:ph type="sldNum" idx="8"/>
          </p:nvPr>
        </p:nvSpPr>
        <p:spPr>
          <a:xfrm>
            <a:off x="3881880" y="8686800"/>
            <a:ext cx="297576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96D071C0-0F6A-4E5C-B3E5-B824FE66220F}" type="slidenum"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by creating a slide master that is in English. As needed duplicate and translate slides into target language. Color English slides in Yellow and target language slides in white.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 example below uses Spanish as a theoretical target language.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2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822718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Present examples of different motives, opportunities, and means in influence operations:</a:t>
            </a:r>
          </a:p>
          <a:p>
            <a:r>
              <a:rPr lang="en-US" dirty="0"/>
              <a:t>    - Example: Political gains from spreading false allegation about rival.</a:t>
            </a:r>
          </a:p>
          <a:p>
            <a:r>
              <a:rPr lang="en-US" dirty="0"/>
              <a:t>    - Example: Using social media channels to disseminate false information.</a:t>
            </a:r>
          </a:p>
          <a:p>
            <a:r>
              <a:rPr lang="en-US" dirty="0"/>
              <a:t>2. Discuss how to assess these components in various scenarios:</a:t>
            </a:r>
          </a:p>
          <a:p>
            <a:r>
              <a:rPr lang="en-US" dirty="0"/>
              <a:t>    - Identify the goals and motives behind the information.</a:t>
            </a:r>
          </a:p>
          <a:p>
            <a:r>
              <a:rPr lang="en-US" dirty="0"/>
              <a:t>    - Evaluate the channels available for spreading misinformation.</a:t>
            </a:r>
          </a:p>
          <a:p>
            <a:r>
              <a:rPr lang="en-US" dirty="0"/>
              <a:t>    - Assess the risks and costs involved in the deception.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15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271529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Determine if the adversary has a history of engaging in deception.</a:t>
            </a:r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Text: "Tiananmen Square protests, Hong Kong protests, the Cultural Revolution."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Have students find other examples of past opposition practices and analyze them using the POP framework to determine potential future misinformation strategies from this actor. </a:t>
            </a:r>
          </a:p>
          <a:p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References: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A disinformation and propaganda campaign “that denies and downplays the severity of the incident is growing,” 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 https://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hongkongfp.com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/2021/06/04/taiwan-group-launches-website-to-counter-tiananmen-massacre-trolls-and-denialism/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16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281127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Evaluate the vulnerability of the source to manipulation.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examples of sources that can be manipulated: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Exam</a:t>
            </a:r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**Activity**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Present 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ple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: Social media influencers with questionable affiliations.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Example: Anonymous sources with unverifiable information.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2.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Discuss how to assess the manipulability of sources in various scenarios: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Determine the reliability and credibility of the source.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Analyze the source's access to information and track record.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17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757519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Assess the accuracy and consistency of the evidence.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**Activity**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Present examples of evaluating evidence in influence operations: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Example: Cross-referencing information from multiple sources.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Example: Checking for consistency in reports from different channels.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2.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Discuss how to evaluate evidence in various scenarios: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Verify the accuracy of the information provided.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Identify inconsistencies and corroborate evidence from multiple sources.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18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938643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Assess the accuracy and consistency of the evidence.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**Activity**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Present examples of evaluating evidence in influence operations: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Example: Cross-referencing information from multiple sources.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Example: Checking for consistency in reports from different channels.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2.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Discuss how to evaluate evidence in various scenarios: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Verify the accuracy of the information provided.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Identify inconsistencies and corroborate evidence from multiple sources.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19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926074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Spanish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23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624113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Spanish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24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10340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8. Factsheet 4: Types of Misinformation and Disinformation - https://</a:t>
            </a:r>
            <a:r>
              <a:rPr lang="en-US" dirty="0" err="1"/>
              <a:t>www.unhcr.org</a:t>
            </a:r>
            <a:r>
              <a:rPr lang="en-US" dirty="0"/>
              <a:t>/innovation/wp-content/uploads/2022/02/Factsheet-4.pdf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4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44276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References: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1. Beebe, S. M., &amp; </a:t>
            </a:r>
            <a:r>
              <a:rPr lang="en-US" dirty="0" err="1"/>
              <a:t>Pherson</a:t>
            </a:r>
            <a:r>
              <a:rPr lang="en-US" dirty="0"/>
              <a:t>, R. H. (2015). *Cases in Intelligence Analysis: Structured Analytic Techniques in Action*.</a:t>
            </a:r>
          </a:p>
          <a:p>
            <a:r>
              <a:rPr lang="en-US" dirty="0"/>
              <a:t>2. </a:t>
            </a:r>
            <a:r>
              <a:rPr lang="en-US" dirty="0" err="1"/>
              <a:t>Pherson</a:t>
            </a:r>
            <a:r>
              <a:rPr lang="en-US" dirty="0"/>
              <a:t>, R. H., &amp; Heuer, R. J. (2021). *Structured Analytic Techniques for Intelligence Analysis*.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1. Present examples of different motives, opportunities, and means in influence operations:</a:t>
            </a:r>
          </a:p>
          <a:p>
            <a:r>
              <a:rPr lang="en-US" dirty="0"/>
              <a:t>    - Example: Political gains from spreading false allegation about rival.</a:t>
            </a:r>
          </a:p>
          <a:p>
            <a:r>
              <a:rPr lang="en-US" dirty="0"/>
              <a:t>    - Example: Using social media channels to disseminate false information.</a:t>
            </a:r>
          </a:p>
          <a:p>
            <a:r>
              <a:rPr lang="en-US" dirty="0"/>
              <a:t>2. Discuss how to assess these components in various scenarios:</a:t>
            </a:r>
          </a:p>
          <a:p>
            <a:r>
              <a:rPr lang="en-US" dirty="0"/>
              <a:t>    - Identify the goals and motives behind the information.</a:t>
            </a:r>
          </a:p>
          <a:p>
            <a:r>
              <a:rPr lang="en-US" dirty="0"/>
              <a:t>    - Evaluate the channels available for spreading misinformation.</a:t>
            </a:r>
          </a:p>
          <a:p>
            <a:r>
              <a:rPr lang="en-US" dirty="0"/>
              <a:t>    - Assess the risks and costs involved in the deception.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5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44748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Present examples of different motives, opportunities, and means in influence operations:</a:t>
            </a:r>
          </a:p>
          <a:p>
            <a:r>
              <a:rPr lang="en-US" dirty="0"/>
              <a:t>    - Example: Political gains from spreading false allegation about rival.</a:t>
            </a:r>
          </a:p>
          <a:p>
            <a:r>
              <a:rPr lang="en-US" dirty="0"/>
              <a:t>    - Example: Using social media channels to disseminate false information.</a:t>
            </a:r>
          </a:p>
          <a:p>
            <a:r>
              <a:rPr lang="en-US" dirty="0"/>
              <a:t>2. Discuss how to assess these components in various scenarios:</a:t>
            </a:r>
          </a:p>
          <a:p>
            <a:r>
              <a:rPr lang="en-US" dirty="0"/>
              <a:t>    - Identify the goals and motives behind the information.</a:t>
            </a:r>
          </a:p>
          <a:p>
            <a:r>
              <a:rPr lang="en-US" dirty="0"/>
              <a:t>    - Evaluate the channels available for spreading misinformation.</a:t>
            </a:r>
          </a:p>
          <a:p>
            <a:r>
              <a:rPr lang="en-US" dirty="0"/>
              <a:t>    - Assess the risks and costs involved in the deception.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6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51720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Determine if the adversary has a history of engaging in deception.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**Activity**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Ask students for examples of historical precedents of deception: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Have examples ready to provide if students are unsure. Specific examples could include: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 Ancient Greek and Roman military tactics.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 Historical use of propaganda during wartime including World War I and World War II.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 Previous instances of misinformation campaigns by rival states. 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 Example: Historical use of propaganda during wartime.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 Example: Previous instances of misinformation campaigns by rival states.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2.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Discuss how to identify patterns of past opposition practices in various scenarios: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Analyze past behavior and tactics used in deception.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Compare current scenarios with historical examples.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7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1642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Evaluate the vulnerability of the source to manipulation.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**Activity**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Present examples of sources that can be manipulated: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Example: Social media influencers with questionable affiliations.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Example: Anonymous sources with unverifiable information.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2.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Discuss how to assess the manipulability of sources in various scenarios: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Determine the reliability and credibility of the source.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Analyze the source's access to information and track record.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8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39998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Assess the accuracy and consistency of the evidence.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**Activity**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Present examples of evaluating evidence in influence operations: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Example: Cross-referencing information from multiple sources.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Example: Checking for consistency in reports from different channels.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2.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Discuss how to evaluate evidence in various scenarios: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Verify the accuracy of the information provided.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Identify inconsistencies and corroborate evidence from multiple sources.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9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41403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Divide students into groups and provide each group with a scenario to analyze using the Deception Detection framework. (10 minutes)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2.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Have each group present their findings to the class. (10 minutes)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3.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Provide feedback and discuss the effectiveness of their analysis. (10 minutes)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13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51407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Present examples of different motives, opportunities, and means in influence operations:</a:t>
            </a:r>
          </a:p>
          <a:p>
            <a:r>
              <a:rPr lang="en-US" dirty="0"/>
              <a:t>    - Example: Political gains from spreading false allegation about rival.</a:t>
            </a:r>
          </a:p>
          <a:p>
            <a:r>
              <a:rPr lang="en-US" dirty="0"/>
              <a:t>    - Example: Using social media channels to disseminate false information.</a:t>
            </a:r>
          </a:p>
          <a:p>
            <a:r>
              <a:rPr lang="en-US" dirty="0"/>
              <a:t>2. Discuss how to assess these components in various scenarios:</a:t>
            </a:r>
          </a:p>
          <a:p>
            <a:r>
              <a:rPr lang="en-US" dirty="0"/>
              <a:t>    - Identify the goals and motives behind the information.</a:t>
            </a:r>
          </a:p>
          <a:p>
            <a:r>
              <a:rPr lang="en-US" dirty="0"/>
              <a:t>    - Evaluate the channels available for spreading misinformation.</a:t>
            </a:r>
          </a:p>
          <a:p>
            <a:r>
              <a:rPr lang="en-US" dirty="0"/>
              <a:t>    - Assess the risks and costs involved in the deception.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14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75441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B4A99-850F-3A20-43EC-FA6EB250644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A2D930-B7C5-A459-F8FC-2A3A55E8FB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55050-AD60-01CD-B614-4B4EE25D0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6/23/24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066A1-BF3F-43B2-64DE-8882244B8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CA07F-98E7-0616-2397-F72FBD9CC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98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49AFB-B2DB-B16B-35D6-9777835B5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CE46D4-B225-5F7C-2530-B0DCB5D80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2573A-8BE6-396B-80C2-B925AA34F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6/23/24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44F13-3D3F-C0C9-5D2A-0952A7933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C299F-707E-5A84-C63B-23364681D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27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EB1182-5200-1DCB-22AD-37C1DE63FD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5E3B8A-B510-4EB9-BD8A-26D272060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31222-DABB-2B0C-B77B-E3CBD191C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6/23/24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02598-9D16-9B62-0787-22EE2C517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23D72-95EF-08B0-8025-C8B371687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25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Body Level One…"/>
          <p:cNvSpPr txBox="1">
            <a:spLocks noGrp="1"/>
          </p:cNvSpPr>
          <p:nvPr>
            <p:ph type="body" idx="1"/>
          </p:nvPr>
        </p:nvSpPr>
        <p:spPr>
          <a:xfrm>
            <a:off x="609479" y="1604519"/>
            <a:ext cx="10972442" cy="3977282"/>
          </a:xfrm>
          <a:prstGeom prst="rect">
            <a:avLst/>
          </a:prstGeom>
        </p:spPr>
        <p:txBody>
          <a:bodyPr lIns="0" tIns="0" rIns="0" bIns="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800"/>
            </a:lvl1pPr>
          </a:lstStyle>
          <a:p>
            <a:r>
              <a:t>Title Text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7156308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1166409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7645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2">
            <a:extLst>
              <a:ext uri="{FF2B5EF4-FFF2-40B4-BE49-F238E27FC236}">
                <a16:creationId xmlns:a16="http://schemas.microsoft.com/office/drawing/2014/main" id="{790EC06F-46E0-0D58-4347-2E509D63E25A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375127" y="2963211"/>
            <a:ext cx="11441743" cy="1873119"/>
          </a:xfrm>
          <a:prstGeom prst="rect">
            <a:avLst/>
          </a:prstGeom>
          <a:noFill/>
          <a:ln w="63360">
            <a:solidFill>
              <a:srgbClr val="000000"/>
            </a:solidFill>
            <a:round/>
          </a:ln>
        </p:spPr>
        <p:txBody>
          <a:bodyPr wrap="square" lIns="90000" tIns="182880" rIns="90000" bIns="45000" anchor="t" anchorCtr="0">
            <a:spAutoFit/>
          </a:bodyPr>
          <a:lstStyle>
            <a:lvl1pPr algn="ctr">
              <a:defRPr sz="6000">
                <a:solidFill>
                  <a:sysClr val="windowText" lastClr="000000"/>
                </a:solidFill>
              </a:defRPr>
            </a:lvl1pPr>
          </a:lstStyle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6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Click to edit Master text styles</a:t>
            </a:r>
            <a:endParaRPr lang="en-US" sz="60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0" algn="ctr">
              <a:lnSpc>
                <a:spcPct val="9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en-US" sz="5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Second level</a:t>
            </a:r>
            <a:endParaRPr lang="en-US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B98AAB-43E1-C031-1AB8-88442DBE6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4545" y="103680"/>
            <a:ext cx="6802909" cy="58509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ctr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ctr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ctr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2152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8B9B3-DD07-C1D1-BBD6-CCD3FD522D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FE4EA-0A29-BD6D-5926-4FEF53F37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E2B7E-B31D-0785-C8A5-65C87EAA3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6/23/24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9C6D6-AFC6-BDD7-DBB8-20EE90CEE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1C547-03E8-698E-A0F7-B7B62F1CE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185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ECBAA-0F62-E3D8-D502-163075CCEC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A6C6E-C10F-3D01-A3DC-359B49101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25026-B096-E062-5113-713861F96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6/23/24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2195A-9737-56E2-52DB-D0386A078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F5FC9-2A65-01DB-2F18-F7D06CCA1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035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552B9-049F-C7B1-2497-82C3F5587C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A8DE2-E02C-C589-CB83-9D8D8898C8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3BE08F-0D61-80F5-A92A-E7597BC58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7C10D-66AF-655E-28D2-3CFD24E52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6/23/24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C8EE9-6D75-3175-A1F3-455BC9AE3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7D1D1-4D73-1B4D-6987-8EFD561F1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20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DD687-188D-101B-4C56-8E7ACB5CDC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14474" y="365125"/>
            <a:ext cx="9840913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13CCBB-A95D-5BCC-68B9-7ABBD795C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7B1CD3-D86E-ED9A-3117-D1344AD79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28108B-0B2A-4B43-A14C-2D55BC93BE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EEB1A6-AACB-7D70-7380-3180281973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FC05C5-A674-9A05-1462-3784157BE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6/23/24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A10B10-D8F8-DBA4-5CC5-D64C3A9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2BAFD7-801A-8B5A-C4CF-B11CE298F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43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E9397-6704-1590-F0D6-025D1CD4DC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EF8590-AE10-B24B-BFF0-846DFA2C6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6/23/24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DD3B18-ED71-080F-1A56-B7AC6910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3BCCF-0F2A-8B62-BE92-B36AD49A6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1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3B3E13-9CF1-D0F8-2348-ED29DC6D6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6/23/24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755C73-894B-D43E-1545-E3F575B97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67C699-BD8A-BA24-8430-36A6F2C16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129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B2A79-9909-4780-A99B-83E9D79942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1214440"/>
            <a:ext cx="3932237" cy="9001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60025-737D-CB47-8036-5F2AECCC1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63EAE3-2298-3D68-C44F-62A3672D5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43138"/>
            <a:ext cx="3932237" cy="36258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9784C-C476-9100-E5A7-DA0BCF33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6/23/24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094637-3B99-CBFF-C9DA-236EB3AE2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54D68-E211-B457-1229-95C286B94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398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D315B-90AC-6B28-A315-ABE364F4C9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1171574"/>
            <a:ext cx="3932237" cy="11572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969752-68A7-BBDF-41F4-ABE7C90BA5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16BA3-19DE-0B45-5C32-21AB4BC80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28862"/>
            <a:ext cx="3932237" cy="35401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45B1CE-4BF5-861B-4F8B-F8F4D7A07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6/23/24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BA32C-1F80-D639-8193-18D16E4FA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8514D-413F-59BE-DD1B-0731E624E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983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D4B8DD-23B1-95DE-EEBB-534B097D1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484" y="365125"/>
            <a:ext cx="987331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D14CE-30C9-56F1-A0DF-6295C5ABE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91198-E84C-C797-D49F-37A3AA2018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3F066-8095-7A47-8BBF-FB45577C0028}" type="datetimeFigureOut">
              <a:rPr lang="en-US" smtClean="0"/>
              <a:t>6/23/24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12DE6-CDC2-9C53-B4DD-97731F72D2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359D9-732C-AEA8-5735-BDBF4182E0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694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B493B-BE64-F8D9-C3F4-52A3808713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0ACA4-BD8C-D448-95CA-FC1634E9A82C}" type="datetimeFigureOut">
              <a:rPr lang="en-US" smtClean="0"/>
              <a:t>6/23/24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117CF-FAE1-1BC7-FE38-9A917477C4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DBE3F-160A-01B2-7833-2044B686A0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DDF96-F6AC-E641-BD4C-B66C426E9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2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Debate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29B1A1-22E4-F78F-D9BF-6FBA3FDF0A5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Earth is Flat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4F656B-7E5D-5B6A-49BD-608B49861C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Earth is a Cube</a:t>
            </a:r>
          </a:p>
        </p:txBody>
      </p:sp>
    </p:spTree>
    <p:extLst>
      <p:ext uri="{BB962C8B-B14F-4D97-AF65-F5344CB8AC3E}">
        <p14:creationId xmlns:p14="http://schemas.microsoft.com/office/powerpoint/2010/main" val="2792640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37A14-F099-A9E5-AE60-86131F123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Deception Detection Check On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E1516-AD30-1968-D700-CEA217926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MOM Framework</a:t>
            </a:r>
          </a:p>
          <a:p>
            <a:pPr lvl="1"/>
            <a:r>
              <a:rPr lang="en-US" dirty="0">
                <a:highlight>
                  <a:srgbClr val="000000"/>
                </a:highlight>
              </a:rPr>
              <a:t>Motive, Opportunity, and Means</a:t>
            </a:r>
          </a:p>
          <a:p>
            <a:r>
              <a:rPr lang="en-US" dirty="0"/>
              <a:t>POP Framework</a:t>
            </a:r>
          </a:p>
          <a:p>
            <a:pPr lvl="1"/>
            <a:r>
              <a:rPr lang="en-US" dirty="0">
                <a:highlight>
                  <a:srgbClr val="000000"/>
                </a:highlight>
              </a:rPr>
              <a:t>Past Opposition Practices</a:t>
            </a:r>
          </a:p>
          <a:p>
            <a:r>
              <a:rPr lang="en-US" dirty="0"/>
              <a:t>MOSES Framework </a:t>
            </a:r>
          </a:p>
          <a:p>
            <a:pPr lvl="1"/>
            <a:r>
              <a:rPr lang="en-US" dirty="0">
                <a:highlight>
                  <a:srgbClr val="000000"/>
                </a:highlight>
              </a:rPr>
              <a:t>Manipulability of Sources</a:t>
            </a:r>
          </a:p>
          <a:p>
            <a:r>
              <a:rPr lang="en-US" dirty="0"/>
              <a:t>EVE Framework</a:t>
            </a:r>
          </a:p>
          <a:p>
            <a:pPr lvl="1"/>
            <a:r>
              <a:rPr lang="en-US" dirty="0">
                <a:highlight>
                  <a:srgbClr val="000000"/>
                </a:highlight>
              </a:rPr>
              <a:t>Evaluation of Evidence</a:t>
            </a:r>
          </a:p>
        </p:txBody>
      </p:sp>
    </p:spTree>
    <p:extLst>
      <p:ext uri="{BB962C8B-B14F-4D97-AF65-F5344CB8AC3E}">
        <p14:creationId xmlns:p14="http://schemas.microsoft.com/office/powerpoint/2010/main" val="1577004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37A14-F099-A9E5-AE60-86131F123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Deception Detection Check On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E1516-AD30-1968-D700-CEA217926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MOM Framework</a:t>
            </a:r>
          </a:p>
          <a:p>
            <a:pPr lvl="1"/>
            <a:r>
              <a:rPr lang="en-US" dirty="0"/>
              <a:t>Motive, Opportunity, and Means</a:t>
            </a:r>
          </a:p>
          <a:p>
            <a:r>
              <a:rPr lang="en-US" dirty="0"/>
              <a:t>POP Framework</a:t>
            </a:r>
          </a:p>
          <a:p>
            <a:pPr lvl="1"/>
            <a:r>
              <a:rPr lang="en-US" dirty="0"/>
              <a:t>Past Opposition Practices</a:t>
            </a:r>
          </a:p>
          <a:p>
            <a:r>
              <a:rPr lang="en-US" dirty="0"/>
              <a:t>MOSES Framework </a:t>
            </a:r>
          </a:p>
          <a:p>
            <a:pPr lvl="1"/>
            <a:r>
              <a:rPr lang="en-US" dirty="0"/>
              <a:t>Manipulability of Sources</a:t>
            </a:r>
          </a:p>
          <a:p>
            <a:r>
              <a:rPr lang="en-US" dirty="0"/>
              <a:t>EVE Framework</a:t>
            </a:r>
          </a:p>
          <a:p>
            <a:pPr lvl="1"/>
            <a:r>
              <a:rPr lang="en-US" dirty="0"/>
              <a:t>Evaluation of Evidence</a:t>
            </a:r>
          </a:p>
        </p:txBody>
      </p:sp>
    </p:spTree>
    <p:extLst>
      <p:ext uri="{BB962C8B-B14F-4D97-AF65-F5344CB8AC3E}">
        <p14:creationId xmlns:p14="http://schemas.microsoft.com/office/powerpoint/2010/main" val="4228316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37A14-F099-A9E5-AE60-86131F123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Deception Detection Check On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E1516-AD30-1968-D700-CEA217926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framework would you use for:</a:t>
            </a:r>
          </a:p>
          <a:p>
            <a:pPr lvl="1"/>
            <a:r>
              <a:rPr lang="en-US" dirty="0"/>
              <a:t>Evaluating the data you have so far</a:t>
            </a:r>
          </a:p>
          <a:p>
            <a:pPr lvl="1"/>
            <a:r>
              <a:rPr lang="en-US" dirty="0"/>
              <a:t>Evaluating the source of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125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68DAF-912D-4872-669E-01FDE476A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Application of Deception Detection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E4B2E-A404-1205-5D03-74E17CF90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Handout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320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Motive, Opportunity, and Means (MOM)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Motive: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Reasons behind misinformation (e.g., political gain, financial profit).</a:t>
            </a:r>
          </a:p>
          <a:p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Opportunity: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Circumstances enabling misinformation (e.g., timing, platform availability).</a:t>
            </a:r>
          </a:p>
          <a:p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Means: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Tools/resources used (e.g., social media, bot networks).</a:t>
            </a:r>
          </a:p>
        </p:txBody>
      </p:sp>
    </p:spTree>
    <p:extLst>
      <p:ext uri="{BB962C8B-B14F-4D97-AF65-F5344CB8AC3E}">
        <p14:creationId xmlns:p14="http://schemas.microsoft.com/office/powerpoint/2010/main" val="3506010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Motive, Opportunity, and Means (MOM):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Motive: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Deflect blame, manage global image.</a:t>
            </a:r>
          </a:p>
          <a:p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Opportunity: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Global pandemic chaos.</a:t>
            </a:r>
          </a:p>
          <a:p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Means: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Social media, state-run outlets, bot networks</a:t>
            </a:r>
          </a:p>
        </p:txBody>
      </p:sp>
    </p:spTree>
    <p:extLst>
      <p:ext uri="{BB962C8B-B14F-4D97-AF65-F5344CB8AC3E}">
        <p14:creationId xmlns:p14="http://schemas.microsoft.com/office/powerpoint/2010/main" val="3878552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Past Opposition Practices (POP):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Historical disinformation practices.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Predict future strategies based on past behavior.</a:t>
            </a:r>
          </a:p>
        </p:txBody>
      </p:sp>
    </p:spTree>
    <p:extLst>
      <p:ext uri="{BB962C8B-B14F-4D97-AF65-F5344CB8AC3E}">
        <p14:creationId xmlns:p14="http://schemas.microsoft.com/office/powerpoint/2010/main" val="2742933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Manipulability of Sources (MOSES)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Source credibility.</a:t>
            </a:r>
          </a:p>
          <a:p>
            <a:r>
              <a:rPr lang="en-US" dirty="0"/>
              <a:t>Potential biases.</a:t>
            </a:r>
          </a:p>
          <a:p>
            <a:r>
              <a:rPr lang="en-US" dirty="0"/>
              <a:t>Susceptibility to manipulation.</a:t>
            </a:r>
          </a:p>
          <a:p>
            <a:r>
              <a:rPr lang="en-US" dirty="0"/>
              <a:t>Historical accuracy.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18B78-16D6-93F3-B42C-72FD4FE1AC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Reliability in other stories?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Potential biases?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Susceptibility to manipulation?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Track record for accuracy?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918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Evidence (EVE)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Strong evidence: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Multiple corroborating sources, verifiable data.</a:t>
            </a:r>
          </a:p>
          <a:p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Weak evidence: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Single unverified source, emotional appeal.</a:t>
            </a:r>
          </a:p>
          <a:p>
            <a:endParaRPr lang="en-US" dirty="0">
              <a:solidFill>
                <a:srgbClr val="0E0E0E"/>
              </a:solidFill>
              <a:latin typeface=".SF N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Try it with the example: </a:t>
            </a:r>
          </a:p>
          <a:p>
            <a:pPr lvl="1"/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“The Earth is flat.” vs. “The Earth is a sphere.”</a:t>
            </a:r>
          </a:p>
          <a:p>
            <a:endParaRPr lang="en-US" dirty="0">
              <a:solidFill>
                <a:srgbClr val="0E0E0E"/>
              </a:solidFill>
              <a:effectLst/>
              <a:latin typeface=".SF NS"/>
            </a:endParaRPr>
          </a:p>
        </p:txBody>
      </p:sp>
    </p:spTree>
    <p:extLst>
      <p:ext uri="{BB962C8B-B14F-4D97-AF65-F5344CB8AC3E}">
        <p14:creationId xmlns:p14="http://schemas.microsoft.com/office/powerpoint/2010/main" val="1396963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Evidence (EVE):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Strong evidence:</a:t>
            </a:r>
            <a:endParaRPr lang="en-US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Scientific consensus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Satellite imagery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Mathematical calculations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7A8EBD-A905-2F9D-67D2-1B2F4916B9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Weak evidence:</a:t>
            </a:r>
            <a:endParaRPr lang="en-US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Personal belief.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Lack of scientific data.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Anecdotal accounts.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513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822AB-D5F0-D579-A820-812EE3C83EDD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375127" y="2963211"/>
            <a:ext cx="11441743" cy="1061102"/>
          </a:xfrm>
        </p:spPr>
        <p:txBody>
          <a:bodyPr/>
          <a:lstStyle/>
          <a:p>
            <a:pPr marL="0" indent="0" algn="ctr">
              <a:buNone/>
            </a:pP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Identifying Malign Information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C7E47-63B7-8E9D-6345-B12B99DBCE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165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Practical Exercise Handout</a:t>
            </a:r>
          </a:p>
          <a:p>
            <a:r>
              <a:rPr lang="en-US" dirty="0"/>
              <a:t>Apply the Structured Analytic Techniques to the Handout</a:t>
            </a:r>
          </a:p>
        </p:txBody>
      </p:sp>
    </p:spTree>
    <p:extLst>
      <p:ext uri="{BB962C8B-B14F-4D97-AF65-F5344CB8AC3E}">
        <p14:creationId xmlns:p14="http://schemas.microsoft.com/office/powerpoint/2010/main" val="2173913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37A14-F099-A9E5-AE60-86131F123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Deception Detection Check On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E1516-AD30-1968-D700-CEA217926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000000"/>
                </a:highlight>
              </a:rPr>
              <a:t>MOM</a:t>
            </a:r>
            <a:r>
              <a:rPr lang="en-US" dirty="0"/>
              <a:t> Framework</a:t>
            </a:r>
          </a:p>
          <a:p>
            <a:pPr lvl="1"/>
            <a:r>
              <a:rPr lang="en-US" dirty="0">
                <a:highlight>
                  <a:srgbClr val="000000"/>
                </a:highlight>
              </a:rPr>
              <a:t>Motive, Opportunity, and Means</a:t>
            </a:r>
          </a:p>
          <a:p>
            <a:r>
              <a:rPr lang="en-US" dirty="0">
                <a:highlight>
                  <a:srgbClr val="000000"/>
                </a:highlight>
              </a:rPr>
              <a:t>POP</a:t>
            </a:r>
            <a:r>
              <a:rPr lang="en-US" dirty="0"/>
              <a:t> Framework</a:t>
            </a:r>
          </a:p>
          <a:p>
            <a:pPr lvl="1"/>
            <a:r>
              <a:rPr lang="en-US" dirty="0">
                <a:highlight>
                  <a:srgbClr val="000000"/>
                </a:highlight>
              </a:rPr>
              <a:t>Past Opposition Practices</a:t>
            </a:r>
          </a:p>
          <a:p>
            <a:r>
              <a:rPr lang="en-US" dirty="0">
                <a:highlight>
                  <a:srgbClr val="000000"/>
                </a:highlight>
              </a:rPr>
              <a:t>MOSES</a:t>
            </a:r>
            <a:r>
              <a:rPr lang="en-US" dirty="0"/>
              <a:t> Framework </a:t>
            </a:r>
          </a:p>
          <a:p>
            <a:pPr lvl="1"/>
            <a:r>
              <a:rPr lang="en-US" dirty="0">
                <a:highlight>
                  <a:srgbClr val="000000"/>
                </a:highlight>
              </a:rPr>
              <a:t>Manipulability of Sources</a:t>
            </a:r>
          </a:p>
          <a:p>
            <a:r>
              <a:rPr lang="en-US" dirty="0">
                <a:highlight>
                  <a:srgbClr val="000000"/>
                </a:highlight>
              </a:rPr>
              <a:t>EVE</a:t>
            </a:r>
            <a:r>
              <a:rPr lang="en-US" dirty="0"/>
              <a:t> Framework</a:t>
            </a:r>
          </a:p>
          <a:p>
            <a:pPr lvl="1"/>
            <a:r>
              <a:rPr lang="en-US" dirty="0">
                <a:highlight>
                  <a:srgbClr val="000000"/>
                </a:highlight>
              </a:rPr>
              <a:t>Evaluation of Evidence</a:t>
            </a:r>
          </a:p>
        </p:txBody>
      </p:sp>
    </p:spTree>
    <p:extLst>
      <p:ext uri="{BB962C8B-B14F-4D97-AF65-F5344CB8AC3E}">
        <p14:creationId xmlns:p14="http://schemas.microsoft.com/office/powerpoint/2010/main" val="42265633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37A14-F099-A9E5-AE60-86131F123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Deception Detection Check On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E1516-AD30-1968-D700-CEA217926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MOM Framework</a:t>
            </a:r>
          </a:p>
          <a:p>
            <a:pPr lvl="1"/>
            <a:r>
              <a:rPr lang="en-US" dirty="0"/>
              <a:t>Motive, Opportunity, and Means</a:t>
            </a:r>
          </a:p>
          <a:p>
            <a:r>
              <a:rPr lang="en-US" dirty="0"/>
              <a:t>POP Framework</a:t>
            </a:r>
          </a:p>
          <a:p>
            <a:pPr lvl="1"/>
            <a:r>
              <a:rPr lang="en-US" dirty="0"/>
              <a:t>Past Opposition Practices</a:t>
            </a:r>
          </a:p>
          <a:p>
            <a:r>
              <a:rPr lang="en-US" dirty="0"/>
              <a:t>MOSES Framework </a:t>
            </a:r>
          </a:p>
          <a:p>
            <a:pPr lvl="1"/>
            <a:r>
              <a:rPr lang="en-US" dirty="0"/>
              <a:t>Manipulability of Sources</a:t>
            </a:r>
          </a:p>
          <a:p>
            <a:r>
              <a:rPr lang="en-US" dirty="0"/>
              <a:t>EVE Framework</a:t>
            </a:r>
          </a:p>
          <a:p>
            <a:pPr lvl="1"/>
            <a:r>
              <a:rPr lang="en-US" dirty="0"/>
              <a:t>Evaluation of Evidence</a:t>
            </a:r>
          </a:p>
        </p:txBody>
      </p:sp>
    </p:spTree>
    <p:extLst>
      <p:ext uri="{BB962C8B-B14F-4D97-AF65-F5344CB8AC3E}">
        <p14:creationId xmlns:p14="http://schemas.microsoft.com/office/powerpoint/2010/main" val="41522282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79" y="1604519"/>
            <a:ext cx="10972442" cy="3977282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Title 4"/>
          <p:cNvSpPr txBox="1">
            <a:spLocks noGrp="1"/>
          </p:cNvSpPr>
          <p:nvPr>
            <p:ph type="title"/>
          </p:nvPr>
        </p:nvSpPr>
        <p:spPr>
          <a:xfrm>
            <a:off x="1453319" y="262439"/>
            <a:ext cx="9018362" cy="907455"/>
          </a:xfrm>
          <a:prstGeom prst="rect">
            <a:avLst/>
          </a:prstGeom>
        </p:spPr>
        <p:txBody>
          <a:bodyPr anchor="t"/>
          <a:lstStyle/>
          <a:p>
            <a:r>
              <a:t>Why Does It Matter To You?</a:t>
            </a:r>
          </a:p>
        </p:txBody>
      </p:sp>
      <p:sp>
        <p:nvSpPr>
          <p:cNvPr id="18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itle 2"/>
          <p:cNvSpPr txBox="1">
            <a:spLocks noGrp="1"/>
          </p:cNvSpPr>
          <p:nvPr>
            <p:ph type="title" idx="4294967295"/>
          </p:nvPr>
        </p:nvSpPr>
        <p:spPr>
          <a:xfrm>
            <a:off x="2154607" y="2531859"/>
            <a:ext cx="3658054" cy="1786516"/>
          </a:xfrm>
          <a:prstGeom prst="rect">
            <a:avLst/>
          </a:prstGeom>
        </p:spPr>
        <p:txBody>
          <a:bodyPr anchor="t"/>
          <a:lstStyle>
            <a:lvl1pPr>
              <a:defRPr sz="4800" b="0">
                <a:solidFill>
                  <a:srgbClr val="44546A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TAKE A BREAK</a:t>
            </a:r>
          </a:p>
        </p:txBody>
      </p:sp>
      <p:pic>
        <p:nvPicPr>
          <p:cNvPr id="194" name="Graphic 13" descr="Graphic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342" y="-259377"/>
            <a:ext cx="5029201" cy="5029201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TextBox 1"/>
          <p:cNvSpPr txBox="1"/>
          <p:nvPr/>
        </p:nvSpPr>
        <p:spPr>
          <a:xfrm>
            <a:off x="3715415" y="5405718"/>
            <a:ext cx="3986136" cy="6341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200" b="1"/>
            </a:lvl1pPr>
          </a:lstStyle>
          <a:p>
            <a:r>
              <a:t>Return By: XX:XX </a:t>
            </a:r>
          </a:p>
        </p:txBody>
      </p:sp>
      <p:sp>
        <p:nvSpPr>
          <p:cNvPr id="19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misinformation and disinformation effectively using the Deception Detection Framework and Structured Analytic Techniques (SATs).</a:t>
            </a:r>
          </a:p>
          <a:p>
            <a:endParaRPr lang="en-US" dirty="0"/>
          </a:p>
          <a:p>
            <a:r>
              <a:rPr lang="en-US" dirty="0"/>
              <a:t>During this 130-minute block of instruction, the students will learn to identify misinformation and disinformation using the skills and frameworks previously covered.</a:t>
            </a:r>
          </a:p>
        </p:txBody>
      </p:sp>
    </p:spTree>
    <p:extLst>
      <p:ext uri="{BB962C8B-B14F-4D97-AF65-F5344CB8AC3E}">
        <p14:creationId xmlns:p14="http://schemas.microsoft.com/office/powerpoint/2010/main" val="1569607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Misinformation: is false or inaccurate information. Examples include rumors, insults and pranks.</a:t>
            </a:r>
          </a:p>
          <a:p>
            <a:r>
              <a:rPr lang="en-US" dirty="0"/>
              <a:t>Disinformation: is deliberate and includes malicious content such as hoaxes, spear phishing and propaganda.</a:t>
            </a:r>
          </a:p>
        </p:txBody>
      </p:sp>
    </p:spTree>
    <p:extLst>
      <p:ext uri="{BB962C8B-B14F-4D97-AF65-F5344CB8AC3E}">
        <p14:creationId xmlns:p14="http://schemas.microsoft.com/office/powerpoint/2010/main" val="598053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Deception Detection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Deception Detection Frameworks</a:t>
            </a:r>
          </a:p>
          <a:p>
            <a:r>
              <a:rPr lang="en-US" b="1" dirty="0"/>
              <a:t>MOM</a:t>
            </a:r>
            <a:r>
              <a:rPr lang="en-US" dirty="0"/>
              <a:t> : Motive, Opportunity, and Means </a:t>
            </a:r>
          </a:p>
          <a:p>
            <a:r>
              <a:rPr lang="en-US" b="1" dirty="0"/>
              <a:t>POP</a:t>
            </a:r>
            <a:r>
              <a:rPr lang="en-US" dirty="0"/>
              <a:t> : Past Opposition Practices </a:t>
            </a:r>
          </a:p>
          <a:p>
            <a:r>
              <a:rPr lang="en-US" b="1" dirty="0"/>
              <a:t>MOSES</a:t>
            </a:r>
            <a:r>
              <a:rPr lang="en-US" dirty="0"/>
              <a:t> : Manipulability of Sources </a:t>
            </a:r>
          </a:p>
          <a:p>
            <a:r>
              <a:rPr lang="en-US" b="1" dirty="0"/>
              <a:t>EVE</a:t>
            </a:r>
            <a:r>
              <a:rPr lang="en-US" dirty="0"/>
              <a:t> : Evaluation of Evidence</a:t>
            </a:r>
          </a:p>
        </p:txBody>
      </p:sp>
    </p:spTree>
    <p:extLst>
      <p:ext uri="{BB962C8B-B14F-4D97-AF65-F5344CB8AC3E}">
        <p14:creationId xmlns:p14="http://schemas.microsoft.com/office/powerpoint/2010/main" val="313808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Motive, Opportunity, and Means (MOM)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to use it: Use when evaluating the likelihood of a source having the motive and means to produce misinformation.</a:t>
            </a:r>
          </a:p>
          <a:p>
            <a:r>
              <a:rPr lang="en-US" dirty="0"/>
              <a:t>Where to use it: Applicable in scenarios where identifying the intent behind information is crucial.</a:t>
            </a:r>
          </a:p>
          <a:p>
            <a:r>
              <a:rPr lang="en-US" dirty="0"/>
              <a:t>Why to use it: Helps in understanding the potential reasons and capabilities behind the creation of misinformation.</a:t>
            </a:r>
          </a:p>
        </p:txBody>
      </p:sp>
    </p:spTree>
    <p:extLst>
      <p:ext uri="{BB962C8B-B14F-4D97-AF65-F5344CB8AC3E}">
        <p14:creationId xmlns:p14="http://schemas.microsoft.com/office/powerpoint/2010/main" val="4036291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 Opposition Practices (POP)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to use it: Use when historical context of misinformation from an adversary is available.</a:t>
            </a:r>
          </a:p>
          <a:p>
            <a:r>
              <a:rPr lang="en-US" dirty="0"/>
              <a:t>Where to use it: Useful in intelligence and strategic analysis settings.</a:t>
            </a:r>
          </a:p>
          <a:p>
            <a:r>
              <a:rPr lang="en-US" dirty="0"/>
              <a:t>Why to use it: Helps predict future misinformation strategies based on past behavior.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719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Manipulability of Sources (MOSES)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to use it: Use when assessing the reliability and susceptibility of sources to manipulation.</a:t>
            </a:r>
          </a:p>
          <a:p>
            <a:r>
              <a:rPr lang="en-US" dirty="0"/>
              <a:t>Where to use it: Relevant in journalistic and intelligence analysis.</a:t>
            </a:r>
          </a:p>
          <a:p>
            <a:r>
              <a:rPr lang="en-US" dirty="0"/>
              <a:t>Why to use it: Ensures the credibility of the information and reduces the risk of accepting manipulated data.</a:t>
            </a:r>
          </a:p>
        </p:txBody>
      </p:sp>
    </p:spTree>
    <p:extLst>
      <p:ext uri="{BB962C8B-B14F-4D97-AF65-F5344CB8AC3E}">
        <p14:creationId xmlns:p14="http://schemas.microsoft.com/office/powerpoint/2010/main" val="3769904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Evidence (EVE)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to use it: Use when analyzing the validity and reliability of evidence presented.</a:t>
            </a:r>
          </a:p>
          <a:p>
            <a:r>
              <a:rPr lang="en-US" dirty="0"/>
              <a:t>Where to use it: Applicable in any analytical context requiring evidence validation.</a:t>
            </a:r>
          </a:p>
          <a:p>
            <a:r>
              <a:rPr lang="en-US" dirty="0"/>
              <a:t>Why to use it: Ensures the integrity and accuracy of the conclusions drawn from the evidence.</a:t>
            </a:r>
          </a:p>
        </p:txBody>
      </p:sp>
    </p:spTree>
    <p:extLst>
      <p:ext uri="{BB962C8B-B14F-4D97-AF65-F5344CB8AC3E}">
        <p14:creationId xmlns:p14="http://schemas.microsoft.com/office/powerpoint/2010/main" val="3190735002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7131</TotalTime>
  <Words>1925</Words>
  <Application>Microsoft Macintosh PowerPoint</Application>
  <PresentationFormat>Widescreen</PresentationFormat>
  <Paragraphs>230</Paragraphs>
  <Slides>24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  <vt:variant>
        <vt:lpstr>Custom Shows</vt:lpstr>
      </vt:variant>
      <vt:variant>
        <vt:i4>1</vt:i4>
      </vt:variant>
    </vt:vector>
  </HeadingPairs>
  <TitlesOfParts>
    <vt:vector size="32" baseType="lpstr">
      <vt:lpstr>.SF NS</vt:lpstr>
      <vt:lpstr>Arial</vt:lpstr>
      <vt:lpstr>Calibri</vt:lpstr>
      <vt:lpstr>Menlo</vt:lpstr>
      <vt:lpstr>Times New Roman</vt:lpstr>
      <vt:lpstr>1_Custom Design</vt:lpstr>
      <vt:lpstr>Blank</vt:lpstr>
      <vt:lpstr>Class Debate</vt:lpstr>
      <vt:lpstr>PowerPoint Presentation</vt:lpstr>
      <vt:lpstr>Lesson Objectives</vt:lpstr>
      <vt:lpstr>Terms</vt:lpstr>
      <vt:lpstr>Deception Detection Framework</vt:lpstr>
      <vt:lpstr>Motive, Opportunity, and Means (MOM)</vt:lpstr>
      <vt:lpstr>Past Opposition Practices (POP)</vt:lpstr>
      <vt:lpstr>Manipulability of Sources (MOSES)</vt:lpstr>
      <vt:lpstr>Evaluation of Evidence (EVE)</vt:lpstr>
      <vt:lpstr>Deception Detection Check On Learning</vt:lpstr>
      <vt:lpstr>Deception Detection Check On Learning</vt:lpstr>
      <vt:lpstr>Deception Detection Check On Learning</vt:lpstr>
      <vt:lpstr>Practical Application of Deception Detection Framework</vt:lpstr>
      <vt:lpstr>Motive, Opportunity, and Means (MOM)</vt:lpstr>
      <vt:lpstr>Motive, Opportunity, and Means (MOM): Example</vt:lpstr>
      <vt:lpstr>Past Opposition Practices (POP): </vt:lpstr>
      <vt:lpstr>Manipulability of Sources (MOSES)</vt:lpstr>
      <vt:lpstr>Evaluation of Evidence (EVE)</vt:lpstr>
      <vt:lpstr>Evaluation of Evidence (EVE): Example</vt:lpstr>
      <vt:lpstr>Practical Exercise</vt:lpstr>
      <vt:lpstr>Deception Detection Check On Learning</vt:lpstr>
      <vt:lpstr>Deception Detection Check On Learning</vt:lpstr>
      <vt:lpstr>Why Does It Matter To You?</vt:lpstr>
      <vt:lpstr>TAKE A BREAK</vt:lpstr>
      <vt:lpstr>Executive DFP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Alfaro, Issac</cp:lastModifiedBy>
  <cp:revision>82</cp:revision>
  <dcterms:created xsi:type="dcterms:W3CDTF">2022-06-15T01:07:41Z</dcterms:created>
  <dcterms:modified xsi:type="dcterms:W3CDTF">2024-06-24T01:56:38Z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1</vt:i4>
  </property>
  <property fmtid="{D5CDD505-2E9C-101B-9397-08002B2CF9AE}" pid="3" name="Notes">
    <vt:i4>3</vt:i4>
  </property>
  <property fmtid="{D5CDD505-2E9C-101B-9397-08002B2CF9AE}" pid="4" name="PresentationFormat">
    <vt:lpwstr>Widescreen</vt:lpwstr>
  </property>
  <property fmtid="{D5CDD505-2E9C-101B-9397-08002B2CF9AE}" pid="5" name="Slides">
    <vt:i4>6</vt:i4>
  </property>
</Properties>
</file>