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52"/>
  </p:notesMasterIdLst>
  <p:sldIdLst>
    <p:sldId id="620" r:id="rId3"/>
    <p:sldId id="383" r:id="rId4"/>
    <p:sldId id="642" r:id="rId5"/>
    <p:sldId id="621" r:id="rId6"/>
    <p:sldId id="643" r:id="rId7"/>
    <p:sldId id="622" r:id="rId8"/>
    <p:sldId id="644" r:id="rId9"/>
    <p:sldId id="632" r:id="rId10"/>
    <p:sldId id="645" r:id="rId11"/>
    <p:sldId id="623" r:id="rId12"/>
    <p:sldId id="646" r:id="rId13"/>
    <p:sldId id="626" r:id="rId14"/>
    <p:sldId id="647" r:id="rId15"/>
    <p:sldId id="625" r:id="rId16"/>
    <p:sldId id="648" r:id="rId17"/>
    <p:sldId id="627" r:id="rId18"/>
    <p:sldId id="649" r:id="rId19"/>
    <p:sldId id="628" r:id="rId20"/>
    <p:sldId id="650" r:id="rId21"/>
    <p:sldId id="630" r:id="rId22"/>
    <p:sldId id="651" r:id="rId23"/>
    <p:sldId id="633" r:id="rId24"/>
    <p:sldId id="652" r:id="rId25"/>
    <p:sldId id="631" r:id="rId26"/>
    <p:sldId id="653" r:id="rId27"/>
    <p:sldId id="629" r:id="rId28"/>
    <p:sldId id="654" r:id="rId29"/>
    <p:sldId id="634" r:id="rId30"/>
    <p:sldId id="655" r:id="rId31"/>
    <p:sldId id="638" r:id="rId32"/>
    <p:sldId id="656" r:id="rId33"/>
    <p:sldId id="635" r:id="rId34"/>
    <p:sldId id="657" r:id="rId35"/>
    <p:sldId id="636" r:id="rId36"/>
    <p:sldId id="658" r:id="rId37"/>
    <p:sldId id="637" r:id="rId38"/>
    <p:sldId id="659" r:id="rId39"/>
    <p:sldId id="639" r:id="rId40"/>
    <p:sldId id="660" r:id="rId41"/>
    <p:sldId id="624" r:id="rId42"/>
    <p:sldId id="661" r:id="rId43"/>
    <p:sldId id="640" r:id="rId44"/>
    <p:sldId id="662" r:id="rId45"/>
    <p:sldId id="641" r:id="rId46"/>
    <p:sldId id="663" r:id="rId47"/>
    <p:sldId id="269" r:id="rId48"/>
    <p:sldId id="270" r:id="rId49"/>
    <p:sldId id="271" r:id="rId50"/>
    <p:sldId id="272" r:id="rId51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83053"/>
  </p:normalViewPr>
  <p:slideViewPr>
    <p:cSldViewPr snapToGrid="0">
      <p:cViewPr varScale="1">
        <p:scale>
          <a:sx n="75" d="100"/>
          <a:sy n="75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76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9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67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152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77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22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42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385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607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4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38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8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7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7121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para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es crucial.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comprender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razones</a:t>
            </a:r>
            <a:r>
              <a:rPr lang="en-US" dirty="0"/>
              <a:t> y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2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disponible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de un </a:t>
            </a:r>
            <a:r>
              <a:rPr lang="en-US" dirty="0" err="1"/>
              <a:t>adversario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34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confiabilidad</a:t>
            </a:r>
            <a:r>
              <a:rPr lang="en-US" dirty="0"/>
              <a:t> y </a:t>
            </a:r>
            <a:r>
              <a:rPr lang="en-US" dirty="0" err="1"/>
              <a:t>susceptibilidad</a:t>
            </a:r>
            <a:r>
              <a:rPr lang="en-US" dirty="0"/>
              <a:t> de las </a:t>
            </a:r>
            <a:r>
              <a:rPr lang="en-US" dirty="0" err="1"/>
              <a:t>fuentes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periodísticos</a:t>
            </a:r>
            <a:r>
              <a:rPr lang="en-US" dirty="0"/>
              <a:t> y de </a:t>
            </a:r>
            <a:r>
              <a:rPr lang="en-US" dirty="0" err="1"/>
              <a:t>inteligencia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y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13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Cuándo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analizar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y </a:t>
            </a:r>
            <a:r>
              <a:rPr lang="en-US" dirty="0" err="1"/>
              <a:t>confiabilidad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presentada</a:t>
            </a:r>
            <a:endParaRPr lang="en-US" dirty="0"/>
          </a:p>
          <a:p>
            <a:r>
              <a:rPr lang="en-US" b="1" dirty="0" err="1"/>
              <a:t>Dónde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que </a:t>
            </a:r>
            <a:r>
              <a:rPr lang="en-US" dirty="0" err="1"/>
              <a:t>requiera</a:t>
            </a:r>
            <a:r>
              <a:rPr lang="en-US" dirty="0"/>
              <a:t>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evidencia</a:t>
            </a:r>
            <a:endParaRPr lang="en-US" dirty="0"/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extraídas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97636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998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usarías</a:t>
            </a:r>
            <a:r>
              <a:rPr lang="en-US" dirty="0"/>
              <a:t> para:</a:t>
            </a:r>
          </a:p>
          <a:p>
            <a:pPr lvl="1"/>
            <a:r>
              <a:rPr lang="en-US" dirty="0" err="1"/>
              <a:t>Evaluando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tienes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endParaRPr lang="en-US" dirty="0"/>
          </a:p>
          <a:p>
            <a:pPr lvl="1"/>
            <a:r>
              <a:rPr lang="en-US" dirty="0" err="1"/>
              <a:t>Evaluación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del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Folleto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853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Reasons behind misinformation (e.g., political gain, financial profit).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Circumstances enabling misinformation (e.g., timing, platform availability).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Tools/resources used (e.g., social media, bot networks).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Razones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detrás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errónea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político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financiero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Circunstancias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permiten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tiempo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disponibilidad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plataforma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Herramientas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recursos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utilizados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de bots)</a:t>
            </a:r>
          </a:p>
        </p:txBody>
      </p:sp>
    </p:spTree>
    <p:extLst>
      <p:ext uri="{BB962C8B-B14F-4D97-AF65-F5344CB8AC3E}">
        <p14:creationId xmlns:p14="http://schemas.microsoft.com/office/powerpoint/2010/main" val="14850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 Tierra es plana 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 Tierra es un </a:t>
            </a:r>
            <a:r>
              <a:rPr lang="en-US" dirty="0" err="1"/>
              <a:t>cubo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Deflect blame, manage global image.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Global pandemic chaos.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Social media, state-run outlets, bot networks</a:t>
            </a:r>
          </a:p>
        </p:txBody>
      </p:sp>
    </p:spTree>
    <p:extLst>
      <p:ext uri="{BB962C8B-B14F-4D97-AF65-F5344CB8AC3E}">
        <p14:creationId xmlns:p14="http://schemas.microsoft.com/office/powerpoint/2010/main" val="387855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Desviar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culpas,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gestionar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la imagen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Caos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pandémico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Redes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estatales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redes de bots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620304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Historical disinformation practices.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Predict future strategies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históricas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Predecir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estrategias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futuras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basadas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comportamientos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pasados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Source credibility.</a:t>
            </a:r>
          </a:p>
          <a:p>
            <a:r>
              <a:rPr lang="en-US" dirty="0"/>
              <a:t>Potential biases.</a:t>
            </a:r>
          </a:p>
          <a:p>
            <a:r>
              <a:rPr lang="en-US" dirty="0"/>
              <a:t>Susceptibility to manipulation.</a:t>
            </a:r>
          </a:p>
          <a:p>
            <a:r>
              <a:rPr lang="en-US" dirty="0"/>
              <a:t>Historical accuracy.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 in other stories?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Potential biases?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Susceptibility to manipulation?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Track record for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.</a:t>
            </a:r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</a:t>
            </a:r>
          </a:p>
          <a:p>
            <a:r>
              <a:rPr lang="en-US" dirty="0" err="1"/>
              <a:t>Susceptibilidad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Exactitud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Fiabilidad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otras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Posibles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sesgos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Susceptibilidad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manipulación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precisión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Multiple corroborating sources, verifiable data.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Single unverified source, emotional appeal.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Try it with the example: 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“The Earth is flat.” vs. “The Earth is a sphere.”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múltiples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lo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corroboran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verificables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única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no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verificada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atractivo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emocional</a:t>
            </a:r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Pruébelo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con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:"La Tierra es plana". versus “La Tierra 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esfera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2894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Scientific consensus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Satellite imagery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Mathematical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Personal belief.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Lack of scientific data.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Anecdotal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Consenso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Imágenes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satélite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Calculos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matematicos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Creencia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personal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Falta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Relatos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anecdóticos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folleto</a:t>
            </a:r>
            <a:r>
              <a:rPr lang="en-US" dirty="0"/>
              <a:t> de </a:t>
            </a:r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  <a:p>
            <a:r>
              <a:rPr lang="en-US" dirty="0" err="1"/>
              <a:t>Aplique</a:t>
            </a:r>
            <a:r>
              <a:rPr lang="en-US" dirty="0"/>
              <a:t>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al </a:t>
            </a:r>
            <a:r>
              <a:rPr lang="en-US" dirty="0" err="1"/>
              <a:t>folleto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6563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89629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15222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10252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9209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Identificación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maligna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de forma </a:t>
            </a:r>
            <a:r>
              <a:rPr lang="en-US" dirty="0" err="1"/>
              <a:t>eficaz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y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(SAT).</a:t>
            </a:r>
          </a:p>
          <a:p>
            <a:endParaRPr lang="en-US" dirty="0"/>
          </a:p>
          <a:p>
            <a:r>
              <a:rPr lang="en-US" dirty="0"/>
              <a:t>Durante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instrucción</a:t>
            </a:r>
            <a:r>
              <a:rPr lang="en-US" dirty="0"/>
              <a:t> de 130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aprenderán</a:t>
            </a:r>
            <a:r>
              <a:rPr lang="en-US" dirty="0"/>
              <a:t>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y </a:t>
            </a:r>
            <a:r>
              <a:rPr lang="en-US" dirty="0" err="1"/>
              <a:t>marcos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94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información</a:t>
            </a:r>
            <a:r>
              <a:rPr lang="en-US" dirty="0"/>
              <a:t> falsa o </a:t>
            </a:r>
            <a:r>
              <a:rPr lang="en-US" dirty="0" err="1"/>
              <a:t>inexacta</a:t>
            </a:r>
            <a:r>
              <a:rPr lang="en-US" dirty="0"/>
              <a:t>. Los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rumores</a:t>
            </a:r>
            <a:r>
              <a:rPr lang="en-US" dirty="0"/>
              <a:t>, </a:t>
            </a:r>
            <a:r>
              <a:rPr lang="en-US" dirty="0" err="1"/>
              <a:t>insultos</a:t>
            </a:r>
            <a:r>
              <a:rPr lang="en-US" dirty="0"/>
              <a:t> y </a:t>
            </a:r>
            <a:r>
              <a:rPr lang="en-US" dirty="0" err="1"/>
              <a:t>bromas</a:t>
            </a:r>
            <a:r>
              <a:rPr lang="en-US" dirty="0"/>
              <a:t>.</a:t>
            </a:r>
          </a:p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deliberada</a:t>
            </a:r>
            <a:r>
              <a:rPr lang="en-US" dirty="0"/>
              <a:t> 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engaños</a:t>
            </a:r>
            <a:r>
              <a:rPr lang="en-US" dirty="0"/>
              <a:t>, phishing y propaganda.</a:t>
            </a:r>
          </a:p>
        </p:txBody>
      </p:sp>
    </p:spTree>
    <p:extLst>
      <p:ext uri="{BB962C8B-B14F-4D97-AF65-F5344CB8AC3E}">
        <p14:creationId xmlns:p14="http://schemas.microsoft.com/office/powerpoint/2010/main" val="2460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7131</TotalTime>
  <Words>3984</Words>
  <Application>Microsoft Macintosh PowerPoint</Application>
  <PresentationFormat>Widescreen</PresentationFormat>
  <Paragraphs>466</Paragraphs>
  <Slides>49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Class Debate</vt:lpstr>
      <vt:lpstr>Debate en clase</vt:lpstr>
      <vt:lpstr>PowerPoint Presentation</vt:lpstr>
      <vt:lpstr>PowerPoint Presentation</vt:lpstr>
      <vt:lpstr>Lesson Objectives</vt:lpstr>
      <vt:lpstr>Objectivos</vt:lpstr>
      <vt:lpstr>Terms</vt:lpstr>
      <vt:lpstr>Términos</vt:lpstr>
      <vt:lpstr>Deception Detection Framework</vt:lpstr>
      <vt:lpstr>Marco de detección de engaños</vt:lpstr>
      <vt:lpstr>Motive, Opportunity, and Means (MOM)</vt:lpstr>
      <vt:lpstr>Motivo, Oportunidad y Medios (MOM)</vt:lpstr>
      <vt:lpstr>Past Opposition Practices (POP)</vt:lpstr>
      <vt:lpstr>Prácticas Pasadas de Oposición (POP)</vt:lpstr>
      <vt:lpstr>Manipulability of Sources (MOSES)</vt:lpstr>
      <vt:lpstr>Manipulabilidad de las Fuentes (MOSES)</vt:lpstr>
      <vt:lpstr>Evaluation of Evidence (EVE)</vt:lpstr>
      <vt:lpstr>Evaluación de la Evidencia (EVE)</vt:lpstr>
      <vt:lpstr>Deception Detection Check On Learning</vt:lpstr>
      <vt:lpstr>Detección de engaños Verificación</vt:lpstr>
      <vt:lpstr>Deception Detection Check On Learning</vt:lpstr>
      <vt:lpstr>Deception Detection Check On Learning</vt:lpstr>
      <vt:lpstr>Deception Detection Check On Learning</vt:lpstr>
      <vt:lpstr>Detección de engaños Verificación</vt:lpstr>
      <vt:lpstr>Practical Application of Deception Detection Framework</vt:lpstr>
      <vt:lpstr>Aplicación práctica del marco de detección de engaños</vt:lpstr>
      <vt:lpstr>Motive, Opportunity, and Means (MOM)</vt:lpstr>
      <vt:lpstr>Motivo, Oportunidad y Medios (MOM)</vt:lpstr>
      <vt:lpstr>Motive, Opportunity, and Means (MOM): Example</vt:lpstr>
      <vt:lpstr>Motivo, Oportunidad y Medios (MOM): Example</vt:lpstr>
      <vt:lpstr>Past Opposition Practices (POP): </vt:lpstr>
      <vt:lpstr>Prácticas Pasadas de Oposición (POP): </vt:lpstr>
      <vt:lpstr>Manipulability of Sources (MOSES)</vt:lpstr>
      <vt:lpstr>Manipulabilidad de las Fuentes (MOSES)</vt:lpstr>
      <vt:lpstr>Evaluation of Evidence (EVE)</vt:lpstr>
      <vt:lpstr>Evaluación de la Evidencia (EVE)</vt:lpstr>
      <vt:lpstr>Evaluation of Evidence (EVE): Example</vt:lpstr>
      <vt:lpstr>Evaluación de la Evidencia (EVE): Ejemplo</vt:lpstr>
      <vt:lpstr>Practical Exercise</vt:lpstr>
      <vt:lpstr>Practica</vt:lpstr>
      <vt:lpstr>Deception Detection Check On Learning</vt:lpstr>
      <vt:lpstr>Detección de engaños Verificación</vt:lpstr>
      <vt:lpstr>Deception Detection Check On Learning</vt:lpstr>
      <vt:lpstr>Detección de engaños Verificación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81</cp:revision>
  <dcterms:created xsi:type="dcterms:W3CDTF">2022-06-15T01:07:41Z</dcterms:created>
  <dcterms:modified xsi:type="dcterms:W3CDTF">2024-06-24T01:55:01Z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