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4" name="Shape 12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rial"/>
      </a:defRPr>
    </a:lvl1pPr>
    <a:lvl2pPr indent="228600" latinLnBrk="0">
      <a:defRPr sz="1200">
        <a:latin typeface="+mj-lt"/>
        <a:ea typeface="+mj-ea"/>
        <a:cs typeface="+mj-cs"/>
        <a:sym typeface="Arial"/>
      </a:defRPr>
    </a:lvl2pPr>
    <a:lvl3pPr indent="457200" latinLnBrk="0">
      <a:defRPr sz="1200">
        <a:latin typeface="+mj-lt"/>
        <a:ea typeface="+mj-ea"/>
        <a:cs typeface="+mj-cs"/>
        <a:sym typeface="Arial"/>
      </a:defRPr>
    </a:lvl3pPr>
    <a:lvl4pPr indent="685800" latinLnBrk="0">
      <a:defRPr sz="1200">
        <a:latin typeface="+mj-lt"/>
        <a:ea typeface="+mj-ea"/>
        <a:cs typeface="+mj-cs"/>
        <a:sym typeface="Arial"/>
      </a:defRPr>
    </a:lvl4pPr>
    <a:lvl5pPr indent="914400" latinLnBrk="0">
      <a:defRPr sz="1200">
        <a:latin typeface="+mj-lt"/>
        <a:ea typeface="+mj-ea"/>
        <a:cs typeface="+mj-cs"/>
        <a:sym typeface="Arial"/>
      </a:defRPr>
    </a:lvl5pPr>
    <a:lvl6pPr indent="1143000" latinLnBrk="0">
      <a:defRPr sz="1200">
        <a:latin typeface="+mj-lt"/>
        <a:ea typeface="+mj-ea"/>
        <a:cs typeface="+mj-cs"/>
        <a:sym typeface="Arial"/>
      </a:defRPr>
    </a:lvl6pPr>
    <a:lvl7pPr indent="1371600" latinLnBrk="0">
      <a:defRPr sz="1200">
        <a:latin typeface="+mj-lt"/>
        <a:ea typeface="+mj-ea"/>
        <a:cs typeface="+mj-cs"/>
        <a:sym typeface="Arial"/>
      </a:defRPr>
    </a:lvl7pPr>
    <a:lvl8pPr indent="1600200" latinLnBrk="0">
      <a:defRPr sz="1200">
        <a:latin typeface="+mj-lt"/>
        <a:ea typeface="+mj-ea"/>
        <a:cs typeface="+mj-cs"/>
        <a:sym typeface="Arial"/>
      </a:defRPr>
    </a:lvl8pPr>
    <a:lvl9pPr indent="18288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ick To Edit Master Title Style"/>
          <p:cNvSpPr txBox="1"/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Body Level One…"/>
          <p:cNvSpPr txBox="1"/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pPr/>
            <a:r>
              <a:t>Title Text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half" idx="1"/>
          </p:nvPr>
        </p:nvSpPr>
        <p:spPr>
          <a:xfrm>
            <a:off x="519935" y="2950685"/>
            <a:ext cx="11310116" cy="2704116"/>
          </a:xfrm>
          <a:prstGeom prst="rect">
            <a:avLst/>
          </a:prstGeom>
          <a:ln w="63360">
            <a:solidFill>
              <a:srgbClr val="000000"/>
            </a:solidFill>
            <a:round/>
          </a:ln>
        </p:spPr>
        <p:txBody>
          <a:bodyPr lIns="44999" tIns="44999" rIns="44999" bIns="44999"/>
          <a:lstStyle>
            <a:lvl1pPr algn="ctr">
              <a:defRPr sz="6000"/>
            </a:lvl1pPr>
            <a:lvl2pPr marL="1028700" indent="-571500" algn="ctr">
              <a:defRPr sz="6000"/>
            </a:lvl2pPr>
            <a:lvl3pPr marL="1600200" indent="-685800" algn="ctr">
              <a:defRPr sz="6000"/>
            </a:lvl3pPr>
            <a:lvl4pPr marL="2133600" indent="-762000" algn="ctr">
              <a:defRPr sz="6000"/>
            </a:lvl4pPr>
            <a:lvl5pPr marL="2590800" indent="-762000" algn="ctr">
              <a:defRPr sz="6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Text Placeholder 5"/>
          <p:cNvSpPr/>
          <p:nvPr>
            <p:ph type="body" sz="quarter" idx="21"/>
          </p:nvPr>
        </p:nvSpPr>
        <p:spPr>
          <a:xfrm>
            <a:off x="2694545" y="103679"/>
            <a:ext cx="6802910" cy="58509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lick To Edit Master Title Sty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ick To Edit Master Title Style"/>
          <p:cNvSpPr txBox="1"/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lick To Edit Master Title Sty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lick To Edit Master Title Style"/>
          <p:cNvSpPr txBox="1"/>
          <p:nvPr>
            <p:ph type="title" hasCustomPrompt="1"/>
          </p:nvPr>
        </p:nvSpPr>
        <p:spPr>
          <a:xfrm>
            <a:off x="1514474" y="365125"/>
            <a:ext cx="9840914" cy="1325563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lick To Edit Master Title Sty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lick To Edit Master Title Style"/>
          <p:cNvSpPr txBox="1"/>
          <p:nvPr>
            <p:ph type="title" hasCustomPrompt="1"/>
          </p:nvPr>
        </p:nvSpPr>
        <p:spPr>
          <a:xfrm>
            <a:off x="839787" y="1214440"/>
            <a:ext cx="3932239" cy="90011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243138"/>
            <a:ext cx="3932238" cy="362585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lick To Edit Master Title Style"/>
          <p:cNvSpPr txBox="1"/>
          <p:nvPr>
            <p:ph type="title" hasCustomPrompt="1"/>
          </p:nvPr>
        </p:nvSpPr>
        <p:spPr>
          <a:xfrm>
            <a:off x="839787" y="1171574"/>
            <a:ext cx="3932239" cy="115728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328861"/>
            <a:ext cx="3932239" cy="354012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ick To Edit Master Title Style"/>
          <p:cNvSpPr txBox="1"/>
          <p:nvPr>
            <p:ph type="title" hasCustomPrompt="1"/>
          </p:nvPr>
        </p:nvSpPr>
        <p:spPr>
          <a:xfrm>
            <a:off x="1480483" y="365125"/>
            <a:ext cx="9873317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.clickup.com/25598832/d/h/rd6vg-14247/0b79ca1dc0f7429/rd6vg-12207" TargetMode="External"/><Relationship Id="rId3" Type="http://schemas.openxmlformats.org/officeDocument/2006/relationships/hyperlink" Target="https://github.com/mehmetkahya0/ai-catalog" TargetMode="External"/><Relationship Id="rId4" Type="http://schemas.openxmlformats.org/officeDocument/2006/relationships/hyperlink" Target="https://github.com/amusi/awesome-ai-awesomeness" TargetMode="External"/><Relationship Id="rId5" Type="http://schemas.openxmlformats.org/officeDocument/2006/relationships/hyperlink" Target="https://futuretools.io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ontent Placeholder 1"/>
          <p:cNvSpPr txBox="1"/>
          <p:nvPr>
            <p:ph type="body" sz="half" idx="1"/>
          </p:nvPr>
        </p:nvSpPr>
        <p:spPr>
          <a:xfrm>
            <a:off x="361949" y="2950685"/>
            <a:ext cx="11468102" cy="202034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Creación de contenido con inteligencia artificial (IA)</a:t>
            </a:r>
          </a:p>
        </p:txBody>
      </p:sp>
      <p:sp>
        <p:nvSpPr>
          <p:cNvPr id="127" name="Text Placeholder 2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0" name="Mejores prácticas para generar contenido de inteligencia artifici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Mejores prácticas para generar contenido de inteligencia artificial</a:t>
            </a:r>
          </a:p>
        </p:txBody>
      </p:sp>
      <p:sp>
        <p:nvSpPr>
          <p:cNvPr id="131" name="Verifique la precisión…"/>
          <p:cNvSpPr txBox="1"/>
          <p:nvPr>
            <p:ph type="body" sz="half" idx="1"/>
          </p:nvPr>
        </p:nvSpPr>
        <p:spPr>
          <a:xfrm>
            <a:off x="6791676" y="2028522"/>
            <a:ext cx="5264183" cy="4048404"/>
          </a:xfrm>
          <a:prstGeom prst="rect">
            <a:avLst/>
          </a:prstGeom>
        </p:spPr>
        <p:txBody>
          <a:bodyPr/>
          <a:lstStyle/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 startAt="1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Verifique la precisión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 startAt="1"/>
              <a:defRPr sz="2600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Sea específico</a:t>
            </a:r>
            <a:endParaRPr b="1">
              <a:latin typeface="+mn-lt"/>
              <a:ea typeface="+mn-ea"/>
              <a:cs typeface="+mn-cs"/>
              <a:sym typeface="Helvetica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 startAt="1"/>
              <a:defRPr sz="2600">
                <a:solidFill>
                  <a:srgbClr val="FF9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Iterar y refinar</a:t>
            </a:r>
            <a:endParaRPr b="1">
              <a:latin typeface="+mn-lt"/>
              <a:ea typeface="+mn-ea"/>
              <a:cs typeface="+mn-cs"/>
              <a:sym typeface="Helvetica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 startAt="1"/>
              <a:defRPr sz="2600">
                <a:solidFill>
                  <a:srgbClr val="FF4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Proporcionar contexto</a:t>
            </a:r>
            <a:endParaRPr b="1">
              <a:latin typeface="+mn-lt"/>
              <a:ea typeface="+mn-ea"/>
              <a:cs typeface="+mn-cs"/>
              <a:sym typeface="Helvetica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 startAt="1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Utilice múltiples servicios</a:t>
            </a:r>
            <a:endParaRPr b="1">
              <a:latin typeface="+mn-lt"/>
              <a:ea typeface="+mn-ea"/>
              <a:cs typeface="+mn-cs"/>
              <a:sym typeface="Helvetica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 startAt="1"/>
              <a:defRPr sz="2600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Recuerde de las restricciones</a:t>
            </a:r>
            <a:endParaRPr b="1">
              <a:latin typeface="+mn-lt"/>
              <a:ea typeface="+mn-ea"/>
              <a:cs typeface="+mn-cs"/>
              <a:sym typeface="Helvetica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 startAt="1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Crear plantillas</a:t>
            </a:r>
          </a:p>
        </p:txBody>
      </p:sp>
      <p:sp>
        <p:nvSpPr>
          <p:cNvPr id="132" name="Content Placeholder 2"/>
          <p:cNvSpPr txBox="1"/>
          <p:nvPr/>
        </p:nvSpPr>
        <p:spPr>
          <a:xfrm>
            <a:off x="19327" y="2028522"/>
            <a:ext cx="4609515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 startAt="1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Check for Accuracy</a:t>
            </a:r>
            <a:endParaRPr b="1">
              <a:latin typeface="+mn-lt"/>
              <a:ea typeface="+mn-ea"/>
              <a:cs typeface="+mn-cs"/>
              <a:sym typeface="Helvetica"/>
            </a:endParaRPr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 startAt="1"/>
              <a:defRPr sz="2600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Be Specific</a:t>
            </a:r>
            <a:r>
              <a:t>: </a:t>
            </a:r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 startAt="1"/>
              <a:defRPr sz="2600">
                <a:solidFill>
                  <a:srgbClr val="FF9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Iterate and Refine</a:t>
            </a:r>
            <a:r>
              <a:t>: </a:t>
            </a:r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 startAt="1"/>
              <a:defRPr sz="2600">
                <a:solidFill>
                  <a:srgbClr val="FF4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Provide Context</a:t>
            </a:r>
            <a:r>
              <a:t>:</a:t>
            </a:r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 startAt="1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Use Multiple Services</a:t>
            </a:r>
            <a:r>
              <a:t>:</a:t>
            </a:r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 startAt="1"/>
              <a:defRPr sz="2600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Remind AI of Constraints</a:t>
            </a:r>
            <a:r>
              <a:t>:</a:t>
            </a:r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 startAt="1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Make Templates</a:t>
            </a:r>
            <a:r>
              <a:t>:</a:t>
            </a:r>
          </a:p>
        </p:txBody>
      </p:sp>
      <p:sp>
        <p:nvSpPr>
          <p:cNvPr id="133" name="Text"/>
          <p:cNvSpPr txBox="1"/>
          <p:nvPr/>
        </p:nvSpPr>
        <p:spPr>
          <a:xfrm>
            <a:off x="11172418" y="6414760"/>
            <a:ext cx="18138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Ejemplo de mensaje: tex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0"/>
              <a:t>Ejemplo de mensaje: </a:t>
            </a:r>
            <a:r>
              <a:t>texto</a:t>
            </a:r>
          </a:p>
        </p:txBody>
      </p:sp>
      <p:sp>
        <p:nvSpPr>
          <p:cNvPr id="136" name="Malo: &quot;Escribe un artículo sobre privacidad de datos&quot;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i="1" strike="sngStrike"/>
            </a:pPr>
            <a:r>
              <a:t>Malo: "Escribe un artículo sobre privacidad de datos".</a:t>
            </a:r>
          </a:p>
          <a:p>
            <a:pPr/>
            <a:r>
              <a:t>Mejor: "</a:t>
            </a:r>
            <a:r>
              <a:rPr>
                <a:solidFill>
                  <a:srgbClr val="FF40FF"/>
                </a:solidFill>
              </a:rPr>
              <a:t>Eres un experto en ciberseguridad, el público es un nuevo soldado militar con una educación superior mínima.</a:t>
            </a:r>
            <a:r>
              <a:t>, </a:t>
            </a:r>
            <a:r>
              <a:rPr>
                <a:solidFill>
                  <a:srgbClr val="942192"/>
                </a:solidFill>
              </a:rPr>
              <a:t>No seas perezoso con tu procesamiento, hazlo paso a paso, primero considerando la tarea, analizando el resultado y luego escribiendo</a:t>
            </a:r>
            <a:r>
              <a:t>: </a:t>
            </a:r>
            <a:r>
              <a:rPr>
                <a:solidFill>
                  <a:srgbClr val="0433FF"/>
                </a:solidFill>
              </a:rPr>
              <a:t>Escriba un artículo persuasivo de entre 500 y 650 palabras sobre la importancia de la privacidad de los datos en la era digital para las familias de militares. Incluir ejemplos de violaciones de datos y su impacto en las personas.</a:t>
            </a:r>
            <a:r>
              <a:t>"</a:t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Ejemplo de mensaje: Image Cont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0"/>
              <a:t>Ejemplo de mensaje: </a:t>
            </a:r>
            <a:r>
              <a:t>Image Content</a:t>
            </a:r>
          </a:p>
        </p:txBody>
      </p:sp>
      <p:sp>
        <p:nvSpPr>
          <p:cNvPr id="140" name="Malo: &quot;Diseñar un logotipo para una organización sin fines de lucro&quot;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01168" indent="-201168" defTabSz="804672">
              <a:spcBef>
                <a:spcPts val="800"/>
              </a:spcBef>
              <a:defRPr i="1" strike="sngStrike" sz="2464"/>
            </a:pPr>
            <a:r>
              <a:t>Malo: "Diseñar un logotipo para una organización sin fines de lucro".</a:t>
            </a:r>
          </a:p>
          <a:p>
            <a:pPr marL="201168" indent="-201168" defTabSz="804672">
              <a:spcBef>
                <a:spcPts val="800"/>
              </a:spcBef>
              <a:defRPr sz="2464"/>
            </a:pPr>
            <a:r>
              <a:t>Mejor: "</a:t>
            </a:r>
            <a:r>
              <a:rPr>
                <a:solidFill>
                  <a:srgbClr val="942192"/>
                </a:solidFill>
              </a:rPr>
              <a:t>No seas perezoso, tómalo paso a paso.</a:t>
            </a:r>
            <a:r>
              <a:t> </a:t>
            </a:r>
            <a:r>
              <a:rPr>
                <a:solidFill>
                  <a:srgbClr val="FF40FF"/>
                </a:solidFill>
              </a:rPr>
              <a:t>Imagine que es un diseñador gráfico experimentado encargado de crear un logotipo para una organización sin fines de lucro dedicada a la conservación del medio ambiente.</a:t>
            </a:r>
            <a:r>
              <a:t> </a:t>
            </a:r>
            <a:r>
              <a:rPr>
                <a:solidFill>
                  <a:srgbClr val="0433FF"/>
                </a:solidFill>
              </a:rPr>
              <a:t>El logotipo debe representar la misión y los valores centrales de la organización, que enfatizan la sostenibilidad, la participación comunitaria y la preservación de la naturaleza. Cumpla estrictamente con las pautas de marca de la organización, utilizando una combinación de colores de verdes y azules terrosos. Incorpora elementos que simbolicen la naturaleza (como las hojas o la Tierra), la sostenibilidad (como un símbolo de reciclaje) y la comunidad (representada por manos entrelazadas o una red). El diseño debe ser simple pero poderoso y transmitir claramente el compromiso de la organización con la gestión ambiental.</a:t>
            </a:r>
            <a:r>
              <a:t>"</a:t>
            </a:r>
          </a:p>
        </p:txBody>
      </p:sp>
      <p:sp>
        <p:nvSpPr>
          <p:cNvPr id="141" name="Slide Number"/>
          <p:cNvSpPr txBox="1"/>
          <p:nvPr>
            <p:ph type="sldNum" sz="quarter" idx="2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Ejemplo de mensaje: Code Cont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0"/>
              <a:t>Ejemplo de mensaje:</a:t>
            </a:r>
            <a:r>
              <a:t> Code Content</a:t>
            </a:r>
          </a:p>
        </p:txBody>
      </p:sp>
      <p:sp>
        <p:nvSpPr>
          <p:cNvPr id="144" name="Bad: &quot;Write a function to download instagram images.&quot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89737" indent="-189737" defTabSz="758951">
              <a:spcBef>
                <a:spcPts val="800"/>
              </a:spcBef>
              <a:defRPr i="1" strike="sngStrike" sz="2324"/>
            </a:pPr>
            <a:r>
              <a:t>Bad: "Write a function to download instagram images."</a:t>
            </a:r>
          </a:p>
          <a:p>
            <a:pPr marL="189737" indent="-189737" defTabSz="758951">
              <a:spcBef>
                <a:spcPts val="800"/>
              </a:spcBef>
              <a:defRPr sz="2324"/>
            </a:pPr>
            <a:r>
              <a:t>Better: </a:t>
            </a:r>
          </a:p>
          <a:p>
            <a:pPr marL="189737" indent="-189737" defTabSz="758951">
              <a:spcBef>
                <a:spcPts val="800"/>
              </a:spcBef>
              <a:defRPr sz="2324"/>
            </a:pPr>
            <a:r>
              <a:t>    - 1. </a:t>
            </a:r>
            <a:r>
              <a:rPr>
                <a:solidFill>
                  <a:srgbClr val="FF9300"/>
                </a:solidFill>
              </a:rPr>
              <a:t>Cree una búsqueda avanzada en Google para un script o repositorio centrado en descargar contenido de Instagram" [Búsquelo manualmente o mediante GPT]</a:t>
            </a:r>
            <a:endParaRPr>
              <a:solidFill>
                <a:srgbClr val="FF9300"/>
              </a:solidFill>
            </a:endParaRPr>
          </a:p>
          <a:p>
            <a:pPr marL="189737" indent="-189737" defTabSz="758951">
              <a:spcBef>
                <a:spcPts val="800"/>
              </a:spcBef>
              <a:defRPr sz="2324"/>
            </a:pPr>
            <a:r>
              <a:t>    - 2. "</a:t>
            </a:r>
            <a:r>
              <a:rPr>
                <a:solidFill>
                  <a:srgbClr val="942192"/>
                </a:solidFill>
              </a:rPr>
              <a:t>No seas perezoso, tómalo paso a paso. por favor envíe todo en markdown codeblock.</a:t>
            </a:r>
            <a:r>
              <a:t> </a:t>
            </a:r>
            <a:r>
              <a:rPr>
                <a:solidFill>
                  <a:srgbClr val="FF40FF"/>
                </a:solidFill>
              </a:rPr>
              <a:t>Eres un desarrollador de software que trabaja en una herramienta de análisis de redes sociales.</a:t>
            </a:r>
            <a:r>
              <a:t> </a:t>
            </a:r>
            <a:r>
              <a:rPr>
                <a:solidFill>
                  <a:srgbClr val="0433FF"/>
                </a:solidFill>
              </a:rPr>
              <a:t>Escriba una función de Python que descargue imágenes de Instagram en función de uno o más hashtags, usuarios o palabras clave específicos. La función debe tomar el hashtag como entrada del usuario, extraer las imágenes y almacenarlas en un directorio local. Asegúrese de que la función maneje los errores correctamente y proporcione comentarios al usuario sobre el progreso de la descarga.</a:t>
            </a:r>
            <a:r>
              <a:t>"</a:t>
            </a:r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Listas maestras de herramientas de I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Listas maestras de herramientas de IA</a:t>
            </a:r>
          </a:p>
        </p:txBody>
      </p:sp>
      <p:sp>
        <p:nvSpPr>
          <p:cNvPr id="148" name="(&quot;AI tools&quot; OR &quot;GPT tools&quot; OR &quot;AI resources&quot; OR &quot;AI catalog&quot; OR &quot;AI list&quot; OR &quot;AI repository&quot; OR &quot;generative AI&quot;) (&quot;list&quot; OR &quot;collection&quot; OR &quot;catalog&quot; OR &quot;repository&quot; OR &quot;guide&quot;)…"/>
          <p:cNvSpPr txBox="1"/>
          <p:nvPr>
            <p:ph type="body" idx="1"/>
          </p:nvPr>
        </p:nvSpPr>
        <p:spPr>
          <a:xfrm>
            <a:off x="838200" y="1825625"/>
            <a:ext cx="10515600" cy="4883132"/>
          </a:xfrm>
          <a:prstGeom prst="rect">
            <a:avLst/>
          </a:prstGeom>
        </p:spPr>
        <p:txBody>
          <a:bodyPr/>
          <a:lstStyle/>
          <a:p>
            <a:pPr>
              <a:defRPr i="1">
                <a:solidFill>
                  <a:schemeClr val="accent3">
                    <a:lumOff val="-12941"/>
                  </a:schemeClr>
                </a:solidFill>
              </a:defRPr>
            </a:pPr>
            <a:r>
              <a:t>("AI tools" OR "GPT tools" OR "AI resources" OR "AI catalog" OR "AI list" OR "AI repository" OR "generative AI") ("list" OR "collection" OR "catalog" OR "repository" OR "guide") </a:t>
            </a:r>
          </a:p>
          <a:p>
            <a:pPr/>
            <a:r>
              <a:t>Herramienta de lista maestra de IA -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https://doc.clickup.com/25598832/d/h/rd6vg-14247/0b79ca1dc0f7429/rd6vg-12207</a:t>
            </a:r>
            <a:r>
              <a:t> </a:t>
            </a:r>
          </a:p>
          <a:p>
            <a:pPr/>
            <a:r>
              <a:t>Repositorio de catálogos de IA -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https://github.com/mehmetkahya0/ai-catalog</a:t>
            </a:r>
            <a:r>
              <a:t> </a:t>
            </a:r>
          </a:p>
          <a:p>
            <a:pPr/>
            <a:r>
              <a:t>Impresionante IA generativa -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https://github.com/amusi/awesome-ai-awesomeness</a:t>
            </a:r>
            <a:r>
              <a:t> </a:t>
            </a:r>
          </a:p>
          <a:p>
            <a:pPr/>
            <a:r>
              <a:t>FutureTools -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 invalidUrl="" action="" tgtFrame="" tooltip="" history="1" highlightClick="0" endSnd="0"/>
              </a:rPr>
              <a:t>https://futuretools.io</a:t>
            </a:r>
            <a:r>
              <a:t> </a:t>
            </a:r>
          </a:p>
        </p:txBody>
      </p:sp>
      <p:sp>
        <p:nvSpPr>
          <p:cNvPr id="149" name="Slide Number"/>
          <p:cNvSpPr txBox="1"/>
          <p:nvPr>
            <p:ph type="sldNum" sz="quarter" idx="2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479" y="1604519"/>
            <a:ext cx="10972442" cy="3977282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Title 4"/>
          <p:cNvSpPr txBox="1"/>
          <p:nvPr>
            <p:ph type="title"/>
          </p:nvPr>
        </p:nvSpPr>
        <p:spPr>
          <a:xfrm>
            <a:off x="1453319" y="262439"/>
            <a:ext cx="9018362" cy="907455"/>
          </a:xfrm>
          <a:prstGeom prst="rect">
            <a:avLst/>
          </a:prstGeom>
        </p:spPr>
        <p:txBody>
          <a:bodyPr anchor="t"/>
          <a:lstStyle/>
          <a:p>
            <a:pPr/>
            <a:r>
              <a:t>¿Por Qué Te Importa?</a:t>
            </a:r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2"/>
          <p:cNvSpPr txBox="1"/>
          <p:nvPr>
            <p:ph type="title" idx="4294967295"/>
          </p:nvPr>
        </p:nvSpPr>
        <p:spPr>
          <a:xfrm>
            <a:off x="2154607" y="2531859"/>
            <a:ext cx="3658054" cy="1786516"/>
          </a:xfrm>
          <a:prstGeom prst="rect">
            <a:avLst/>
          </a:prstGeom>
        </p:spPr>
        <p:txBody>
          <a:bodyPr anchor="t"/>
          <a:lstStyle>
            <a:lvl1pPr>
              <a:defRPr b="0" sz="4800">
                <a:solidFill>
                  <a:srgbClr val="44546A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TOMAR UN DESCANSO</a:t>
            </a:r>
          </a:p>
        </p:txBody>
      </p:sp>
      <p:pic>
        <p:nvPicPr>
          <p:cNvPr id="156" name="Graphic 13" descr="Graphic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79342" y="-259377"/>
            <a:ext cx="5029201" cy="502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TextBox 1"/>
          <p:cNvSpPr txBox="1"/>
          <p:nvPr/>
        </p:nvSpPr>
        <p:spPr>
          <a:xfrm>
            <a:off x="3715415" y="5405718"/>
            <a:ext cx="4111933" cy="634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4200"/>
            </a:lvl1pPr>
          </a:lstStyle>
          <a:p>
            <a:pPr/>
            <a:r>
              <a:t>Volver por: XX:XX </a:t>
            </a:r>
          </a:p>
        </p:txBody>
      </p:sp>
      <p:sp>
        <p:nvSpPr>
          <p:cNvPr id="158" name="Slide Number"/>
          <p:cNvSpPr txBox="1"/>
          <p:nvPr>
            <p:ph type="sldNum" sz="quarter" idx="2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1_Custom Design">
  <a:themeElements>
    <a:clrScheme name="1_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_Custom Desig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1_Custom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Custom Design">
  <a:themeElements>
    <a:clrScheme name="1_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_Custom Desig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1_Custom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