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94673"/>
  </p:normalViewPr>
  <p:slideViewPr>
    <p:cSldViewPr snapToGrid="0">
      <p:cViewPr varScale="1">
        <p:scale>
          <a:sx n="71" d="100"/>
          <a:sy n="71" d="100"/>
        </p:scale>
        <p:origin x="18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Click To Edit Master Title Style"/>
          <p:cNvSpPr txBox="1">
            <a:spLocks noGrp="1"/>
          </p:cNvSpPr>
          <p:nvPr>
            <p:ph type="title" hasCustomPrompt="1"/>
          </p:nvPr>
        </p:nvSpPr>
        <p:spPr>
          <a:xfrm>
            <a:off x="1524000" y="1122362"/>
            <a:ext cx="9144000" cy="2387601"/>
          </a:xfrm>
          <a:prstGeom prst="rect">
            <a:avLst/>
          </a:prstGeom>
        </p:spPr>
        <p:txBody>
          <a:bodyPr anchor="b"/>
          <a:lstStyle>
            <a:lvl1pPr>
              <a:defRPr sz="6000"/>
            </a:lvl1pPr>
          </a:lstStyle>
          <a:p>
            <a:r>
              <a:t>Click To Edit Master Title Style</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5" name="Body Level One…"/>
          <p:cNvSpPr txBox="1">
            <a:spLocks noGrp="1"/>
          </p:cNvSpPr>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r>
              <a:t>Body Level One</a:t>
            </a:r>
          </a:p>
          <a:p>
            <a:pPr lvl="1"/>
            <a:r>
              <a:t>Body Level Two</a:t>
            </a:r>
          </a:p>
          <a:p>
            <a:pPr lvl="2"/>
            <a:r>
              <a:t>Body Level Three</a:t>
            </a:r>
          </a:p>
          <a:p>
            <a:pPr lvl="3"/>
            <a:r>
              <a:t>Body Level Four</a:t>
            </a:r>
          </a:p>
          <a:p>
            <a:pPr lvl="4"/>
            <a:r>
              <a:t>Body Level Five</a:t>
            </a:r>
          </a:p>
        </p:txBody>
      </p:sp>
      <p:sp>
        <p:nvSpPr>
          <p:cNvPr id="116" name="Text Placeholder 5"/>
          <p:cNvSpPr>
            <a:spLocks noGrp="1"/>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endParaRPr/>
          </a:p>
        </p:txBody>
      </p:sp>
      <p:sp>
        <p:nvSpPr>
          <p:cNvPr id="1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Click To Edit Master Title Style"/>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Click To Edit Master Title Style"/>
          <p:cNvSpPr txBox="1">
            <a:spLocks noGrp="1"/>
          </p:cNvSpPr>
          <p:nvPr>
            <p:ph type="title" hasCustomPrompt="1"/>
          </p:nvPr>
        </p:nvSpPr>
        <p:spPr>
          <a:xfrm>
            <a:off x="1514474" y="365125"/>
            <a:ext cx="9840914" cy="1325563"/>
          </a:xfrm>
          <a:prstGeom prst="rect">
            <a:avLst/>
          </a:prstGeom>
        </p:spPr>
        <p:txBody>
          <a:bodyPr/>
          <a:lstStyle/>
          <a:p>
            <a:r>
              <a:t>Click To Edit Master Title Style</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Click To Edit Master Title Style"/>
          <p:cNvSpPr txBox="1">
            <a:spLocks noGrp="1"/>
          </p:cNvSpPr>
          <p:nvPr>
            <p:ph type="title" hasCustomPrompt="1"/>
          </p:nvPr>
        </p:nvSpPr>
        <p:spPr>
          <a:xfrm>
            <a:off x="839787" y="1214440"/>
            <a:ext cx="3932239" cy="900113"/>
          </a:xfrm>
          <a:prstGeom prst="rect">
            <a:avLst/>
          </a:prstGeom>
        </p:spPr>
        <p:txBody>
          <a:bodyPr anchor="b"/>
          <a:lstStyle>
            <a:lvl1pPr>
              <a:defRPr sz="3200"/>
            </a:lvl1pPr>
          </a:lstStyle>
          <a:p>
            <a:r>
              <a:t>Click To Edit Master Title Style</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243138"/>
            <a:ext cx="3932238" cy="3625851"/>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Click To Edit Master Title Style"/>
          <p:cNvSpPr txBox="1">
            <a:spLocks noGrp="1"/>
          </p:cNvSpPr>
          <p:nvPr>
            <p:ph type="title" hasCustomPrompt="1"/>
          </p:nvPr>
        </p:nvSpPr>
        <p:spPr>
          <a:xfrm>
            <a:off x="839787" y="1171574"/>
            <a:ext cx="3932239" cy="1157289"/>
          </a:xfrm>
          <a:prstGeom prst="rect">
            <a:avLst/>
          </a:prstGeom>
        </p:spPr>
        <p:txBody>
          <a:bodyPr anchor="b"/>
          <a:lstStyle>
            <a:lvl1pPr>
              <a:defRPr sz="3200"/>
            </a:lvl1pPr>
          </a:lstStyle>
          <a:p>
            <a:r>
              <a:t>Click To Edit Master Title Style</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ick To Edit Master Title Style"/>
          <p:cNvSpPr txBox="1">
            <a:spLocks noGrp="1"/>
          </p:cNvSpPr>
          <p:nvPr>
            <p:ph type="title" hasCustomPrompt="1"/>
          </p:nvPr>
        </p:nvSpPr>
        <p:spPr>
          <a:xfrm>
            <a:off x="1480483" y="365125"/>
            <a:ext cx="9873317"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Click To Edit Master Title Style</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Off val="12500"/>
          </a:schemeClr>
        </a:solidFill>
        <a:effectLst/>
      </p:bgPr>
    </p:bg>
    <p:spTree>
      <p:nvGrpSpPr>
        <p:cNvPr id="1" name=""/>
        <p:cNvGrpSpPr/>
        <p:nvPr/>
      </p:nvGrpSpPr>
      <p:grpSpPr>
        <a:xfrm>
          <a:off x="0" y="0"/>
          <a:ext cx="0" cy="0"/>
          <a:chOff x="0" y="0"/>
          <a:chExt cx="0" cy="0"/>
        </a:xfrm>
      </p:grpSpPr>
      <p:sp>
        <p:nvSpPr>
          <p:cNvPr id="126" name="Content Placeholder 1"/>
          <p:cNvSpPr txBox="1">
            <a:spLocks noGrp="1"/>
          </p:cNvSpPr>
          <p:nvPr>
            <p:ph type="body" sz="half" idx="1"/>
          </p:nvPr>
        </p:nvSpPr>
        <p:spPr>
          <a:xfrm>
            <a:off x="361949" y="2950685"/>
            <a:ext cx="11468102" cy="2020340"/>
          </a:xfrm>
          <a:prstGeom prst="rect">
            <a:avLst/>
          </a:prstGeom>
        </p:spPr>
        <p:txBody>
          <a:bodyPr/>
          <a:lstStyle/>
          <a:p>
            <a:pPr marL="0" indent="0">
              <a:buSzTx/>
              <a:buNone/>
              <a:defRPr>
                <a:latin typeface="+mj-lt"/>
                <a:ea typeface="+mj-ea"/>
                <a:cs typeface="+mj-cs"/>
                <a:sym typeface="Arial"/>
              </a:defRPr>
            </a:pPr>
            <a:r>
              <a:t>Creating AI-Generated Content</a:t>
            </a:r>
          </a:p>
          <a:p>
            <a:pPr marL="0" indent="0">
              <a:buSzTx/>
              <a:buNone/>
              <a:defRPr>
                <a:latin typeface="+mj-lt"/>
                <a:ea typeface="+mj-ea"/>
                <a:cs typeface="+mj-cs"/>
                <a:sym typeface="Arial"/>
              </a:defRPr>
            </a:pPr>
            <a:r>
              <a:t>MASTER SLIDE DECK</a:t>
            </a:r>
          </a:p>
        </p:txBody>
      </p:sp>
      <p:sp>
        <p:nvSpPr>
          <p:cNvPr id="127"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
        <p:nvSpPr>
          <p:cNvPr id="128"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29" name="English"/>
          <p:cNvSpPr/>
          <p:nvPr/>
        </p:nvSpPr>
        <p:spPr>
          <a:xfrm>
            <a:off x="5434907" y="5220773"/>
            <a:ext cx="1270001" cy="1270001"/>
          </a:xfrm>
          <a:prstGeom prst="rect">
            <a:avLst/>
          </a:prstGeom>
          <a:solidFill>
            <a:srgbClr val="FFFB00"/>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t>English</a:t>
            </a:r>
          </a:p>
        </p:txBody>
      </p:sp>
      <p:sp>
        <p:nvSpPr>
          <p:cNvPr id="130" name="Spanish"/>
          <p:cNvSpPr/>
          <p:nvPr/>
        </p:nvSpPr>
        <p:spPr>
          <a:xfrm>
            <a:off x="7065372" y="5220773"/>
            <a:ext cx="1270001" cy="1270001"/>
          </a:xfrm>
          <a:prstGeom prst="rect">
            <a:avLst/>
          </a:prstGeom>
          <a:solidFill>
            <a:srgbClr val="FF9300"/>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rPr dirty="0"/>
              <a:t>Spanish</a:t>
            </a:r>
            <a:r>
              <a:rPr lang="en-US" dirty="0"/>
              <a:t> with details</a:t>
            </a:r>
            <a:endParaRPr dirty="0"/>
          </a:p>
        </p:txBody>
      </p:sp>
      <p:sp>
        <p:nvSpPr>
          <p:cNvPr id="131" name="This master slide deck is NOT used for presentation."/>
          <p:cNvSpPr txBox="1"/>
          <p:nvPr/>
        </p:nvSpPr>
        <p:spPr>
          <a:xfrm>
            <a:off x="3622701" y="6550692"/>
            <a:ext cx="4946598"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This master slide deck is NOT used for presentation. </a:t>
            </a:r>
          </a:p>
        </p:txBody>
      </p:sp>
      <p:sp>
        <p:nvSpPr>
          <p:cNvPr id="2" name="English">
            <a:extLst>
              <a:ext uri="{FF2B5EF4-FFF2-40B4-BE49-F238E27FC236}">
                <a16:creationId xmlns:a16="http://schemas.microsoft.com/office/drawing/2014/main" id="{DE48DE05-A939-66B6-86EC-4240F575C8BD}"/>
              </a:ext>
            </a:extLst>
          </p:cNvPr>
          <p:cNvSpPr/>
          <p:nvPr/>
        </p:nvSpPr>
        <p:spPr>
          <a:xfrm>
            <a:off x="3622702" y="5220772"/>
            <a:ext cx="1424140" cy="1270001"/>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r>
              <a:rPr lang="en-US" dirty="0"/>
              <a:t>For presentation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69" name="Example Prompt: Code Content"/>
          <p:cNvSpPr txBox="1">
            <a:spLocks noGrp="1"/>
          </p:cNvSpPr>
          <p:nvPr>
            <p:ph type="title"/>
          </p:nvPr>
        </p:nvSpPr>
        <p:spPr>
          <a:prstGeom prst="rect">
            <a:avLst/>
          </a:prstGeom>
        </p:spPr>
        <p:txBody>
          <a:bodyPr/>
          <a:lstStyle/>
          <a:p>
            <a:r>
              <a:rPr b="0"/>
              <a:t>Example Prompt</a:t>
            </a:r>
            <a:r>
              <a:t>: Code Content</a:t>
            </a:r>
          </a:p>
        </p:txBody>
      </p:sp>
      <p:sp>
        <p:nvSpPr>
          <p:cNvPr id="170" name="Bad: &quot;Write a function to download instagram images.&quot;…"/>
          <p:cNvSpPr txBox="1">
            <a:spLocks noGrp="1"/>
          </p:cNvSpPr>
          <p:nvPr>
            <p:ph type="body" idx="1"/>
          </p:nvPr>
        </p:nvSpPr>
        <p:spPr>
          <a:prstGeom prst="rect">
            <a:avLst/>
          </a:prstGeom>
        </p:spPr>
        <p:txBody>
          <a:bodyPr/>
          <a:lstStyle/>
          <a:p>
            <a:pPr marL="203454" indent="-203454" defTabSz="813816">
              <a:spcBef>
                <a:spcPts val="800"/>
              </a:spcBef>
              <a:defRPr sz="2492" i="1" strike="sngStrike"/>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7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Ejemplo de mensaje: Code Content"/>
          <p:cNvSpPr txBox="1">
            <a:spLocks noGrp="1"/>
          </p:cNvSpPr>
          <p:nvPr>
            <p:ph type="title"/>
          </p:nvPr>
        </p:nvSpPr>
        <p:spPr>
          <a:prstGeom prst="rect">
            <a:avLst/>
          </a:prstGeom>
        </p:spPr>
        <p:txBody>
          <a:bodyPr/>
          <a:lstStyle/>
          <a:p>
            <a:r>
              <a:rPr b="0"/>
              <a:t>Ejemplo de mensaje:</a:t>
            </a:r>
            <a:r>
              <a:t> Code Content</a:t>
            </a:r>
          </a:p>
        </p:txBody>
      </p:sp>
      <p:sp>
        <p:nvSpPr>
          <p:cNvPr id="174" name="Bad: &quot;Write a function to download instagram images.&quot;…"/>
          <p:cNvSpPr txBox="1">
            <a:spLocks noGrp="1"/>
          </p:cNvSpPr>
          <p:nvPr>
            <p:ph type="body" idx="1"/>
          </p:nvPr>
        </p:nvSpPr>
        <p:spPr>
          <a:prstGeom prst="rect">
            <a:avLst/>
          </a:prstGeom>
        </p:spPr>
        <p:txBody>
          <a:bodyPr/>
          <a:lstStyle/>
          <a:p>
            <a:pPr marL="189737" indent="-189737" defTabSz="758951">
              <a:spcBef>
                <a:spcPts val="800"/>
              </a:spcBef>
              <a:defRPr sz="2324" i="1" strike="sngStrike"/>
            </a:pPr>
            <a:r>
              <a:t>Bad: "Write a function to download instagram images."</a:t>
            </a:r>
          </a:p>
          <a:p>
            <a:pPr marL="189737" indent="-189737" defTabSz="758951">
              <a:spcBef>
                <a:spcPts val="800"/>
              </a:spcBef>
              <a:defRPr sz="2324"/>
            </a:pPr>
            <a:r>
              <a:t>Better: </a:t>
            </a:r>
          </a:p>
          <a:p>
            <a:pPr marL="189737" indent="-189737" defTabSz="758951">
              <a:spcBef>
                <a:spcPts val="800"/>
              </a:spcBef>
              <a:defRPr sz="2324"/>
            </a:pPr>
            <a:r>
              <a:t>    - 1. </a:t>
            </a:r>
            <a:r>
              <a:rPr>
                <a:solidFill>
                  <a:srgbClr val="FF9300"/>
                </a:solidFill>
              </a:rPr>
              <a:t>Cree una búsqueda avanzada en Google para un script o repositorio centrado en descargar contenido de Instagram" [Búsquelo manualmente o mediante GPT]</a:t>
            </a:r>
          </a:p>
          <a:p>
            <a:pPr marL="189737" indent="-189737" defTabSz="758951">
              <a:spcBef>
                <a:spcPts val="800"/>
              </a:spcBef>
              <a:defRPr sz="2324"/>
            </a:pPr>
            <a:r>
              <a:t>    - 2. "</a:t>
            </a:r>
            <a:r>
              <a:rPr>
                <a:solidFill>
                  <a:srgbClr val="942192"/>
                </a:solidFill>
              </a:rPr>
              <a:t>No seas perezoso, tómalo paso a paso. por favor envíe todo en markdown codeblock.</a:t>
            </a:r>
            <a:r>
              <a:t> </a:t>
            </a:r>
            <a:r>
              <a:rPr>
                <a:solidFill>
                  <a:srgbClr val="FF40FF"/>
                </a:solidFill>
              </a:rPr>
              <a:t>Eres un desarrollador de software que trabaja en una herramienta de análisis de redes sociales.</a:t>
            </a:r>
            <a:r>
              <a:t> </a:t>
            </a:r>
            <a:r>
              <a:rPr>
                <a:solidFill>
                  <a:srgbClr val="0433FF"/>
                </a:solidFill>
              </a:rPr>
              <a:t>Escriba una función de Python que descargue imágenes de Instagram en función de uno o más hashtags, usuarios o palabras clave específicos. La función debe tomar el hashtag como entrada del usuario, extraer las imágenes y almacenarlas en un directorio local. Asegúrese de que la función maneje los errores correctamente y proporcione comentarios al usuario sobre el progreso de la descarga.</a:t>
            </a:r>
            <a:r>
              <a:t>"</a:t>
            </a:r>
          </a:p>
        </p:txBody>
      </p:sp>
      <p:sp>
        <p:nvSpPr>
          <p:cNvPr id="175"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77" name="AI Tool Master Lists"/>
          <p:cNvSpPr txBox="1">
            <a:spLocks noGrp="1"/>
          </p:cNvSpPr>
          <p:nvPr>
            <p:ph type="title"/>
          </p:nvPr>
        </p:nvSpPr>
        <p:spPr>
          <a:prstGeom prst="rect">
            <a:avLst/>
          </a:prstGeom>
        </p:spPr>
        <p:txBody>
          <a:bodyPr/>
          <a:lstStyle/>
          <a:p>
            <a:r>
              <a:t>AI Tool Master Lists</a:t>
            </a:r>
          </a:p>
        </p:txBody>
      </p:sp>
      <p:sp>
        <p:nvSpPr>
          <p:cNvPr id="178"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prstGeom prst="rect">
            <a:avLst/>
          </a:prstGeom>
        </p:spPr>
        <p:txBody>
          <a:bodyPr/>
          <a:lstStyle/>
          <a:p>
            <a:pPr>
              <a:defRPr>
                <a:solidFill>
                  <a:schemeClr val="accent3">
                    <a:lumOff val="-12941"/>
                  </a:schemeClr>
                </a:solidFill>
              </a:defRPr>
            </a:pPr>
            <a:r>
              <a:t>("AI tools" OR "GPT tools" OR "AI resources" OR "AI catalog" OR "AI list" OR "AI repository" OR "generative AI") ("list" OR "collection" OR "catalog" OR "repository" OR "guide") </a:t>
            </a:r>
          </a:p>
          <a:p>
            <a:r>
              <a:t>AI Master List Tool - </a:t>
            </a:r>
            <a:r>
              <a:rPr u="sng">
                <a:solidFill>
                  <a:srgbClr val="0563C1"/>
                </a:solidFill>
                <a:uFill>
                  <a:solidFill>
                    <a:srgbClr val="0563C1"/>
                  </a:solidFill>
                </a:uFill>
                <a:hlinkClick r:id="rId2"/>
              </a:rPr>
              <a:t>https://doc.clickup.com/25598832/d/h/rd6vg-14247/0b79ca1dc0f7429/rd6vg-12207</a:t>
            </a:r>
            <a:r>
              <a:t> </a:t>
            </a:r>
          </a:p>
          <a:p>
            <a:r>
              <a:t>AI Catalog Repo - </a:t>
            </a:r>
            <a:r>
              <a:rPr u="sng">
                <a:solidFill>
                  <a:srgbClr val="0563C1"/>
                </a:solidFill>
                <a:uFill>
                  <a:solidFill>
                    <a:srgbClr val="0563C1"/>
                  </a:solidFill>
                </a:uFill>
                <a:hlinkClick r:id="rId3"/>
              </a:rPr>
              <a:t>https://github.com/mehmetkahya0/ai-catalog</a:t>
            </a:r>
            <a:r>
              <a:t> </a:t>
            </a:r>
          </a:p>
          <a:p>
            <a:r>
              <a:t>- Awesome Generative AI - </a:t>
            </a:r>
            <a:r>
              <a:rPr u="sng">
                <a:solidFill>
                  <a:srgbClr val="0563C1"/>
                </a:solidFill>
                <a:uFill>
                  <a:solidFill>
                    <a:srgbClr val="0563C1"/>
                  </a:solidFill>
                </a:uFill>
                <a:hlinkClick r:id="rId4"/>
              </a:rPr>
              <a:t>https://github.com/amusi/awesome-ai-awesomeness</a:t>
            </a:r>
            <a:r>
              <a:t> </a:t>
            </a:r>
          </a:p>
          <a:p>
            <a:r>
              <a:t>FutureTools - </a:t>
            </a:r>
            <a:r>
              <a:rPr u="sng">
                <a:solidFill>
                  <a:srgbClr val="0563C1"/>
                </a:solidFill>
                <a:uFill>
                  <a:solidFill>
                    <a:srgbClr val="0563C1"/>
                  </a:solidFill>
                </a:uFill>
                <a:hlinkClick r:id="rId5"/>
              </a:rPr>
              <a:t>https://futuretools.io</a:t>
            </a:r>
            <a:r>
              <a:t> </a:t>
            </a:r>
          </a:p>
        </p:txBody>
      </p:sp>
      <p:sp>
        <p:nvSpPr>
          <p:cNvPr id="179"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istas maestras de herramientas de IA"/>
          <p:cNvSpPr txBox="1">
            <a:spLocks noGrp="1"/>
          </p:cNvSpPr>
          <p:nvPr>
            <p:ph type="title"/>
          </p:nvPr>
        </p:nvSpPr>
        <p:spPr>
          <a:prstGeom prst="rect">
            <a:avLst/>
          </a:prstGeom>
        </p:spPr>
        <p:txBody>
          <a:bodyPr/>
          <a:lstStyle/>
          <a:p>
            <a:r>
              <a:t>Listas maestras de herramientas de IA</a:t>
            </a:r>
          </a:p>
        </p:txBody>
      </p:sp>
      <p:sp>
        <p:nvSpPr>
          <p:cNvPr id="182"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xfrm>
            <a:off x="838200" y="1825625"/>
            <a:ext cx="10515600" cy="4883132"/>
          </a:xfrm>
          <a:prstGeom prst="rect">
            <a:avLst/>
          </a:prstGeom>
        </p:spPr>
        <p:txBody>
          <a:bodyPr/>
          <a:lstStyle/>
          <a:p>
            <a:pPr>
              <a:defRPr i="1">
                <a:solidFill>
                  <a:schemeClr val="accent3">
                    <a:lumOff val="-12941"/>
                  </a:schemeClr>
                </a:solidFill>
              </a:defRPr>
            </a:pPr>
            <a:r>
              <a:t>("AI tools" OR "GPT tools" OR "AI resources" OR "AI catalog" OR "AI list" OR "AI repository" OR "generative AI") ("list" OR "collection" OR "catalog" OR "repository" OR "guide") </a:t>
            </a:r>
          </a:p>
          <a:p>
            <a:r>
              <a:t>Herramienta de lista maestra de IA - </a:t>
            </a:r>
            <a:r>
              <a:rPr u="sng">
                <a:solidFill>
                  <a:srgbClr val="0563C1"/>
                </a:solidFill>
                <a:uFill>
                  <a:solidFill>
                    <a:srgbClr val="0563C1"/>
                  </a:solidFill>
                </a:uFill>
                <a:hlinkClick r:id="rId2"/>
              </a:rPr>
              <a:t>https://doc.clickup.com/25598832/d/h/rd6vg-14247/0b79ca1dc0f7429/rd6vg-12207</a:t>
            </a:r>
            <a:r>
              <a:t> </a:t>
            </a:r>
          </a:p>
          <a:p>
            <a:r>
              <a:t>Repositorio de catálogos de IA - </a:t>
            </a:r>
            <a:r>
              <a:rPr u="sng">
                <a:solidFill>
                  <a:srgbClr val="0563C1"/>
                </a:solidFill>
                <a:uFill>
                  <a:solidFill>
                    <a:srgbClr val="0563C1"/>
                  </a:solidFill>
                </a:uFill>
                <a:hlinkClick r:id="rId3"/>
              </a:rPr>
              <a:t>https://github.com/mehmetkahya0/ai-catalog</a:t>
            </a:r>
            <a:r>
              <a:t> </a:t>
            </a:r>
          </a:p>
          <a:p>
            <a:r>
              <a:t>Impresionante IA generativa - </a:t>
            </a:r>
            <a:r>
              <a:rPr u="sng">
                <a:solidFill>
                  <a:srgbClr val="0563C1"/>
                </a:solidFill>
                <a:uFill>
                  <a:solidFill>
                    <a:srgbClr val="0563C1"/>
                  </a:solidFill>
                </a:uFill>
                <a:hlinkClick r:id="rId4"/>
              </a:rPr>
              <a:t>https://github.com/amusi/awesome-ai-awesomeness</a:t>
            </a:r>
            <a:r>
              <a:t> </a:t>
            </a:r>
          </a:p>
          <a:p>
            <a:r>
              <a:t>FutureTools - </a:t>
            </a:r>
            <a:r>
              <a:rPr u="sng">
                <a:solidFill>
                  <a:srgbClr val="0563C1"/>
                </a:solidFill>
                <a:uFill>
                  <a:solidFill>
                    <a:srgbClr val="0563C1"/>
                  </a:solidFill>
                </a:uFill>
                <a:hlinkClick r:id="rId5"/>
              </a:rPr>
              <a:t>https://futuretools.io</a:t>
            </a:r>
            <a:r>
              <a:t> </a:t>
            </a:r>
          </a:p>
        </p:txBody>
      </p:sp>
      <p:sp>
        <p:nvSpPr>
          <p:cNvPr id="183"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90" name="Title 4"/>
          <p:cNvSpPr txBox="1">
            <a:spLocks noGrp="1"/>
          </p:cNvSpPr>
          <p:nvPr>
            <p:ph type="title"/>
          </p:nvPr>
        </p:nvSpPr>
        <p:spPr>
          <a:xfrm>
            <a:off x="1453319" y="262439"/>
            <a:ext cx="9018362" cy="907455"/>
          </a:xfrm>
          <a:prstGeom prst="rect">
            <a:avLst/>
          </a:prstGeom>
        </p:spPr>
        <p:txBody>
          <a:bodyPr anchor="t"/>
          <a:lstStyle/>
          <a:p>
            <a:r>
              <a:t>¿Por Qué Te Importa?</a:t>
            </a:r>
          </a:p>
        </p:txBody>
      </p:sp>
      <p:sp>
        <p:nvSpPr>
          <p:cNvPr id="19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a14="http://schemas.microsoft.com/office/drawing/2010/main" xmlns:m="http://schemas.openxmlformats.org/officeDocument/2006/math"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ontent Placeholder 1"/>
          <p:cNvSpPr txBox="1">
            <a:spLocks noGrp="1"/>
          </p:cNvSpPr>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r>
              <a:t>Creación de contenido con inteligencia artificial (IA)</a:t>
            </a:r>
          </a:p>
        </p:txBody>
      </p:sp>
      <p:sp>
        <p:nvSpPr>
          <p:cNvPr id="134"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36" name="Title 1"/>
          <p:cNvSpPr txBox="1">
            <a:spLocks noGrp="1"/>
          </p:cNvSpPr>
          <p:nvPr>
            <p:ph type="title"/>
          </p:nvPr>
        </p:nvSpPr>
        <p:spPr>
          <a:xfrm>
            <a:off x="1480483" y="365125"/>
            <a:ext cx="9873317" cy="1325563"/>
          </a:xfrm>
          <a:prstGeom prst="rect">
            <a:avLst/>
          </a:prstGeom>
        </p:spPr>
        <p:txBody>
          <a:bodyPr/>
          <a:lstStyle/>
          <a:p>
            <a:r>
              <a:t>Best Practices for Generating AI Content</a:t>
            </a:r>
          </a:p>
        </p:txBody>
      </p:sp>
      <p:sp>
        <p:nvSpPr>
          <p:cNvPr id="137"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8" name="Content Placeholder 2"/>
          <p:cNvSpPr txBox="1"/>
          <p:nvPr/>
        </p:nvSpPr>
        <p:spPr>
          <a:xfrm>
            <a:off x="49298" y="2054033"/>
            <a:ext cx="3348332"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t>General Tips</a:t>
            </a:r>
          </a:p>
          <a:p>
            <a:pPr defTabSz="457200">
              <a:defRPr sz="1600">
                <a:solidFill>
                  <a:srgbClr val="1F2328"/>
                </a:solidFill>
                <a:latin typeface="Helvetica Neue"/>
                <a:ea typeface="Helvetica Neue"/>
                <a:cs typeface="Helvetica Neue"/>
                <a:sym typeface="Helvetica Neue"/>
              </a:defRPr>
            </a:pPr>
            <a:endParaRP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3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300"/>
        </a:solidFill>
        <a:effectLst/>
      </p:bgPr>
    </p:bg>
    <p:spTree>
      <p:nvGrpSpPr>
        <p:cNvPr id="1" name=""/>
        <p:cNvGrpSpPr/>
        <p:nvPr/>
      </p:nvGrpSpPr>
      <p:grpSpPr>
        <a:xfrm>
          <a:off x="0" y="0"/>
          <a:ext cx="0" cy="0"/>
          <a:chOff x="0" y="0"/>
          <a:chExt cx="0" cy="0"/>
        </a:xfrm>
      </p:grpSpPr>
      <p:sp>
        <p:nvSpPr>
          <p:cNvPr id="141"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42"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3" name="Verifique la precisión: revise siempre el contenido generado por IA para verificar su precisión y relevancia.…"/>
          <p:cNvSpPr txBox="1">
            <a:spLocks noGrp="1"/>
          </p:cNvSpPr>
          <p:nvPr>
            <p:ph type="body" idx="1"/>
          </p:nvPr>
        </p:nvSpPr>
        <p:spPr>
          <a:xfrm>
            <a:off x="3177279" y="1727403"/>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r>
              <a:rPr>
                <a:latin typeface="+mn-lt"/>
                <a:ea typeface="+mn-ea"/>
                <a:cs typeface="+mn-cs"/>
                <a:sym typeface="Helvetica"/>
              </a:rPr>
              <a:t>: revise siempre el contenido generado por IA para verificar su precisión y relevancia.</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Sea específico</a:t>
            </a:r>
            <a:r>
              <a:rPr>
                <a:latin typeface="+mn-lt"/>
                <a:ea typeface="+mn-ea"/>
                <a:cs typeface="+mn-cs"/>
                <a:sym typeface="Helvetica"/>
              </a:rPr>
              <a:t>: defina claramente el tipo de contenido, la audiencia y el propósito cuando solicite a la IA.</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Iterar y refinar</a:t>
            </a:r>
            <a:r>
              <a:rPr>
                <a:latin typeface="+mn-lt"/>
                <a:ea typeface="+mn-ea"/>
                <a:cs typeface="+mn-cs"/>
                <a:sym typeface="Helvetica"/>
              </a:rPr>
              <a:t>: utilice indicaciones iterativas para refinar el contenido generado. Comience de manera amplia y limite los detalles.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Proporcionar contexto</a:t>
            </a:r>
            <a:r>
              <a:rPr>
                <a:latin typeface="+mn-lt"/>
                <a:ea typeface="+mn-ea"/>
                <a:cs typeface="+mn-cs"/>
                <a:sym typeface="Helvetica"/>
              </a:rPr>
              <a:t>: proporcione a la IA un contexto relevante para generar contenido más preciso y relevante.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r>
              <a:rPr>
                <a:latin typeface="+mn-lt"/>
                <a:ea typeface="+mn-ea"/>
                <a:cs typeface="+mn-cs"/>
                <a:sym typeface="Helvetica"/>
              </a:rPr>
              <a:t>: utilice una combinación de herramientas para aprovechar diferentes fortalezas y capacidades, como la búsqueda en Google de scripts o repositorios, imágenes o mensajes existentes para que la IA genere contenido o el uso de un modelo de generación de texto para crear un mejor mensaje para la generación de imágenes.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Recuerde de las restricciones</a:t>
            </a:r>
            <a:r>
              <a:rPr>
                <a:latin typeface="+mn-lt"/>
                <a:ea typeface="+mn-ea"/>
                <a:cs typeface="+mn-cs"/>
                <a:sym typeface="Helvetica"/>
              </a:rPr>
              <a:t>: si existen requisitos o restricciones específicos, recuérdeselo a la IA en el mensaje. Por ejemplo, límites de recuento de palabras, tono o pautas de estilo. Pídele que no sea perezoso y ve paso a paso.</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r>
              <a:rPr>
                <a:latin typeface="+mn-lt"/>
                <a:ea typeface="+mn-ea"/>
                <a:cs typeface="+mn-cs"/>
                <a:sym typeface="Helvetica"/>
              </a:rPr>
              <a:t>: cree plantillas con variables para tareas comunes para acelerar el proceso de generación de contenido y mantener la coherencia.</a:t>
            </a:r>
          </a:p>
        </p:txBody>
      </p:sp>
      <p:sp>
        <p:nvSpPr>
          <p:cNvPr id="144" name="Content Placeholder 2"/>
          <p:cNvSpPr txBox="1"/>
          <p:nvPr/>
        </p:nvSpPr>
        <p:spPr>
          <a:xfrm>
            <a:off x="49298" y="2054033"/>
            <a:ext cx="3348332"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t>General Tips</a:t>
            </a:r>
          </a:p>
          <a:p>
            <a:pPr defTabSz="457200">
              <a:defRPr sz="1600">
                <a:solidFill>
                  <a:srgbClr val="1F2328"/>
                </a:solidFill>
                <a:latin typeface="Helvetica Neue"/>
                <a:ea typeface="Helvetica Neue"/>
                <a:cs typeface="Helvetica Neue"/>
                <a:sym typeface="Helvetica Neue"/>
              </a:defRPr>
            </a:pPr>
            <a:endParaRP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45"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b="0"/>
              <a:t>Example Prompt</a:t>
            </a:r>
            <a:r>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t>Bad: "Write an article about data privacy."</a:t>
            </a:r>
          </a:p>
          <a:p>
            <a:r>
              <a:t>Better: "</a:t>
            </a:r>
            <a:r>
              <a:rPr>
                <a:solidFill>
                  <a:srgbClr val="FF40FF"/>
                </a:solidFill>
              </a:rPr>
              <a:t>You are an expert in cybersecurity, the audience is a new military soldier with minimal higher education</a:t>
            </a:r>
            <a:r>
              <a:t>, </a:t>
            </a:r>
            <a:r>
              <a:rPr>
                <a:solidFill>
                  <a:srgbClr val="942192"/>
                </a:solidFill>
              </a:rPr>
              <a:t>don't be lazy with your processing, take it step by step first considering the task, analyzing the result, then writing</a:t>
            </a:r>
            <a:r>
              <a:t>: </a:t>
            </a:r>
            <a:r>
              <a:rPr>
                <a:solidFill>
                  <a:srgbClr val="0433FF"/>
                </a:solidFill>
              </a:rPr>
              <a:t>Write a persuasive article that is at between 500 and 650 words about the importance of data privacy in the digital age for military families. Include examples of data breaches and their impact on individuals.</a:t>
            </a:r>
            <a:r>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Ejemplo de mensaje: texto"/>
          <p:cNvSpPr txBox="1">
            <a:spLocks noGrp="1"/>
          </p:cNvSpPr>
          <p:nvPr>
            <p:ph type="title"/>
          </p:nvPr>
        </p:nvSpPr>
        <p:spPr>
          <a:prstGeom prst="rect">
            <a:avLst/>
          </a:prstGeom>
        </p:spPr>
        <p:txBody>
          <a:bodyPr/>
          <a:lstStyle/>
          <a:p>
            <a:r>
              <a:rPr b="0"/>
              <a:t>Ejemplo de mensaje: </a:t>
            </a:r>
            <a:r>
              <a:t>texto</a:t>
            </a:r>
          </a:p>
        </p:txBody>
      </p:sp>
      <p:sp>
        <p:nvSpPr>
          <p:cNvPr id="158" name="Malo: &quot;Escribe un artículo sobre privacidad de datos&quot;.…"/>
          <p:cNvSpPr txBox="1">
            <a:spLocks noGrp="1"/>
          </p:cNvSpPr>
          <p:nvPr>
            <p:ph type="body" idx="1"/>
          </p:nvPr>
        </p:nvSpPr>
        <p:spPr>
          <a:prstGeom prst="rect">
            <a:avLst/>
          </a:prstGeom>
        </p:spPr>
        <p:txBody>
          <a:bodyPr/>
          <a:lstStyle/>
          <a:p>
            <a:pPr>
              <a:defRPr i="1" strike="sngStrike"/>
            </a:pPr>
            <a:r>
              <a:t>Malo: "Escribe un artículo sobre privacidad de datos".</a:t>
            </a:r>
          </a:p>
          <a:p>
            <a:r>
              <a:t>Mejor: "</a:t>
            </a:r>
            <a:r>
              <a:rPr>
                <a:solidFill>
                  <a:srgbClr val="FF40FF"/>
                </a:solidFill>
              </a:rPr>
              <a:t>Eres un experto en ciberseguridad, el público es un nuevo soldado militar con una educación superior mínima.</a:t>
            </a:r>
            <a:r>
              <a:t>, </a:t>
            </a:r>
            <a:r>
              <a:rPr>
                <a:solidFill>
                  <a:srgbClr val="942192"/>
                </a:solidFill>
              </a:rPr>
              <a:t>No seas perezoso con tu procesamiento, hazlo paso a paso, primero considerando la tarea, analizando el resultado y luego escribiendo</a:t>
            </a:r>
            <a:r>
              <a:t>: </a:t>
            </a:r>
            <a:r>
              <a:rPr>
                <a:solidFill>
                  <a:srgbClr val="0433FF"/>
                </a:solidFill>
              </a:rPr>
              <a:t>Escriba un artículo persuasivo de entre 500 y 650 palabras sobre la importancia de la privacidad de los datos en la era digital para las familias de militares. Incluir ejemplos de violaciones de datos y su impacto en las personas.</a:t>
            </a:r>
            <a:r>
              <a:t>"</a:t>
            </a:r>
          </a:p>
        </p:txBody>
      </p:sp>
      <p:sp>
        <p:nvSpPr>
          <p:cNvPr id="15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61" name="Example Prompt: Image Content"/>
          <p:cNvSpPr txBox="1">
            <a:spLocks noGrp="1"/>
          </p:cNvSpPr>
          <p:nvPr>
            <p:ph type="title"/>
          </p:nvPr>
        </p:nvSpPr>
        <p:spPr>
          <a:prstGeom prst="rect">
            <a:avLst/>
          </a:prstGeom>
        </p:spPr>
        <p:txBody>
          <a:bodyPr/>
          <a:lstStyle/>
          <a:p>
            <a:r>
              <a:rPr b="0"/>
              <a:t>Example Prompt</a:t>
            </a:r>
            <a:r>
              <a:t>: Image Content</a:t>
            </a:r>
          </a:p>
        </p:txBody>
      </p:sp>
      <p:sp>
        <p:nvSpPr>
          <p:cNvPr id="162" name="Bad: &quot;Design a logo for a nonprofit organization.&quot;…"/>
          <p:cNvSpPr txBox="1">
            <a:spLocks noGrp="1"/>
          </p:cNvSpPr>
          <p:nvPr>
            <p:ph type="body" idx="1"/>
          </p:nvPr>
        </p:nvSpPr>
        <p:spPr>
          <a:prstGeom prst="rect">
            <a:avLst/>
          </a:prstGeom>
        </p:spPr>
        <p:txBody>
          <a:bodyPr>
            <a:normAutofit lnSpcReduction="10000"/>
          </a:bodyPr>
          <a:lstStyle/>
          <a:p>
            <a:pPr marL="205739" indent="-205739" defTabSz="822959">
              <a:spcBef>
                <a:spcPts val="900"/>
              </a:spcBef>
              <a:defRPr sz="2520" i="1" strike="sngStrike"/>
            </a:pPr>
            <a:r>
              <a:t>Bad: "Design a logo for a nonprofit organization."</a:t>
            </a:r>
          </a:p>
          <a:p>
            <a:pPr marL="205739" indent="-205739" defTabSz="822959">
              <a:spcBef>
                <a:spcPts val="900"/>
              </a:spcBef>
              <a:defRPr sz="2520"/>
            </a:pPr>
            <a:r>
              <a:t>Better: "</a:t>
            </a:r>
            <a:r>
              <a:rPr>
                <a:solidFill>
                  <a:srgbClr val="942192"/>
                </a:solidFill>
              </a:rPr>
              <a:t>Don't be lazy, take it step by step</a:t>
            </a:r>
            <a:r>
              <a:t>. </a:t>
            </a:r>
            <a:r>
              <a:rPr>
                <a:solidFill>
                  <a:srgbClr val="FF40FF"/>
                </a:solidFill>
              </a:rPr>
              <a:t>Imagine you are a seasoned graphic designer tasked with creating a logo for a nonprofit organization dedicated to environmental conservation.</a:t>
            </a:r>
            <a:r>
              <a:t> </a:t>
            </a:r>
            <a:r>
              <a:rPr>
                <a:solidFill>
                  <a:srgbClr val="0433FF"/>
                </a:solidFill>
              </a:rPr>
              <a:t>The logo must represent the organization’s core mission and values, which emphasize sustainability, community involvement, and nature preservation.</a:t>
            </a:r>
            <a:r>
              <a:t> </a:t>
            </a:r>
            <a:r>
              <a:rPr>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t>"</a:t>
            </a:r>
          </a:p>
        </p:txBody>
      </p:sp>
      <p:sp>
        <p:nvSpPr>
          <p:cNvPr id="16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Ejemplo de mensaje: Image Content"/>
          <p:cNvSpPr txBox="1">
            <a:spLocks noGrp="1"/>
          </p:cNvSpPr>
          <p:nvPr>
            <p:ph type="title"/>
          </p:nvPr>
        </p:nvSpPr>
        <p:spPr>
          <a:prstGeom prst="rect">
            <a:avLst/>
          </a:prstGeom>
        </p:spPr>
        <p:txBody>
          <a:bodyPr/>
          <a:lstStyle/>
          <a:p>
            <a:r>
              <a:rPr b="0"/>
              <a:t>Ejemplo de mensaje: </a:t>
            </a:r>
            <a:r>
              <a:t>Image Content</a:t>
            </a:r>
          </a:p>
        </p:txBody>
      </p:sp>
      <p:sp>
        <p:nvSpPr>
          <p:cNvPr id="166" name="Malo: &quot;Diseñar un logotipo para una organización sin fines de lucro&quot;.…"/>
          <p:cNvSpPr txBox="1">
            <a:spLocks noGrp="1"/>
          </p:cNvSpPr>
          <p:nvPr>
            <p:ph type="body" idx="1"/>
          </p:nvPr>
        </p:nvSpPr>
        <p:spPr>
          <a:prstGeom prst="rect">
            <a:avLst/>
          </a:prstGeom>
        </p:spPr>
        <p:txBody>
          <a:bodyPr>
            <a:normAutofit lnSpcReduction="10000"/>
          </a:bodyPr>
          <a:lstStyle/>
          <a:p>
            <a:pPr marL="201168" indent="-201168" defTabSz="804672">
              <a:spcBef>
                <a:spcPts val="800"/>
              </a:spcBef>
              <a:defRPr sz="2464" i="1" strike="sngStrike"/>
            </a:pPr>
            <a:r>
              <a:t>Malo: "Diseñar un logotipo para una organización sin fines de lucro".</a:t>
            </a:r>
          </a:p>
          <a:p>
            <a:pPr marL="201168" indent="-201168" defTabSz="804672">
              <a:spcBef>
                <a:spcPts val="800"/>
              </a:spcBef>
              <a:defRPr sz="2464"/>
            </a:pPr>
            <a:r>
              <a:t>Mejor: "</a:t>
            </a:r>
            <a:r>
              <a:rPr>
                <a:solidFill>
                  <a:srgbClr val="942192"/>
                </a:solidFill>
              </a:rPr>
              <a:t>No seas perezoso, tómalo paso a paso.</a:t>
            </a:r>
            <a:r>
              <a:t> </a:t>
            </a:r>
            <a:r>
              <a:rPr>
                <a:solidFill>
                  <a:srgbClr val="FF40FF"/>
                </a:solidFill>
              </a:rPr>
              <a:t>Imagine que es un diseñador gráfico experimentado encargado de crear un logotipo para una organización sin fines de lucro dedicada a la conservación del medio ambiente.</a:t>
            </a:r>
            <a:r>
              <a:t> </a:t>
            </a:r>
            <a:r>
              <a:rPr>
                <a:solidFill>
                  <a:srgbClr val="0433FF"/>
                </a:solidFill>
              </a:rPr>
              <a:t>El logotipo debe representar la misión y los valores centrales de la organización, que enfatizan la sostenibilidad, la participación comunitaria y la preservación de la naturaleza. Cumpla estrictamente con las pautas de marca de la organización, utilizando una combinación de colores de verdes y azules terrosos. Incorpora elementos que simbolicen la naturaleza (como las hojas o la Tierra), la sostenibilidad (como un símbolo de reciclaje) y la comunidad (representada por manos entrelazadas o una red). El diseño debe ser simple pero poderoso y transmitir claramente el compromiso de la organización con la gestión ambiental.</a:t>
            </a:r>
            <a:r>
              <a:t>"</a:t>
            </a:r>
          </a:p>
        </p:txBody>
      </p:sp>
      <p:sp>
        <p:nvSpPr>
          <p:cNvPr id="16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1621</Words>
  <Application>Microsoft Macintosh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TimesNewRomanPSMT</vt:lpstr>
      <vt:lpstr>1_Custom Design</vt:lpstr>
      <vt:lpstr>PowerPoint Presentation</vt:lpstr>
      <vt:lpstr>PowerPoint Presentation</vt:lpstr>
      <vt:lpstr>Best Practices for Generating AI Content</vt:lpstr>
      <vt:lpstr>Mejores prácticas para generar contenido de inteligencia artificial</vt:lpstr>
      <vt:lpstr>Mejores prácticas para generar contenido de inteligencia artificial</vt:lpstr>
      <vt:lpstr>Example Prompt: Text Content</vt:lpstr>
      <vt:lpstr>Ejemplo de mensaje: texto</vt:lpstr>
      <vt:lpstr>Example Prompt: Image Content</vt:lpstr>
      <vt:lpstr>Ejemplo de mensaje: Image Content</vt:lpstr>
      <vt:lpstr>Example Prompt: Code Content</vt:lpstr>
      <vt:lpstr>Ejemplo de mensaje: Code Content</vt:lpstr>
      <vt:lpstr>AI Tool Master Lists</vt:lpstr>
      <vt:lpstr>Listas maestras de herramientas de IA</vt:lpstr>
      <vt:lpstr>Why Does It Matter To You?</vt:lpstr>
      <vt:lpstr>¿Por Qué Te Importa?</vt:lpstr>
      <vt:lpstr>TAKE A BREAK</vt:lpstr>
      <vt:lpstr>TOMAR UN DESCANSO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Alfaro, Issac</cp:lastModifiedBy>
  <cp:revision>2</cp:revision>
  <dcterms:modified xsi:type="dcterms:W3CDTF">2024-06-19T19:40:13Z</dcterms:modified>
</cp:coreProperties>
</file>