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1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629150"/>
            <a:ext cx="9144000" cy="0"/>
          </a:xfrm>
          <a:prstGeom prst="line">
            <a:avLst/>
          </a:prstGeom>
          <a:noFill/>
          <a:ln w="12700">
            <a:solidFill>
              <a:srgbClr val="1A56D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182880" y="473202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1A56DB"/>
                </a:solidFill>
              </a:rPr>
              <a:t>H20 Capital</a:t>
            </a:r>
            <a:endParaRPr lang="en-US" sz="10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1000" dirty="0">
                <a:solidFill>
                  <a:srgbClr val="374151"/>
                </a:solidFill>
              </a:defRPr>
            </a:lvl1pPr>
          </a:lstStyle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0022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56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Investment Memo: irrelevant club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257175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374151"/>
                </a:solidFill>
              </a:rPr>
              <a:t>ai • pre-seed • Medellin, Colombia</a:t>
            </a:r>
            <a:pPr algn="ctr" indent="0" marL="0">
              <a:buNone/>
            </a:pP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374151"/>
                </a:solidFill>
              </a:rPr>
              <a:t>Memo v2 • 18/5/2025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2286000" y="4114800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CONFIDENTIAL • H20 CAPITAL</a:t>
            </a:r>
            <a:endParaRPr lang="en-US" sz="1200" dirty="0"/>
          </a:p>
        </p:txBody>
      </p:sp>
      <p:sp>
        <p:nvSpPr>
          <p:cNvPr id="5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56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Producto/Tecnología</a:t>
            </a:r>
            <a:endParaRPr lang="en-US" sz="3600" dirty="0"/>
          </a:p>
        </p:txBody>
      </p:sp>
      <p:sp>
        <p:nvSpPr>
          <p:cNvPr id="3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A56DB"/>
                </a:solidFill>
              </a:rPr>
              <a:t>Producto/Tecnología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Descripción del Producto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Tecnología y Soluciones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Casos de Uso</a:t>
            </a:r>
            <a:endParaRPr lang="en-US" sz="18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56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Mercado y Competencia</a:t>
            </a:r>
            <a:endParaRPr lang="en-US" sz="3600" dirty="0"/>
          </a:p>
        </p:txBody>
      </p:sp>
      <p:sp>
        <p:nvSpPr>
          <p:cNvPr id="3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A56DB"/>
                </a:solidFill>
              </a:rPr>
              <a:t>Mercado y Competencia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Tamaño y Crecimiento del Mercado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Competidores Principales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Tendencias Relevantes</a:t>
            </a:r>
            <a:endParaRPr lang="en-US" sz="18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1A56DB"/>
                </a:solidFill>
              </a:rPr>
              <a:t>Mercado y Competencia - Detalles Clave</a:t>
            </a:r>
            <a:endParaRPr lang="en-US" sz="2000" dirty="0"/>
          </a:p>
        </p:txBody>
      </p:sp>
      <p:graphicFrame>
        <p:nvGraphicFramePr>
          <p:cNvPr id="1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0287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Competidor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Fortalezas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Debilidades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Por determinar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1F2937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Por determinar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56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F"/>
                    </a:solidFill>
                  </a:tcPr>
                </a:tc>
              </a:tr>
            </a:tbl>
          </a:graphicData>
        </a:graphic>
      </p:graphicFrame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56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Modelo de Negocio</a:t>
            </a:r>
            <a:endParaRPr lang="en-US" sz="3600" dirty="0"/>
          </a:p>
        </p:txBody>
      </p:sp>
      <p:sp>
        <p:nvSpPr>
          <p:cNvPr id="3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A56DB"/>
                </a:solidFill>
              </a:rPr>
              <a:t>Modelo de Negocio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Generación de Ingresos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Canales de Venta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Estructura de Precios</a:t>
            </a:r>
            <a:endParaRPr lang="en-US" sz="18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1A56DB"/>
                </a:solidFill>
              </a:rPr>
              <a:t>Modelo de Negocio - Detalles Clave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Adquisición de clientes</a:t>
            </a:r>
            <a:pPr lvl="1" indent="0" marL="0">
              <a:lnSpc>
                <a:spcPts val="2000"/>
              </a:lnSpc>
              <a:buNone/>
            </a:pPr>
            <a:endParaRPr lang="en-US" sz="1600" dirty="0"/>
          </a:p>
          <a:p>
            <a:pPr lvl="1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Marketing digital, alianzas estratégicas y referidos</a:t>
            </a:r>
            <a:endParaRPr lang="en-US" sz="1600" dirty="0"/>
          </a:p>
          <a:p>
            <a:pPr indent="0" marL="0">
              <a:lnSpc>
                <a:spcPts val="2000"/>
              </a:lnSpc>
              <a:buNone/>
            </a:pPr>
            <a:endParaRPr lang="en-US" sz="1600" dirty="0"/>
          </a:p>
          <a:p>
            <a:pPr indent="0" marL="0">
              <a:lnSpc>
                <a:spcPts val="2000"/>
              </a:lnSpc>
              <a:buNone/>
            </a:pPr>
            <a:endParaRPr lang="en-US" sz="16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Propuesta de valor</a:t>
            </a:r>
            <a:endParaRPr lang="en-US" sz="1600" dirty="0"/>
          </a:p>
          <a:p>
            <a:pPr lvl="1" indent="0" marL="0">
              <a:lnSpc>
                <a:spcPts val="2000"/>
              </a:lnSpc>
              <a:buNone/>
            </a:pPr>
            <a:endParaRPr lang="en-US" sz="1600" dirty="0"/>
          </a:p>
          <a:p>
            <a:pPr lvl="1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Soluciones de IA personalizadas y rápida implementación</a:t>
            </a:r>
            <a:endParaRPr lang="en-US" sz="1600" dirty="0"/>
          </a:p>
          <a:p>
            <a:pPr indent="0" marL="0">
              <a:lnSpc>
                <a:spcPts val="2000"/>
              </a:lnSpc>
              <a:buNone/>
            </a:pPr>
            <a:endParaRPr lang="en-US" sz="1600" dirty="0"/>
          </a:p>
          <a:p>
            <a:pPr indent="0" marL="0">
              <a:lnSpc>
                <a:spcPts val="2000"/>
              </a:lnSpc>
              <a:buNone/>
            </a:pPr>
            <a:endParaRPr lang="en-US" sz="16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Entrega de valor</a:t>
            </a:r>
            <a:endParaRPr lang="en-US" sz="1600" dirty="0"/>
          </a:p>
          <a:p>
            <a:pPr lvl="1" indent="0" marL="0">
              <a:lnSpc>
                <a:spcPts val="2000"/>
              </a:lnSpc>
              <a:buNone/>
            </a:pPr>
            <a:endParaRPr lang="en-US" sz="1600" dirty="0"/>
          </a:p>
          <a:p>
            <a:pPr lvl="1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Consultoría + Desarrollo + Implementación + Soporte</a:t>
            </a:r>
            <a:endParaRPr lang="en-US" sz="1600" dirty="0"/>
          </a:p>
          <a:p>
            <a:pPr indent="0" marL="0">
              <a:lnSpc>
                <a:spcPts val="2000"/>
              </a:lnSpc>
              <a:buNone/>
            </a:pPr>
            <a:endParaRPr lang="en-US" sz="1600" dirty="0"/>
          </a:p>
          <a:p>
            <a:pPr indent="0" marL="0">
              <a:lnSpc>
                <a:spcPts val="2000"/>
              </a:lnSpc>
              <a:buNone/>
            </a:pPr>
            <a:endParaRPr lang="en-US" sz="16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🔹 Monetización</a:t>
            </a:r>
            <a:endParaRPr lang="en-US" sz="1600" dirty="0"/>
          </a:p>
          <a:p>
            <a:pPr lvl="1" indent="0" marL="0">
              <a:lnSpc>
                <a:spcPts val="2000"/>
              </a:lnSpc>
              <a:buNone/>
            </a:pPr>
            <a:endParaRPr lang="en-US" sz="1600" dirty="0"/>
          </a:p>
          <a:p>
            <a:pPr lvl="1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Proyectos a medida + Suscripciones recurrentes</a:t>
            </a:r>
            <a:endParaRPr lang="en-US" sz="16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56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Métricas y Tracción</a:t>
            </a:r>
            <a:endParaRPr lang="en-US" sz="3600" dirty="0"/>
          </a:p>
        </p:txBody>
      </p:sp>
      <p:sp>
        <p:nvSpPr>
          <p:cNvPr id="3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A56DB"/>
                </a:solidFill>
              </a:rPr>
              <a:t>Métricas y Tracción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Introducción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Métricas Clave de Rendimiento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Crecimiento Histórico</a:t>
            </a:r>
            <a:endParaRPr lang="en-US" sz="18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1435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56DB"/>
                </a:solidFill>
              </a:rPr>
              <a:t>Contenido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Resumen Ejecutivo</a:t>
            </a:r>
            <a:endParaRPr lang="en-US" sz="16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Tesis de Inversión</a:t>
            </a:r>
            <a:endParaRPr lang="en-US" sz="16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Equipo</a:t>
            </a:r>
            <a:endParaRPr lang="en-US" sz="16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Producto/Tecnología</a:t>
            </a:r>
            <a:endParaRPr lang="en-US" sz="16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Mercado y Competencia</a:t>
            </a:r>
            <a:endParaRPr lang="en-US" sz="16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6. Modelo de Negocio</a:t>
            </a:r>
            <a:endParaRPr lang="en-US" sz="16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7. Métricas y Tracción</a:t>
            </a:r>
            <a:endParaRPr lang="en-US" sz="16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 Finanzas</a:t>
            </a:r>
            <a:endParaRPr lang="en-US" sz="16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9. Riesgos y Mitigación</a:t>
            </a:r>
            <a:endParaRPr lang="en-US" sz="1600" dirty="0"/>
          </a:p>
          <a:p>
            <a:pPr marL="342900" indent="-342900">
              <a:lnSpc>
                <a:spcPts val="3200"/>
              </a:lnSpc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10. Conclusión y Recomendación</a:t>
            </a:r>
            <a:endParaRPr lang="en-US" sz="16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56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Finanzas</a:t>
            </a:r>
            <a:endParaRPr lang="en-US" sz="3600" dirty="0"/>
          </a:p>
        </p:txBody>
      </p:sp>
      <p:sp>
        <p:nvSpPr>
          <p:cNvPr id="3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A56DB"/>
                </a:solidFill>
              </a:rPr>
              <a:t>Finanzas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Análisis de Estados Financieros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Estructura de Costos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Fuentes de Ingresos</a:t>
            </a:r>
            <a:endParaRPr lang="en-US" sz="18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1A56DB"/>
                </a:solidFill>
              </a:rPr>
              <a:t>Finanzas - Detalles Clave</a:t>
            </a:r>
            <a:endParaRPr lang="en-US" sz="20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914400" y="914400"/>
          <a:ext cx="7315200" cy="30861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56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Riesgos y Mitigación</a:t>
            </a:r>
            <a:endParaRPr lang="en-US" sz="3600" dirty="0"/>
          </a:p>
        </p:txBody>
      </p:sp>
      <p:sp>
        <p:nvSpPr>
          <p:cNvPr id="3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A56DB"/>
                </a:solidFill>
              </a:rPr>
              <a:t>Riesgos y Mitigación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Riesgos de Mercado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Descripción del Riesgo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Estrategias de Mitigación</a:t>
            </a:r>
            <a:endParaRPr lang="en-US" sz="18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56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Conclusión y Recomendación</a:t>
            </a:r>
            <a:endParaRPr lang="en-US" sz="3600" dirty="0"/>
          </a:p>
        </p:txBody>
      </p:sp>
      <p:sp>
        <p:nvSpPr>
          <p:cNvPr id="3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A56DB"/>
                </a:solidFill>
              </a:rPr>
              <a:t>Conclusión y Recomendación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Resumen de la Oportunidad de Inversión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Puntos Fuertes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Enfoque en Resultados Tangibles</a:t>
            </a:r>
            <a:endParaRPr lang="en-US" sz="18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1435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56DB"/>
                </a:solidFill>
              </a:rPr>
              <a:t>Conclusión y Próximos Pasos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🎯 Recomendación:</a:t>
            </a:r>
            <a:pPr indent="0" marL="0">
              <a:lnSpc>
                <a:spcPts val="2800"/>
              </a:lnSpc>
              <a:buNone/>
            </a:pP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📝 Próximos pasos: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Due diligence técnico detallado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Validación del plan financiero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Reunión con el equipo fundador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Definición de términos de inversión</a:t>
            </a:r>
            <a:endParaRPr lang="en-US" sz="16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56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Resumen Ejecutivo</a:t>
            </a:r>
            <a:endParaRPr lang="en-US" sz="3600" dirty="0"/>
          </a:p>
        </p:txBody>
      </p:sp>
      <p:sp>
        <p:nvSpPr>
          <p:cNvPr id="3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A56DB"/>
                </a:solidFill>
              </a:rPr>
              <a:t>Resumen Ejecutivo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Introducción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Propuesta de Valor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Casos de Uso</a:t>
            </a:r>
            <a:endParaRPr lang="en-US" sz="18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56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Tesis de Inversión</a:t>
            </a:r>
            <a:endParaRPr lang="en-US" sz="3600" dirty="0"/>
          </a:p>
        </p:txBody>
      </p:sp>
      <p:sp>
        <p:nvSpPr>
          <p:cNvPr id="3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A56DB"/>
                </a:solidFill>
              </a:rPr>
              <a:t>Tesis de Inversión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Oportunidad de Mercado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Diferenciación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Alineación con la Tesis de H20 Capital</a:t>
            </a:r>
            <a:endParaRPr lang="en-US" sz="18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1A56DB"/>
                </a:solidFill>
              </a:rPr>
              <a:t>Tesis de Inversión - Detalles Clave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⭐ Ventajas Clave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Equipo con experiencia en IA y automatización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Mercado de IA en rápido crecimiento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Modelo escalable con ingresos recurrentes</a:t>
            </a: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endParaRPr lang="en-US" sz="1600" dirty="0"/>
          </a:p>
          <a:p>
            <a:pPr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Potencial de expansión regional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📊 Retorno potencial</a:t>
            </a:r>
            <a:endParaRPr lang="en-US" sz="1600" dirty="0"/>
          </a:p>
          <a:p>
            <a:pPr lvl="1" indent="0" marL="0">
              <a:lnSpc>
                <a:spcPts val="2800"/>
              </a:lnSpc>
              <a:buNone/>
            </a:pPr>
            <a:endParaRPr lang="en-US" sz="1600" dirty="0"/>
          </a:p>
          <a:p>
            <a:pPr lvl="1"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Proyección de crecimiento anual &gt;100% en los primeros 3 años</a:t>
            </a:r>
            <a:endParaRPr lang="en-US" sz="16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56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Equipo</a:t>
            </a:r>
            <a:endParaRPr lang="en-US" sz="3600" dirty="0"/>
          </a:p>
        </p:txBody>
      </p:sp>
      <p:sp>
        <p:nvSpPr>
          <p:cNvPr id="3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A56DB"/>
                </a:solidFill>
              </a:rPr>
              <a:t>Equipo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028700"/>
            <a:ext cx="7315200" cy="3600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Composición del Equipo Fundador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Juan Pablo Gómez – CEO &amp; Tech</a:t>
            </a:r>
            <a:endParaRPr lang="en-US" sz="1800" dirty="0"/>
          </a:p>
          <a:p>
            <a:pPr>
              <a:lnSpc>
                <a:spcPts val="2800"/>
              </a:lnSpc>
            </a:pPr>
            <a:r>
              <a:rPr lang="en-US" sz="18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Agustín – Comercial</a:t>
            </a:r>
            <a:endParaRPr lang="en-US" sz="1800" dirty="0"/>
          </a:p>
        </p:txBody>
      </p:sp>
      <p:sp>
        <p:nvSpPr>
          <p:cNvPr id="4" name="Text 2"/>
          <p:cNvSpPr/>
          <p:nvPr>
            <p:ph idx="102" hasCustomPrompt="1"/>
          </p:nvPr>
        </p:nvSpPr>
        <p:spPr>
          <a:xfrm>
            <a:off x="8229600" y="473202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H20 Capital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irrelevant club - Investment Memo v2</dc:title>
  <dc:subject>Investment Memo - irrelevant club</dc:subject>
  <dc:creator>H20 Capital</dc:creator>
  <cp:lastModifiedBy>H20 Capital</cp:lastModifiedBy>
  <cp:revision>1</cp:revision>
  <dcterms:created xsi:type="dcterms:W3CDTF">2025-05-19T01:13:05Z</dcterms:created>
  <dcterms:modified xsi:type="dcterms:W3CDTF">2025-05-19T01:13:05Z</dcterms:modified>
</cp:coreProperties>
</file>