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BBF4-5A3D-4688-BF9A-05D425159C58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EC5E-3504-4AA9-80EF-217762C3A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7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91ba682e-c758-48ac-8bfe-4776445f726f.source.5.zh-Hans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BAF2A-B706-447D-B949-457F7B61B2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2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CEBE7-DFC6-CDEA-9A0D-A9E6BF9B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C1ACD8-AC46-B3E7-6EA8-CFF25D7DB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3F3D7-3B17-5962-B79A-17E28453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3DE09-F5B7-487C-64A2-54379EE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73C82-FEA1-7DDC-DFA2-D25FD0C0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70A49-033D-C82F-D641-7DE62B8D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4E702-7347-9977-FB5C-CCACE79E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C9D45-0FA7-FB5D-C76D-7E9FFEA0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E87F5-BCB4-1284-C433-6787E768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DEDE7-EBCE-1B0C-30C8-23F775EB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DC431-1536-7597-D5DC-EF27BC52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6ED9B-159E-D521-784D-AE443BCD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443D6-F695-5AEB-9142-7F5E51BC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8D9AC-9207-062D-B731-4C95B81B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EF55B-586A-4C06-1132-7504122E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4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0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441D-2B8D-9691-2343-03A5D7EA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FCA2B-A2DA-05AE-6E33-9E9E6840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4B1B9-B060-DB2F-C445-C3C3A22C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AE563-57A7-BAD1-5DB2-F568DCA5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0C405-5041-C804-6728-59B2C80B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9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77A5-189C-3C49-0031-59F89ADB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3610A-5314-194A-2311-939D7530D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90A6D-DF98-4234-9122-A66DCFF1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2CB6D-458D-4787-F5CB-14917EF8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0B05E-7006-FFC8-E4A6-11F504EC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D83A9-044D-4C96-455F-9BAC615F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EBEE1-AEE5-A55D-046F-D04716F19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C4030-213F-E320-1229-6A931BC0C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1AF08-96B3-5283-F330-8BEAF16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C58CF-AA9C-F77A-9BE3-2EA57F74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5C3B0-29D8-3F51-43DC-4289937C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BB4F5-B263-123B-970D-C1FC6C01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2ABEA-67EC-57EE-A42E-6171BAE3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E7C3A-DA6C-66E5-E3F9-4872D3CE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D1070-FA2E-6918-0C22-972E140EF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5EF2F-B25C-D39F-D5F2-79939EAF0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8970B-2C45-9A33-E2AD-E092F2BC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AB891F-8188-E898-51B5-534067C5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FF049-F5B4-B0BE-C2C6-8E7F69D2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0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C3388-11A3-94DE-5C19-12BCF5D6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4DE7B2-1294-619E-8D98-F96830C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7FF8B-83B8-0DF8-39C5-798C22E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57A72F-961C-38C5-2EDF-1BEF2AC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AF2DF9-C1BB-5180-C489-0C92B313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6FE81-2F75-507C-C05A-02F718A4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6949A-DB17-5FBF-E242-1C462D0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66EAA-5290-60C0-1DC8-98FD2A86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CF146-8862-53DA-7A93-F0A50733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7945D-1E5E-2E3A-DA39-D8317B52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02501-181D-FE3C-5DEE-75B26FA5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F791E-B8EC-E8DC-3FF8-4080BB58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6BDB1-99A7-E514-E431-A887F961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0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0103A-27BE-5FE9-0444-59989DCA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2A171-2AD6-014D-6423-9BA87CA97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561CD-CFE0-70BB-FF29-DB297242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90CCA-FB24-6423-955F-28607C85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1E1C5-6721-4489-7725-5434DE93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F8C81-16FF-654D-F77D-F1BC062A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9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17184A-E66D-6E09-5B37-BC4E87A8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43A3E-D292-5977-B4CD-F10412C6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52015-6DA4-79B3-D0BF-03748F3A8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C745-25BE-4FBD-B9D8-7CC44CBB87AD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E10D0-C11D-932F-48E1-2DEC6E6F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BC724-C7BA-3CAF-6B7B-09EE3FE2C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2796-FE62-4020-9664-487D9BC82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5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>
            <a:extLst>
              <a:ext uri="{FF2B5EF4-FFF2-40B4-BE49-F238E27FC236}">
                <a16:creationId xmlns:a16="http://schemas.microsoft.com/office/drawing/2014/main" id="{B4243172-378B-0520-7462-C0D44D891345}"/>
              </a:ext>
            </a:extLst>
          </p:cNvPr>
          <p:cNvSpPr/>
          <p:nvPr/>
        </p:nvSpPr>
        <p:spPr>
          <a:xfrm>
            <a:off x="130351" y="483586"/>
            <a:ext cx="8596496" cy="6278953"/>
          </a:xfrm>
          <a:prstGeom prst="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D16E580-05B2-4B1C-5220-C7DA936B2DFA}"/>
              </a:ext>
            </a:extLst>
          </p:cNvPr>
          <p:cNvSpPr txBox="1"/>
          <p:nvPr/>
        </p:nvSpPr>
        <p:spPr>
          <a:xfrm>
            <a:off x="10084045" y="6371415"/>
            <a:ext cx="2107955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AL*: active learning, combining ML and sate-of-the-art simulation. </a:t>
            </a: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000384D1-F719-5736-52AF-E5DC08249A9C}"/>
              </a:ext>
            </a:extLst>
          </p:cNvPr>
          <p:cNvGrpSpPr/>
          <p:nvPr/>
        </p:nvGrpSpPr>
        <p:grpSpPr>
          <a:xfrm>
            <a:off x="123262" y="34277"/>
            <a:ext cx="11952110" cy="5242420"/>
            <a:chOff x="-25823" y="183005"/>
            <a:chExt cx="11952110" cy="524242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69C6ED2-D399-41B3-81D7-079DB26FD65D}"/>
                </a:ext>
              </a:extLst>
            </p:cNvPr>
            <p:cNvSpPr txBox="1"/>
            <p:nvPr/>
          </p:nvSpPr>
          <p:spPr>
            <a:xfrm>
              <a:off x="1310539" y="1034886"/>
              <a:ext cx="227293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Generator 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75D9BFF-FCE0-4A9F-A259-4901B8EB8F7D}"/>
                </a:ext>
              </a:extLst>
            </p:cNvPr>
            <p:cNvSpPr txBox="1"/>
            <p:nvPr/>
          </p:nvSpPr>
          <p:spPr>
            <a:xfrm>
              <a:off x="4959535" y="1034886"/>
              <a:ext cx="227292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Scoring 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6A5273-EE7A-4EA1-996E-C741C4896F5B}"/>
                </a:ext>
              </a:extLst>
            </p:cNvPr>
            <p:cNvSpPr txBox="1"/>
            <p:nvPr/>
          </p:nvSpPr>
          <p:spPr>
            <a:xfrm>
              <a:off x="5169812" y="1733668"/>
              <a:ext cx="1266125" cy="814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Physics: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MM-GB/PBSA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FEP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F87971-BFD6-4FBE-902E-C15ABF3C4D80}"/>
                </a:ext>
              </a:extLst>
            </p:cNvPr>
            <p:cNvSpPr txBox="1"/>
            <p:nvPr/>
          </p:nvSpPr>
          <p:spPr>
            <a:xfrm>
              <a:off x="8608532" y="1034886"/>
              <a:ext cx="227292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WET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156E26F-0EC6-936E-DEDF-14F28FC19392}"/>
                </a:ext>
              </a:extLst>
            </p:cNvPr>
            <p:cNvSpPr txBox="1"/>
            <p:nvPr/>
          </p:nvSpPr>
          <p:spPr>
            <a:xfrm>
              <a:off x="1310538" y="2732573"/>
              <a:ext cx="331775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Molecules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6E318D5-79E0-0B0B-F52E-7D04CADBC139}"/>
                </a:ext>
              </a:extLst>
            </p:cNvPr>
            <p:cNvSpPr txBox="1"/>
            <p:nvPr/>
          </p:nvSpPr>
          <p:spPr>
            <a:xfrm>
              <a:off x="4959535" y="2732573"/>
              <a:ext cx="331775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Rank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2917B77-40FA-97D9-9F5F-19BC99F3F3AF}"/>
                </a:ext>
              </a:extLst>
            </p:cNvPr>
            <p:cNvSpPr txBox="1"/>
            <p:nvPr/>
          </p:nvSpPr>
          <p:spPr>
            <a:xfrm>
              <a:off x="8608532" y="2732573"/>
              <a:ext cx="331775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Real world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A7532FB-0638-DC24-1F0D-E428DEAC23B8}"/>
                </a:ext>
              </a:extLst>
            </p:cNvPr>
            <p:cNvCxnSpPr>
              <a:cxnSpLocks/>
            </p:cNvCxnSpPr>
            <p:nvPr/>
          </p:nvCxnSpPr>
          <p:spPr>
            <a:xfrm>
              <a:off x="1476000" y="1558106"/>
              <a:ext cx="0" cy="117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18B3AA6-2AB8-552F-664D-D43A2CA08E52}"/>
                </a:ext>
              </a:extLst>
            </p:cNvPr>
            <p:cNvCxnSpPr>
              <a:cxnSpLocks/>
            </p:cNvCxnSpPr>
            <p:nvPr/>
          </p:nvCxnSpPr>
          <p:spPr>
            <a:xfrm>
              <a:off x="5151017" y="1558106"/>
              <a:ext cx="0" cy="120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82F7EC3-872E-7361-7AC1-680F5308709C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83" y="1558106"/>
              <a:ext cx="0" cy="117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4804246-B842-025B-8DFC-9E9A2D41BF98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1" y="3064253"/>
              <a:ext cx="10761213" cy="0"/>
            </a:xfrm>
            <a:prstGeom prst="straightConnector1">
              <a:avLst/>
            </a:prstGeom>
            <a:ln w="254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D4D2D5D-ED99-C693-C545-CA6E95E374C0}"/>
                </a:ext>
              </a:extLst>
            </p:cNvPr>
            <p:cNvGrpSpPr/>
            <p:nvPr/>
          </p:nvGrpSpPr>
          <p:grpSpPr>
            <a:xfrm>
              <a:off x="5467738" y="1719062"/>
              <a:ext cx="1479076" cy="888706"/>
              <a:chOff x="3368026" y="4668669"/>
              <a:chExt cx="2154360" cy="1294449"/>
            </a:xfrm>
          </p:grpSpPr>
          <p:sp>
            <p:nvSpPr>
              <p:cNvPr id="76" name="弧形 75">
                <a:extLst>
                  <a:ext uri="{FF2B5EF4-FFF2-40B4-BE49-F238E27FC236}">
                    <a16:creationId xmlns:a16="http://schemas.microsoft.com/office/drawing/2014/main" id="{11A0CAE7-3A8A-533A-6780-BEFB871759CC}"/>
                  </a:ext>
                </a:extLst>
              </p:cNvPr>
              <p:cNvSpPr/>
              <p:nvPr/>
            </p:nvSpPr>
            <p:spPr>
              <a:xfrm rot="2618564">
                <a:off x="3368026" y="4697095"/>
                <a:ext cx="1263468" cy="1266023"/>
              </a:xfrm>
              <a:prstGeom prst="arc">
                <a:avLst>
                  <a:gd name="adj1" fmla="val 13310474"/>
                  <a:gd name="adj2" fmla="val 31318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885AF9E-008E-F8BC-C1E1-1FE1DAE2C720}"/>
                  </a:ext>
                </a:extLst>
              </p:cNvPr>
              <p:cNvSpPr/>
              <p:nvPr/>
            </p:nvSpPr>
            <p:spPr>
              <a:xfrm rot="13699644">
                <a:off x="4256746" y="4675378"/>
                <a:ext cx="1272349" cy="1258931"/>
              </a:xfrm>
              <a:prstGeom prst="arc">
                <a:avLst>
                  <a:gd name="adj1" fmla="val 13310474"/>
                  <a:gd name="adj2" fmla="val 24073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BEB34AD-38DD-B320-A33A-092A07AB18AF}"/>
                </a:ext>
              </a:extLst>
            </p:cNvPr>
            <p:cNvSpPr txBox="1"/>
            <p:nvPr/>
          </p:nvSpPr>
          <p:spPr>
            <a:xfrm>
              <a:off x="6025509" y="1988414"/>
              <a:ext cx="827628" cy="52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AL*</a:t>
              </a: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9C53A5A-A862-1352-7131-4A8E2B6E4657}"/>
                </a:ext>
              </a:extLst>
            </p:cNvPr>
            <p:cNvSpPr txBox="1"/>
            <p:nvPr/>
          </p:nvSpPr>
          <p:spPr>
            <a:xfrm>
              <a:off x="2745854" y="1969859"/>
              <a:ext cx="985242" cy="99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RNN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VAE 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GAN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Transformers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0EAA957-CA73-CFDD-7021-F0E16221B132}"/>
                </a:ext>
              </a:extLst>
            </p:cNvPr>
            <p:cNvSpPr txBox="1"/>
            <p:nvPr/>
          </p:nvSpPr>
          <p:spPr>
            <a:xfrm>
              <a:off x="6427097" y="1684243"/>
              <a:ext cx="1479076" cy="99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ML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: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Hyperpramter-Optuna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GNN-Chemprop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Diffusion-Boltz2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8695DAB-D813-067F-84D0-B96E1686DEA2}"/>
                </a:ext>
              </a:extLst>
            </p:cNvPr>
            <p:cNvSpPr txBox="1"/>
            <p:nvPr/>
          </p:nvSpPr>
          <p:spPr>
            <a:xfrm>
              <a:off x="3586817" y="1439915"/>
              <a:ext cx="1526006" cy="444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RCSB PDB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IFD, C-dock, 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Rosetta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D4FEBB04-E315-31D5-1FE6-C914ACFD17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986" y="1855064"/>
              <a:ext cx="1042273" cy="2252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5B4C6A98-8C3B-A8CC-0DFD-F6361E295A8F}"/>
                </a:ext>
              </a:extLst>
            </p:cNvPr>
            <p:cNvCxnSpPr>
              <a:cxnSpLocks/>
            </p:cNvCxnSpPr>
            <p:nvPr/>
          </p:nvCxnSpPr>
          <p:spPr>
            <a:xfrm>
              <a:off x="4114451" y="2444428"/>
              <a:ext cx="1012842" cy="1561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7DC6173-4D0B-BD90-5BE3-976670CAE4DB}"/>
                </a:ext>
              </a:extLst>
            </p:cNvPr>
            <p:cNvSpPr txBox="1"/>
            <p:nvPr/>
          </p:nvSpPr>
          <p:spPr>
            <a:xfrm>
              <a:off x="3277121" y="2184420"/>
              <a:ext cx="1526006" cy="260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synthesizability model</a:t>
              </a:r>
            </a:p>
          </p:txBody>
        </p: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8E96C014-B56C-F580-F527-660680B59E49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>
              <a:off x="3607200" y="1083576"/>
              <a:ext cx="5001332" cy="1849053"/>
            </a:xfrm>
            <a:prstGeom prst="bentConnector3">
              <a:avLst>
                <a:gd name="adj1" fmla="val 1936"/>
              </a:avLst>
            </a:prstGeom>
            <a:ln w="25400" cmpd="dbl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307CD150-E813-EA10-0229-9B2D9F717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0172" y="1425977"/>
              <a:ext cx="1210817" cy="13938"/>
            </a:xfrm>
            <a:prstGeom prst="straightConnector1">
              <a:avLst/>
            </a:prstGeom>
            <a:ln w="25400" cmpd="dbl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18810F9-2497-5B2B-C349-DEFE6CA0791B}"/>
                </a:ext>
              </a:extLst>
            </p:cNvPr>
            <p:cNvSpPr txBox="1"/>
            <p:nvPr/>
          </p:nvSpPr>
          <p:spPr>
            <a:xfrm>
              <a:off x="3783460" y="1054137"/>
              <a:ext cx="12449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/>
                <a:t>Reinforcement Learning</a:t>
              </a:r>
              <a:endParaRPr lang="zh-CN" altLang="en-US" sz="1000" dirty="0"/>
            </a:p>
          </p:txBody>
        </p:sp>
        <p:cxnSp>
          <p:nvCxnSpPr>
            <p:cNvPr id="132" name="连接符: 肘形 131">
              <a:extLst>
                <a:ext uri="{FF2B5EF4-FFF2-40B4-BE49-F238E27FC236}">
                  <a16:creationId xmlns:a16="http://schemas.microsoft.com/office/drawing/2014/main" id="{09EE5418-9566-5C6F-351B-2C8A966394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4115" y="602514"/>
              <a:ext cx="1855924" cy="1227665"/>
            </a:xfrm>
            <a:prstGeom prst="bentConnector3">
              <a:avLst>
                <a:gd name="adj1" fmla="val 701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77B04EA3-D3B9-45A7-4427-00A82F933270}"/>
                </a:ext>
              </a:extLst>
            </p:cNvPr>
            <p:cNvSpPr txBox="1"/>
            <p:nvPr/>
          </p:nvSpPr>
          <p:spPr>
            <a:xfrm>
              <a:off x="8024763" y="183005"/>
              <a:ext cx="1526006" cy="444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expert opinions patent/literature data</a:t>
              </a: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B1AE36F-270A-78C0-9207-6145B3E00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183" y="1416622"/>
              <a:ext cx="1314627" cy="6969"/>
            </a:xfrm>
            <a:prstGeom prst="straightConnector1">
              <a:avLst/>
            </a:prstGeom>
            <a:ln w="25400" cmpd="dbl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D9EA8F6-8BCF-1C5A-F790-96B0EB696705}"/>
                </a:ext>
              </a:extLst>
            </p:cNvPr>
            <p:cNvSpPr txBox="1"/>
            <p:nvPr/>
          </p:nvSpPr>
          <p:spPr>
            <a:xfrm>
              <a:off x="7249503" y="1075524"/>
              <a:ext cx="13313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/>
                <a:t>Evaluation</a:t>
              </a:r>
            </a:p>
            <a:p>
              <a:pPr algn="r"/>
              <a:r>
                <a:rPr lang="en-US" altLang="zh-CN" sz="1000" dirty="0"/>
                <a:t>Feedback</a:t>
              </a:r>
              <a:endParaRPr lang="zh-CN" altLang="en-US" sz="1000" dirty="0"/>
            </a:p>
          </p:txBody>
        </p:sp>
        <p:cxnSp>
          <p:nvCxnSpPr>
            <p:cNvPr id="150" name="连接符: 肘形 149">
              <a:extLst>
                <a:ext uri="{FF2B5EF4-FFF2-40B4-BE49-F238E27FC236}">
                  <a16:creationId xmlns:a16="http://schemas.microsoft.com/office/drawing/2014/main" id="{29C89A0E-ED71-10A2-F70C-5A94600CD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92" y="2260006"/>
              <a:ext cx="644076" cy="2625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82CA9C3-FD6F-2AEA-12E2-1563B57F8A5E}"/>
                </a:ext>
              </a:extLst>
            </p:cNvPr>
            <p:cNvSpPr txBox="1"/>
            <p:nvPr/>
          </p:nvSpPr>
          <p:spPr>
            <a:xfrm>
              <a:off x="-25823" y="2276294"/>
              <a:ext cx="118542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Transfer Learning</a:t>
              </a:r>
              <a:endParaRPr lang="zh-CN" altLang="en-US" sz="1000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86152946-55FF-D779-060B-640F07DF06DE}"/>
                </a:ext>
              </a:extLst>
            </p:cNvPr>
            <p:cNvSpPr txBox="1"/>
            <p:nvPr/>
          </p:nvSpPr>
          <p:spPr>
            <a:xfrm>
              <a:off x="7346848" y="722454"/>
              <a:ext cx="12449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/>
                <a:t>Reinforcement Learning</a:t>
              </a:r>
              <a:endParaRPr lang="zh-CN" altLang="en-US" sz="1000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D91D1B9-742E-6E7C-33EB-99C80EEE0C7F}"/>
                </a:ext>
              </a:extLst>
            </p:cNvPr>
            <p:cNvSpPr txBox="1"/>
            <p:nvPr/>
          </p:nvSpPr>
          <p:spPr>
            <a:xfrm>
              <a:off x="128649" y="1435139"/>
              <a:ext cx="118542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ChemBL</a:t>
              </a:r>
            </a:p>
            <a:p>
              <a:r>
                <a:rPr lang="en-US" altLang="zh-CN" sz="1000" dirty="0"/>
                <a:t>PubMed</a:t>
              </a:r>
            </a:p>
            <a:p>
              <a:r>
                <a:rPr lang="en-US" altLang="zh-CN" sz="1000" dirty="0"/>
                <a:t>Zinc</a:t>
              </a:r>
              <a:endParaRPr lang="zh-CN" altLang="en-US" sz="1000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DB599FE-1EBA-0EC6-6B9F-40736B15CA47}"/>
                </a:ext>
              </a:extLst>
            </p:cNvPr>
            <p:cNvSpPr txBox="1"/>
            <p:nvPr/>
          </p:nvSpPr>
          <p:spPr>
            <a:xfrm>
              <a:off x="8858626" y="1630675"/>
              <a:ext cx="2015798" cy="26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“Data from Biology Lab”</a:t>
              </a: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D40CDF33-9D99-00E5-3FB4-7ACCB7383651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05" y="3129866"/>
              <a:ext cx="0" cy="81266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C00024BA-8346-9BF7-F297-2B301E9941DF}"/>
                </a:ext>
              </a:extLst>
            </p:cNvPr>
            <p:cNvSpPr txBox="1"/>
            <p:nvPr/>
          </p:nvSpPr>
          <p:spPr>
            <a:xfrm>
              <a:off x="65395" y="2689415"/>
              <a:ext cx="1259126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 b="1" i="1" u="sng" dirty="0">
                  <a:latin typeface="Arial" panose="020B0604020202020204" pitchFamily="34" charset="0"/>
                  <a:ea typeface="微软雅黑" panose="020B0503020204020204" pitchFamily="34" charset="-122"/>
                </a:rPr>
                <a:t>“Stage1”</a:t>
              </a:r>
              <a:endParaRPr kumimoji="0" lang="en-US" altLang="zh-CN" sz="2000" b="1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43" name="连接符: 肘形 242">
              <a:extLst>
                <a:ext uri="{FF2B5EF4-FFF2-40B4-BE49-F238E27FC236}">
                  <a16:creationId xmlns:a16="http://schemas.microsoft.com/office/drawing/2014/main" id="{8CAC6D58-CF72-9721-6D96-BB73A0D97A3D}"/>
                </a:ext>
              </a:extLst>
            </p:cNvPr>
            <p:cNvCxnSpPr>
              <a:cxnSpLocks/>
            </p:cNvCxnSpPr>
            <p:nvPr/>
          </p:nvCxnSpPr>
          <p:spPr>
            <a:xfrm>
              <a:off x="4278496" y="5298131"/>
              <a:ext cx="802590" cy="1272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86BA40D5-D4CB-9603-A965-F0792EB64C31}"/>
                </a:ext>
              </a:extLst>
            </p:cNvPr>
            <p:cNvSpPr txBox="1"/>
            <p:nvPr/>
          </p:nvSpPr>
          <p:spPr>
            <a:xfrm>
              <a:off x="3529800" y="4881582"/>
              <a:ext cx="1526006" cy="444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Compared with all clinical compounds</a:t>
              </a: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38EBA817-11C5-F987-585B-375E3834C87F}"/>
                </a:ext>
              </a:extLst>
            </p:cNvPr>
            <p:cNvSpPr txBox="1"/>
            <p:nvPr/>
          </p:nvSpPr>
          <p:spPr>
            <a:xfrm>
              <a:off x="1553890" y="1543830"/>
              <a:ext cx="1465928" cy="99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Molecule optimization</a:t>
              </a:r>
              <a:endParaRPr lang="en-US" altLang="zh-CN" sz="1000" i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000" i="1" dirty="0">
                  <a:latin typeface="Arial" panose="020B0604020202020204" pitchFamily="34" charset="0"/>
                  <a:ea typeface="微软雅黑" panose="020B0503020204020204" pitchFamily="34" charset="-122"/>
                </a:rPr>
                <a:t>De nove 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design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Scaffold design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Linker design</a:t>
              </a:r>
            </a:p>
            <a:p>
              <a:pPr marL="0" marR="0" lvl="0" indent="0" defTabSz="913765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…</a:t>
              </a:r>
            </a:p>
          </p:txBody>
        </p:sp>
        <p:cxnSp>
          <p:nvCxnSpPr>
            <p:cNvPr id="260" name="连接符: 肘形 259">
              <a:extLst>
                <a:ext uri="{FF2B5EF4-FFF2-40B4-BE49-F238E27FC236}">
                  <a16:creationId xmlns:a16="http://schemas.microsoft.com/office/drawing/2014/main" id="{BC3844CC-160D-2128-C123-8CE59E1D34A5}"/>
                </a:ext>
              </a:extLst>
            </p:cNvPr>
            <p:cNvCxnSpPr>
              <a:cxnSpLocks/>
            </p:cNvCxnSpPr>
            <p:nvPr/>
          </p:nvCxnSpPr>
          <p:spPr>
            <a:xfrm>
              <a:off x="530479" y="1865003"/>
              <a:ext cx="882360" cy="184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88469AF-CBCF-A07D-2B53-A2AF02A97F5D}"/>
              </a:ext>
            </a:extLst>
          </p:cNvPr>
          <p:cNvSpPr txBox="1"/>
          <p:nvPr/>
        </p:nvSpPr>
        <p:spPr>
          <a:xfrm>
            <a:off x="1464248" y="3822939"/>
            <a:ext cx="22612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Generator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AE04EE6-3EB4-C9C3-6ABD-424423FF6B8C}"/>
              </a:ext>
            </a:extLst>
          </p:cNvPr>
          <p:cNvSpPr txBox="1"/>
          <p:nvPr/>
        </p:nvSpPr>
        <p:spPr>
          <a:xfrm>
            <a:off x="5122603" y="3837658"/>
            <a:ext cx="22729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Scoring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C4C05BB-A711-2F3B-728C-8A31FF0D05CE}"/>
              </a:ext>
            </a:extLst>
          </p:cNvPr>
          <p:cNvSpPr txBox="1"/>
          <p:nvPr/>
        </p:nvSpPr>
        <p:spPr>
          <a:xfrm>
            <a:off x="8771600" y="3837658"/>
            <a:ext cx="2272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WET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EC07626-B328-4FF2-1C82-330FD9182654}"/>
              </a:ext>
            </a:extLst>
          </p:cNvPr>
          <p:cNvSpPr txBox="1"/>
          <p:nvPr/>
        </p:nvSpPr>
        <p:spPr>
          <a:xfrm>
            <a:off x="1473606" y="5535345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Molecules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0654B1D-B7E0-FB2B-9C3E-401F2234E1A4}"/>
              </a:ext>
            </a:extLst>
          </p:cNvPr>
          <p:cNvSpPr txBox="1"/>
          <p:nvPr/>
        </p:nvSpPr>
        <p:spPr>
          <a:xfrm>
            <a:off x="5122603" y="5535345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Rank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DBD6889-7C15-7E12-E18A-9098BFA8CF88}"/>
              </a:ext>
            </a:extLst>
          </p:cNvPr>
          <p:cNvSpPr txBox="1"/>
          <p:nvPr/>
        </p:nvSpPr>
        <p:spPr>
          <a:xfrm>
            <a:off x="8771600" y="5535345"/>
            <a:ext cx="331775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Real world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B738452-793B-9D9A-02DB-19AFCE8289EF}"/>
              </a:ext>
            </a:extLst>
          </p:cNvPr>
          <p:cNvCxnSpPr>
            <a:cxnSpLocks/>
          </p:cNvCxnSpPr>
          <p:nvPr/>
        </p:nvCxnSpPr>
        <p:spPr>
          <a:xfrm>
            <a:off x="1639068" y="4360878"/>
            <a:ext cx="0" cy="117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DA758BC8-75F0-C3E7-47C4-4CCCF70086FD}"/>
              </a:ext>
            </a:extLst>
          </p:cNvPr>
          <p:cNvCxnSpPr>
            <a:cxnSpLocks/>
          </p:cNvCxnSpPr>
          <p:nvPr/>
        </p:nvCxnSpPr>
        <p:spPr>
          <a:xfrm>
            <a:off x="5314085" y="4360878"/>
            <a:ext cx="0" cy="120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CC481A23-20FF-06C6-7E6D-2F304AD5384B}"/>
              </a:ext>
            </a:extLst>
          </p:cNvPr>
          <p:cNvCxnSpPr>
            <a:cxnSpLocks/>
          </p:cNvCxnSpPr>
          <p:nvPr/>
        </p:nvCxnSpPr>
        <p:spPr>
          <a:xfrm>
            <a:off x="8936851" y="4360878"/>
            <a:ext cx="0" cy="117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E8E2E8C-0D48-19F4-0896-35D608130D43}"/>
              </a:ext>
            </a:extLst>
          </p:cNvPr>
          <p:cNvCxnSpPr>
            <a:cxnSpLocks/>
          </p:cNvCxnSpPr>
          <p:nvPr/>
        </p:nvCxnSpPr>
        <p:spPr>
          <a:xfrm flipV="1">
            <a:off x="-218662" y="5869106"/>
            <a:ext cx="11327820" cy="6616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28E7C214-EE1F-E7CB-1351-B6E406760198}"/>
              </a:ext>
            </a:extLst>
          </p:cNvPr>
          <p:cNvSpPr txBox="1"/>
          <p:nvPr/>
        </p:nvSpPr>
        <p:spPr>
          <a:xfrm>
            <a:off x="1901324" y="4372102"/>
            <a:ext cx="1727987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“Generator 2 inherits all the features of Generator 1”</a:t>
            </a:r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406E8F72-E9C5-20B2-F079-F1B6E2759633}"/>
              </a:ext>
            </a:extLst>
          </p:cNvPr>
          <p:cNvCxnSpPr>
            <a:cxnSpLocks/>
          </p:cNvCxnSpPr>
          <p:nvPr/>
        </p:nvCxnSpPr>
        <p:spPr>
          <a:xfrm rot="10800000">
            <a:off x="3770268" y="3886348"/>
            <a:ext cx="5001332" cy="1849053"/>
          </a:xfrm>
          <a:prstGeom prst="bentConnector3">
            <a:avLst>
              <a:gd name="adj1" fmla="val 1936"/>
            </a:avLst>
          </a:prstGeom>
          <a:ln w="25400" cmpd="dbl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4DDD0E20-C6A0-3208-53E0-80B1C3A5A131}"/>
              </a:ext>
            </a:extLst>
          </p:cNvPr>
          <p:cNvCxnSpPr>
            <a:cxnSpLocks/>
          </p:cNvCxnSpPr>
          <p:nvPr/>
        </p:nvCxnSpPr>
        <p:spPr>
          <a:xfrm flipH="1">
            <a:off x="7433240" y="4228749"/>
            <a:ext cx="1210817" cy="13938"/>
          </a:xfrm>
          <a:prstGeom prst="straightConnector1">
            <a:avLst/>
          </a:prstGeom>
          <a:ln w="25400" cmpd="dbl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9B3409B-3201-09C6-0E41-8BFD66E9B19C}"/>
              </a:ext>
            </a:extLst>
          </p:cNvPr>
          <p:cNvSpPr txBox="1"/>
          <p:nvPr/>
        </p:nvSpPr>
        <p:spPr>
          <a:xfrm>
            <a:off x="3946528" y="3856909"/>
            <a:ext cx="1244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Reinforcement Learning</a:t>
            </a:r>
            <a:endParaRPr lang="zh-CN" altLang="en-US" sz="1000" dirty="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983140CA-B674-BD92-1B7E-23FD1594C661}"/>
              </a:ext>
            </a:extLst>
          </p:cNvPr>
          <p:cNvCxnSpPr>
            <a:cxnSpLocks/>
          </p:cNvCxnSpPr>
          <p:nvPr/>
        </p:nvCxnSpPr>
        <p:spPr>
          <a:xfrm flipH="1">
            <a:off x="3784251" y="4219394"/>
            <a:ext cx="1314627" cy="6969"/>
          </a:xfrm>
          <a:prstGeom prst="straightConnector1">
            <a:avLst/>
          </a:prstGeom>
          <a:ln w="25400" cmpd="dbl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D50A2E30-FFED-58C3-3F2B-BA6279435BDF}"/>
              </a:ext>
            </a:extLst>
          </p:cNvPr>
          <p:cNvSpPr txBox="1"/>
          <p:nvPr/>
        </p:nvSpPr>
        <p:spPr>
          <a:xfrm>
            <a:off x="7509916" y="3525226"/>
            <a:ext cx="1244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Reinforcement Learning</a:t>
            </a:r>
            <a:endParaRPr lang="zh-CN" altLang="en-US" sz="10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E5CAE029-F8CA-E93C-E1F9-84C3957DD931}"/>
              </a:ext>
            </a:extLst>
          </p:cNvPr>
          <p:cNvSpPr txBox="1"/>
          <p:nvPr/>
        </p:nvSpPr>
        <p:spPr>
          <a:xfrm>
            <a:off x="9021694" y="4433447"/>
            <a:ext cx="2015798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“Data from Biology Lab”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“Data from other Labs”</a:t>
            </a: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673A211C-77B0-F4F2-EAF0-9877C370C353}"/>
              </a:ext>
            </a:extLst>
          </p:cNvPr>
          <p:cNvCxnSpPr>
            <a:cxnSpLocks/>
          </p:cNvCxnSpPr>
          <p:nvPr/>
        </p:nvCxnSpPr>
        <p:spPr>
          <a:xfrm>
            <a:off x="-218662" y="6576195"/>
            <a:ext cx="9138556" cy="0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883569E6-971C-04F4-B42E-205581A637F9}"/>
              </a:ext>
            </a:extLst>
          </p:cNvPr>
          <p:cNvSpPr txBox="1"/>
          <p:nvPr/>
        </p:nvSpPr>
        <p:spPr>
          <a:xfrm>
            <a:off x="214480" y="5504752"/>
            <a:ext cx="117428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i="1" u="sng" dirty="0">
                <a:latin typeface="Arial" panose="020B0604020202020204" pitchFamily="34" charset="0"/>
                <a:ea typeface="微软雅黑" panose="020B0503020204020204" pitchFamily="34" charset="-122"/>
              </a:rPr>
              <a:t>“Stage2”</a:t>
            </a:r>
            <a:endParaRPr kumimoji="0" lang="en-US" altLang="zh-CN" sz="20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171842B-CF4E-3E21-B608-B2150E13925D}"/>
              </a:ext>
            </a:extLst>
          </p:cNvPr>
          <p:cNvSpPr txBox="1"/>
          <p:nvPr/>
        </p:nvSpPr>
        <p:spPr>
          <a:xfrm>
            <a:off x="232379" y="6201848"/>
            <a:ext cx="17973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i="1" u="sng" dirty="0">
                <a:latin typeface="Arial" panose="020B0604020202020204" pitchFamily="34" charset="0"/>
                <a:ea typeface="微软雅黑" panose="020B0503020204020204" pitchFamily="34" charset="-122"/>
              </a:rPr>
              <a:t>“Stage Clinic”</a:t>
            </a:r>
            <a:endParaRPr kumimoji="0" lang="en-US" altLang="zh-CN" sz="20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E7FD1EE-AC57-8D62-7898-FD5FA1E9EFB0}"/>
              </a:ext>
            </a:extLst>
          </p:cNvPr>
          <p:cNvSpPr txBox="1"/>
          <p:nvPr/>
        </p:nvSpPr>
        <p:spPr>
          <a:xfrm>
            <a:off x="5434476" y="4310606"/>
            <a:ext cx="1369704" cy="13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Blood–brain barrier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Bioavailability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Half Life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Clearance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Solubility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/>
              <a:t>hERG</a:t>
            </a:r>
          </a:p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D577D9B-F7B0-759B-CCD6-809564215605}"/>
              </a:ext>
            </a:extLst>
          </p:cNvPr>
          <p:cNvSpPr txBox="1"/>
          <p:nvPr/>
        </p:nvSpPr>
        <p:spPr>
          <a:xfrm>
            <a:off x="6348485" y="4884509"/>
            <a:ext cx="1479076" cy="81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ML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Hyperpramter-Optuna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GNN-Chemprop</a:t>
            </a:r>
          </a:p>
          <a:p>
            <a:pPr marL="0" marR="0" lvl="0" indent="0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42" name="弧形 241">
            <a:extLst>
              <a:ext uri="{FF2B5EF4-FFF2-40B4-BE49-F238E27FC236}">
                <a16:creationId xmlns:a16="http://schemas.microsoft.com/office/drawing/2014/main" id="{7A7AE546-99D2-FD67-2228-E974E95532DE}"/>
              </a:ext>
            </a:extLst>
          </p:cNvPr>
          <p:cNvSpPr/>
          <p:nvPr/>
        </p:nvSpPr>
        <p:spPr>
          <a:xfrm rot="13699644">
            <a:off x="6116308" y="4855143"/>
            <a:ext cx="873530" cy="864320"/>
          </a:xfrm>
          <a:prstGeom prst="arc">
            <a:avLst>
              <a:gd name="adj1" fmla="val 13310474"/>
              <a:gd name="adj2" fmla="val 24073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弧形 266">
            <a:extLst>
              <a:ext uri="{FF2B5EF4-FFF2-40B4-BE49-F238E27FC236}">
                <a16:creationId xmlns:a16="http://schemas.microsoft.com/office/drawing/2014/main" id="{36375A3A-03B7-BBF0-09AA-41065C39326E}"/>
              </a:ext>
            </a:extLst>
          </p:cNvPr>
          <p:cNvSpPr/>
          <p:nvPr/>
        </p:nvSpPr>
        <p:spPr>
          <a:xfrm rot="13699644">
            <a:off x="2530228" y="1877435"/>
            <a:ext cx="873530" cy="864320"/>
          </a:xfrm>
          <a:prstGeom prst="arc">
            <a:avLst>
              <a:gd name="adj1" fmla="val 13310474"/>
              <a:gd name="adj2" fmla="val 24073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606AE490-308A-1D15-353A-DFFB62632016}"/>
              </a:ext>
            </a:extLst>
          </p:cNvPr>
          <p:cNvSpPr txBox="1"/>
          <p:nvPr/>
        </p:nvSpPr>
        <p:spPr>
          <a:xfrm>
            <a:off x="103935" y="32688"/>
            <a:ext cx="432364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ea typeface="微软雅黑" panose="020B0503020204020204" pitchFamily="34" charset="-122"/>
              </a:rPr>
              <a:t>Workflows of AIDD/CADD</a:t>
            </a:r>
            <a:endParaRPr kumimoji="0" lang="en-US" altLang="zh-CN" sz="2000" b="1" i="1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A425823-6299-11B3-A0C1-ED2F3F6B5690}"/>
              </a:ext>
            </a:extLst>
          </p:cNvPr>
          <p:cNvCxnSpPr>
            <a:cxnSpLocks/>
          </p:cNvCxnSpPr>
          <p:nvPr/>
        </p:nvCxnSpPr>
        <p:spPr>
          <a:xfrm>
            <a:off x="10932606" y="2917559"/>
            <a:ext cx="1391396" cy="0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0EA2C8B7-CA95-331E-3E79-B7CDAE811456}"/>
              </a:ext>
            </a:extLst>
          </p:cNvPr>
          <p:cNvCxnSpPr>
            <a:cxnSpLocks/>
          </p:cNvCxnSpPr>
          <p:nvPr/>
        </p:nvCxnSpPr>
        <p:spPr>
          <a:xfrm>
            <a:off x="11044528" y="5869106"/>
            <a:ext cx="1279474" cy="0"/>
          </a:xfrm>
          <a:prstGeom prst="straightConnector1">
            <a:avLst/>
          </a:prstGeom>
          <a:ln w="25400" cmpd="dbl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文本框 317">
            <a:extLst>
              <a:ext uri="{FF2B5EF4-FFF2-40B4-BE49-F238E27FC236}">
                <a16:creationId xmlns:a16="http://schemas.microsoft.com/office/drawing/2014/main" id="{53D80B5A-A692-7210-B374-2CF67E0F25A2}"/>
              </a:ext>
            </a:extLst>
          </p:cNvPr>
          <p:cNvSpPr txBox="1"/>
          <p:nvPr/>
        </p:nvSpPr>
        <p:spPr>
          <a:xfrm>
            <a:off x="7402621" y="3874077"/>
            <a:ext cx="1331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/>
              <a:t>Evaluation</a:t>
            </a:r>
          </a:p>
          <a:p>
            <a:pPr algn="r"/>
            <a:r>
              <a:rPr lang="en-US" altLang="zh-CN" sz="1000" dirty="0"/>
              <a:t>Feedback</a:t>
            </a:r>
            <a:endParaRPr lang="zh-CN" altLang="en-US" sz="1000" dirty="0"/>
          </a:p>
        </p:txBody>
      </p:sp>
      <p:cxnSp>
        <p:nvCxnSpPr>
          <p:cNvPr id="319" name="连接符: 肘形 318">
            <a:extLst>
              <a:ext uri="{FF2B5EF4-FFF2-40B4-BE49-F238E27FC236}">
                <a16:creationId xmlns:a16="http://schemas.microsoft.com/office/drawing/2014/main" id="{487DB78D-4FB5-F913-F41A-2F9961822145}"/>
              </a:ext>
            </a:extLst>
          </p:cNvPr>
          <p:cNvCxnSpPr>
            <a:cxnSpLocks/>
          </p:cNvCxnSpPr>
          <p:nvPr/>
        </p:nvCxnSpPr>
        <p:spPr>
          <a:xfrm rot="5400000">
            <a:off x="5492830" y="2930039"/>
            <a:ext cx="3346638" cy="838057"/>
          </a:xfrm>
          <a:prstGeom prst="bentConnector3">
            <a:avLst>
              <a:gd name="adj1" fmla="val 100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宽屏</PresentationFormat>
  <Paragraphs>71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zn fang</dc:creator>
  <cp:lastModifiedBy>zn fang</cp:lastModifiedBy>
  <cp:revision>1</cp:revision>
  <dcterms:created xsi:type="dcterms:W3CDTF">2025-08-26T06:19:20Z</dcterms:created>
  <dcterms:modified xsi:type="dcterms:W3CDTF">2025-08-26T06:20:18Z</dcterms:modified>
</cp:coreProperties>
</file>